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Override1.xml" ContentType="application/vnd.openxmlformats-officedocument.themeOverr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 id="2147483962" r:id="rId2"/>
  </p:sldMasterIdLst>
  <p:notesMasterIdLst>
    <p:notesMasterId r:id="rId32"/>
  </p:notesMasterIdLst>
  <p:sldIdLst>
    <p:sldId id="256" r:id="rId3"/>
    <p:sldId id="317" r:id="rId4"/>
    <p:sldId id="329" r:id="rId5"/>
    <p:sldId id="330" r:id="rId6"/>
    <p:sldId id="340" r:id="rId7"/>
    <p:sldId id="341" r:id="rId8"/>
    <p:sldId id="331" r:id="rId9"/>
    <p:sldId id="324" r:id="rId10"/>
    <p:sldId id="325" r:id="rId11"/>
    <p:sldId id="322" r:id="rId12"/>
    <p:sldId id="307" r:id="rId13"/>
    <p:sldId id="308" r:id="rId14"/>
    <p:sldId id="334" r:id="rId15"/>
    <p:sldId id="292" r:id="rId16"/>
    <p:sldId id="327" r:id="rId17"/>
    <p:sldId id="332" r:id="rId18"/>
    <p:sldId id="335" r:id="rId19"/>
    <p:sldId id="336" r:id="rId20"/>
    <p:sldId id="342" r:id="rId21"/>
    <p:sldId id="339" r:id="rId22"/>
    <p:sldId id="293" r:id="rId23"/>
    <p:sldId id="328" r:id="rId24"/>
    <p:sldId id="296" r:id="rId25"/>
    <p:sldId id="297" r:id="rId26"/>
    <p:sldId id="298" r:id="rId27"/>
    <p:sldId id="299" r:id="rId28"/>
    <p:sldId id="300" r:id="rId29"/>
    <p:sldId id="316" r:id="rId30"/>
    <p:sldId id="337" r:id="rId31"/>
  </p:sldIdLst>
  <p:sldSz cx="9144000" cy="6858000" type="screen4x3"/>
  <p:notesSz cx="6718300" cy="9855200"/>
  <p:defaultTextStyle>
    <a:defPPr>
      <a:defRPr lang="en-US"/>
    </a:defPPr>
    <a:lvl1pPr algn="l" rtl="0" fontAlgn="base">
      <a:spcBef>
        <a:spcPct val="0"/>
      </a:spcBef>
      <a:spcAft>
        <a:spcPct val="0"/>
      </a:spcAft>
      <a:defRPr sz="2800"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sz="2800"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sz="2800"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sz="2800"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sz="2800" kern="1200">
        <a:solidFill>
          <a:schemeClr val="tx1"/>
        </a:solidFill>
        <a:latin typeface="Arial" charset="0"/>
        <a:ea typeface="ＭＳ Ｐゴシック" pitchFamily="34" charset="-128"/>
        <a:cs typeface="Arial" charset="0"/>
      </a:defRPr>
    </a:lvl5pPr>
    <a:lvl6pPr marL="2286000" algn="l" defTabSz="914400" rtl="0" eaLnBrk="1" latinLnBrk="0" hangingPunct="1">
      <a:defRPr sz="2800" kern="1200">
        <a:solidFill>
          <a:schemeClr val="tx1"/>
        </a:solidFill>
        <a:latin typeface="Arial" charset="0"/>
        <a:ea typeface="ＭＳ Ｐゴシック" pitchFamily="34" charset="-128"/>
        <a:cs typeface="Arial" charset="0"/>
      </a:defRPr>
    </a:lvl6pPr>
    <a:lvl7pPr marL="2743200" algn="l" defTabSz="914400" rtl="0" eaLnBrk="1" latinLnBrk="0" hangingPunct="1">
      <a:defRPr sz="2800" kern="1200">
        <a:solidFill>
          <a:schemeClr val="tx1"/>
        </a:solidFill>
        <a:latin typeface="Arial" charset="0"/>
        <a:ea typeface="ＭＳ Ｐゴシック" pitchFamily="34" charset="-128"/>
        <a:cs typeface="Arial" charset="0"/>
      </a:defRPr>
    </a:lvl7pPr>
    <a:lvl8pPr marL="3200400" algn="l" defTabSz="914400" rtl="0" eaLnBrk="1" latinLnBrk="0" hangingPunct="1">
      <a:defRPr sz="2800" kern="1200">
        <a:solidFill>
          <a:schemeClr val="tx1"/>
        </a:solidFill>
        <a:latin typeface="Arial" charset="0"/>
        <a:ea typeface="ＭＳ Ｐゴシック" pitchFamily="34" charset="-128"/>
        <a:cs typeface="Arial" charset="0"/>
      </a:defRPr>
    </a:lvl8pPr>
    <a:lvl9pPr marL="3657600" algn="l" defTabSz="914400" rtl="0" eaLnBrk="1" latinLnBrk="0" hangingPunct="1">
      <a:defRPr sz="2800" kern="1200">
        <a:solidFill>
          <a:schemeClr val="tx1"/>
        </a:solidFill>
        <a:latin typeface="Arial"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04" autoAdjust="0"/>
    <p:restoredTop sz="94255" autoAdjust="0"/>
  </p:normalViewPr>
  <p:slideViewPr>
    <p:cSldViewPr snapToObjects="1">
      <p:cViewPr>
        <p:scale>
          <a:sx n="100" d="100"/>
          <a:sy n="100" d="100"/>
        </p:scale>
        <p:origin x="-1494" y="-144"/>
      </p:cViewPr>
      <p:guideLst>
        <p:guide orient="horz" pos="527"/>
        <p:guide orient="horz" pos="3657"/>
        <p:guide pos="884"/>
        <p:guide pos="5575"/>
      </p:guideLst>
    </p:cSldViewPr>
  </p:slideViewPr>
  <p:outlineViewPr>
    <p:cViewPr>
      <p:scale>
        <a:sx n="33" d="100"/>
        <a:sy n="33" d="100"/>
      </p:scale>
      <p:origin x="0" y="496"/>
    </p:cViewPr>
  </p:outlineViewPr>
  <p:notesTextViewPr>
    <p:cViewPr>
      <p:scale>
        <a:sx n="100" d="100"/>
        <a:sy n="100" d="100"/>
      </p:scale>
      <p:origin x="0" y="0"/>
    </p:cViewPr>
  </p:notesTextViewPr>
  <p:sorterViewPr>
    <p:cViewPr>
      <p:scale>
        <a:sx n="100" d="100"/>
        <a:sy n="100" d="100"/>
      </p:scale>
      <p:origin x="0" y="9648"/>
    </p:cViewPr>
  </p:sorterViewPr>
  <p:notesViewPr>
    <p:cSldViewPr snapToObjects="1">
      <p:cViewPr varScale="1">
        <p:scale>
          <a:sx n="73" d="100"/>
          <a:sy n="73" d="100"/>
        </p:scale>
        <p:origin x="-2148" y="-102"/>
      </p:cViewPr>
      <p:guideLst>
        <p:guide orient="horz" pos="3104"/>
        <p:guide pos="21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114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9" tIns="45299" rIns="90599" bIns="45299" numCol="1" anchor="t" anchorCtr="0" compatLnSpc="1">
            <a:prstTxWarp prst="textNoShape">
              <a:avLst/>
            </a:prstTxWarp>
          </a:bodyPr>
          <a:lstStyle>
            <a:lvl1pPr defTabSz="906463">
              <a:defRPr sz="1200">
                <a:latin typeface="Calibri" pitchFamily="34" charset="0"/>
              </a:defRPr>
            </a:lvl1pPr>
          </a:lstStyle>
          <a:p>
            <a:endParaRPr lang="en-US"/>
          </a:p>
        </p:txBody>
      </p:sp>
      <p:sp>
        <p:nvSpPr>
          <p:cNvPr id="3" name="Date Placeholder 2"/>
          <p:cNvSpPr>
            <a:spLocks noGrp="1"/>
          </p:cNvSpPr>
          <p:nvPr>
            <p:ph type="dt" idx="1"/>
          </p:nvPr>
        </p:nvSpPr>
        <p:spPr bwMode="auto">
          <a:xfrm>
            <a:off x="3805238" y="0"/>
            <a:ext cx="29114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9" tIns="45299" rIns="90599" bIns="45299" numCol="1" anchor="t" anchorCtr="0" compatLnSpc="1">
            <a:prstTxWarp prst="textNoShape">
              <a:avLst/>
            </a:prstTxWarp>
          </a:bodyPr>
          <a:lstStyle>
            <a:lvl1pPr algn="r" defTabSz="906463">
              <a:defRPr sz="1200">
                <a:latin typeface="Calibri" pitchFamily="34" charset="0"/>
              </a:defRPr>
            </a:lvl1pPr>
          </a:lstStyle>
          <a:p>
            <a:fld id="{6D6FF8AD-5E07-4DFD-A8A3-48EE8B085349}" type="datetimeFigureOut">
              <a:rPr lang="en-US"/>
              <a:pPr/>
              <a:t>5/10/2011</a:t>
            </a:fld>
            <a:endParaRPr lang="en-US"/>
          </a:p>
        </p:txBody>
      </p:sp>
      <p:sp>
        <p:nvSpPr>
          <p:cNvPr id="4" name="Slide Image Placeholder 3"/>
          <p:cNvSpPr>
            <a:spLocks noGrp="1" noRot="1" noChangeAspect="1"/>
          </p:cNvSpPr>
          <p:nvPr>
            <p:ph type="sldImg" idx="2"/>
          </p:nvPr>
        </p:nvSpPr>
        <p:spPr>
          <a:xfrm>
            <a:off x="896938" y="739775"/>
            <a:ext cx="4926012" cy="369411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bwMode="auto">
          <a:xfrm>
            <a:off x="671513" y="4681538"/>
            <a:ext cx="5375275" cy="443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9" tIns="45299" rIns="90599" bIns="4529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9359900"/>
            <a:ext cx="29114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9" tIns="45299" rIns="90599" bIns="45299" numCol="1" anchor="b" anchorCtr="0" compatLnSpc="1">
            <a:prstTxWarp prst="textNoShape">
              <a:avLst/>
            </a:prstTxWarp>
          </a:bodyPr>
          <a:lstStyle>
            <a:lvl1pPr defTabSz="906463">
              <a:defRPr sz="1200">
                <a:latin typeface="Calibri" pitchFamily="34" charset="0"/>
              </a:defRPr>
            </a:lvl1pPr>
          </a:lstStyle>
          <a:p>
            <a:endParaRPr lang="en-US"/>
          </a:p>
        </p:txBody>
      </p:sp>
      <p:sp>
        <p:nvSpPr>
          <p:cNvPr id="7" name="Slide Number Placeholder 6"/>
          <p:cNvSpPr>
            <a:spLocks noGrp="1"/>
          </p:cNvSpPr>
          <p:nvPr>
            <p:ph type="sldNum" sz="quarter" idx="5"/>
          </p:nvPr>
        </p:nvSpPr>
        <p:spPr bwMode="auto">
          <a:xfrm>
            <a:off x="3805238" y="9359900"/>
            <a:ext cx="29114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9" tIns="45299" rIns="90599" bIns="45299" numCol="1" anchor="b" anchorCtr="0" compatLnSpc="1">
            <a:prstTxWarp prst="textNoShape">
              <a:avLst/>
            </a:prstTxWarp>
          </a:bodyPr>
          <a:lstStyle>
            <a:lvl1pPr algn="r" defTabSz="906463">
              <a:defRPr sz="1200">
                <a:latin typeface="Calibri" pitchFamily="34" charset="0"/>
              </a:defRPr>
            </a:lvl1pPr>
          </a:lstStyle>
          <a:p>
            <a:fld id="{CAE04924-70F6-4107-8DF4-F01D8D4959A6}" type="slidenum">
              <a:rPr lang="en-US"/>
              <a:pPr/>
              <a:t>‹#›</a:t>
            </a:fld>
            <a:endParaRPr lang="en-US"/>
          </a:p>
        </p:txBody>
      </p:sp>
    </p:spTree>
    <p:extLst>
      <p:ext uri="{BB962C8B-B14F-4D97-AF65-F5344CB8AC3E}">
        <p14:creationId xmlns:p14="http://schemas.microsoft.com/office/powerpoint/2010/main" val="3912323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3011"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52227" name="Rectangle 3"/>
          <p:cNvSpPr>
            <a:spLocks noGrp="1"/>
          </p:cNvSpPr>
          <p:nvPr>
            <p:ph type="body" idx="1"/>
          </p:nvPr>
        </p:nvSpPr>
        <p:spPr>
          <a:noFill/>
          <a:ln>
            <a:solidFill>
              <a:srgbClr val="000000"/>
            </a:solidFill>
            <a:miter lim="800000"/>
            <a:headEnd/>
            <a:tailEnd/>
          </a:ln>
        </p:spPr>
        <p:txBody>
          <a:bodyPr/>
          <a:lstStyle/>
          <a:p>
            <a:endParaRPr lang="en-GB"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a:noFill/>
        </p:spPr>
        <p:txBody>
          <a:bodyPr/>
          <a:lstStyle/>
          <a:p>
            <a:endParaRPr lang="en-US"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59395"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1443"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4515"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5539"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6563"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7587" name="Rectangle 3"/>
          <p:cNvSpPr>
            <a:spLocks noGrp="1"/>
          </p:cNvSpPr>
          <p:nvPr>
            <p:ph type="body" idx="1"/>
          </p:nvPr>
        </p:nvSpPr>
        <p:spPr>
          <a:noFill/>
        </p:spPr>
        <p:txBody>
          <a:bodyPr/>
          <a:lstStyle/>
          <a:p>
            <a:pPr eaLnBrk="1" hangingPunct="1"/>
            <a:r>
              <a:rPr lang="en-GB" smtClean="0">
                <a:ea typeface="ＭＳ Ｐゴシック" pitchFamily="34" charset="-128"/>
              </a:rPr>
              <a:t>Operator modelled assumed to have 30% market share of whole of Europe. ASA availability for one operator – 2x10MHz of 380MHz, 40MHz of 2.3GHz (TD-LTE likely so unpaired). Equivalent to c. 200MHz of additional spectrum from ASA for the whole industry</a:t>
            </a:r>
          </a:p>
          <a:p>
            <a:pPr eaLnBrk="1" hangingPunct="1"/>
            <a:r>
              <a:rPr lang="en-GB" smtClean="0">
                <a:ea typeface="ＭＳ Ｐゴシック" pitchFamily="34" charset="-128"/>
              </a:rPr>
              <a:t>Data demand based on Cisco, then steady growth, then declining growth after 2018 (i.e. this may be conservative – impossible to predict)</a:t>
            </a:r>
            <a:endParaRPr lang="en-US" smtClean="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8611" name="Rectangle 3"/>
          <p:cNvSpPr>
            <a:spLocks noGrp="1"/>
          </p:cNvSpPr>
          <p:nvPr>
            <p:ph type="body" idx="1"/>
          </p:nvPr>
        </p:nvSpPr>
        <p:spPr>
          <a:noFill/>
        </p:spPr>
        <p:txBody>
          <a:bodyPr/>
          <a:lstStyle/>
          <a:p>
            <a:pPr eaLnBrk="1" hangingPunct="1"/>
            <a:r>
              <a:rPr lang="en-GB" smtClean="0">
                <a:ea typeface="ＭＳ Ｐゴシック" pitchFamily="34" charset="-128"/>
              </a:rPr>
              <a:t>Note that the total consumer surplus increase is the same for the two periods, but the difference between 380MHz in the two periods shows the diminishing importance of low frequency spectrum as networks are increasingly built for capacity not coverage</a:t>
            </a:r>
          </a:p>
          <a:p>
            <a:pPr eaLnBrk="1" hangingPunct="1"/>
            <a:r>
              <a:rPr lang="en-GB" smtClean="0">
                <a:ea typeface="ＭＳ Ｐゴシック" pitchFamily="34" charset="-128"/>
              </a:rPr>
              <a:t>Consumer surplus multiplier based on commentator consensus that annual incremental consumer surplus is roughly equal to total lifetime change in producer surplus. At a discount rate of 10% this gives a multiplier of 10</a:t>
            </a:r>
            <a:endParaRPr lang="en-US" smtClean="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69635" name="Rectangle 3"/>
          <p:cNvSpPr>
            <a:spLocks noGrp="1"/>
          </p:cNvSpPr>
          <p:nvPr>
            <p:ph type="body" idx="1"/>
          </p:nvPr>
        </p:nvSpPr>
        <p:spPr>
          <a:noFill/>
        </p:spPr>
        <p:txBody>
          <a:bodyPr/>
          <a:lstStyle/>
          <a:p>
            <a:pPr eaLnBrk="1" hangingPunct="1"/>
            <a:r>
              <a:rPr lang="en-GB" smtClean="0">
                <a:ea typeface="ＭＳ Ｐゴシック" pitchFamily="34" charset="-128"/>
              </a:rPr>
              <a:t>Based on Ovum forecast – productivity gains from mobile BB in the US to be $860m over 10 years, equal to incremental GDP growth of 0.6%</a:t>
            </a:r>
          </a:p>
          <a:p>
            <a:pPr eaLnBrk="1" hangingPunct="1"/>
            <a:r>
              <a:rPr lang="en-GB" smtClean="0">
                <a:ea typeface="ＭＳ Ｐゴシック" pitchFamily="34" charset="-128"/>
              </a:rPr>
              <a:t>Modelling shows that network without ASA will be able to cope with 10% less data traffic, jeopardising 10% of productivity gains</a:t>
            </a:r>
          </a:p>
          <a:p>
            <a:pPr eaLnBrk="1" hangingPunct="1"/>
            <a:r>
              <a:rPr lang="en-GB" smtClean="0">
                <a:ea typeface="ＭＳ Ｐゴシック" pitchFamily="34" charset="-128"/>
              </a:rPr>
              <a:t>Lowering incumbent occupation to 15% seems reasonable based on utilisation surveys discussed earlier</a:t>
            </a:r>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4035"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70659"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71683"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5059" name="Rectangle 3"/>
          <p:cNvSpPr>
            <a:spLocks noGrp="1"/>
          </p:cNvSpPr>
          <p:nvPr>
            <p:ph type="body" idx="1"/>
          </p:nvPr>
        </p:nvSpPr>
        <p:spPr>
          <a:noFill/>
        </p:spPr>
        <p:txBody>
          <a:bodyPr/>
          <a:lstStyle/>
          <a:p>
            <a:pPr eaLnBrk="1" hangingPunct="1"/>
            <a:endParaRPr lang="en-GB"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6083"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7107" name="Rectangle 3"/>
          <p:cNvSpPr>
            <a:spLocks noGrp="1"/>
          </p:cNvSpPr>
          <p:nvPr>
            <p:ph type="body" idx="1"/>
          </p:nvPr>
        </p:nvSpPr>
        <p:spPr>
          <a:noFill/>
        </p:spPr>
        <p:txBody>
          <a:bodyPr/>
          <a:lstStyle/>
          <a:p>
            <a:pPr eaLnBrk="1" hangingPunct="1"/>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8131"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49155"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50179"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xfrm>
            <a:off x="896938" y="739775"/>
            <a:ext cx="4924425" cy="3694113"/>
          </a:xfrm>
          <a:noFill/>
          <a:ln>
            <a:solidFill>
              <a:srgbClr val="000000"/>
            </a:solidFill>
            <a:miter lim="800000"/>
            <a:headEnd/>
            <a:tailEnd/>
          </a:ln>
        </p:spPr>
      </p:sp>
      <p:sp>
        <p:nvSpPr>
          <p:cNvPr id="51203" name="Rectangle 3"/>
          <p:cNvSpPr>
            <a:spLocks noGrp="1"/>
          </p:cNvSpPr>
          <p:nvPr>
            <p:ph type="body" idx="1"/>
          </p:nvPr>
        </p:nvSpPr>
        <p:spPr>
          <a:noFill/>
        </p:spPr>
        <p:txBody>
          <a:bodyPr/>
          <a:lstStyle/>
          <a:p>
            <a:endParaRPr lang="en-GB"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5" name="Rectangle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6" name="Rectangle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fld id="{21D4C5E2-F588-4212-9847-AF557D8DE500}" type="datetime1">
              <a:rPr lang="en-US"/>
              <a:pPr/>
              <a:t>5/10/2011</a:t>
            </a:fld>
            <a:endParaRPr lang="en-GB"/>
          </a:p>
        </p:txBody>
      </p:sp>
      <p:sp>
        <p:nvSpPr>
          <p:cNvPr id="10" name="Footer Placeholder 16"/>
          <p:cNvSpPr>
            <a:spLocks noGrp="1"/>
          </p:cNvSpPr>
          <p:nvPr>
            <p:ph type="ftr" sz="quarter" idx="11"/>
          </p:nvPr>
        </p:nvSpPr>
        <p:spPr>
          <a:xfrm>
            <a:off x="2085975" y="236538"/>
            <a:ext cx="5867400" cy="365125"/>
          </a:xfrm>
        </p:spPr>
        <p:txBody>
          <a:bodyPr/>
          <a:lstStyle>
            <a:lvl1pPr>
              <a:defRPr/>
            </a:lvl1pPr>
          </a:lstStyle>
          <a:p>
            <a:endParaRPr lang="en-GB"/>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CBACEB9-C8BD-48FF-BE08-198DC0626673}" type="slidenum">
              <a:rPr lang="en-GB"/>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13"/>
          <p:cNvSpPr>
            <a:spLocks noGrp="1"/>
          </p:cNvSpPr>
          <p:nvPr>
            <p:ph type="dt" sz="half" idx="10"/>
          </p:nvPr>
        </p:nvSpPr>
        <p:spPr/>
        <p:txBody>
          <a:bodyPr/>
          <a:lstStyle>
            <a:lvl1pPr>
              <a:defRPr/>
            </a:lvl1pPr>
          </a:lstStyle>
          <a:p>
            <a:fld id="{17EAB4F6-8895-4581-8F8F-8917A48C4272}"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2C2C847A-42A4-4EB2-A43A-855843057198}"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13"/>
          <p:cNvSpPr>
            <a:spLocks noGrp="1"/>
          </p:cNvSpPr>
          <p:nvPr>
            <p:ph type="dt" sz="half" idx="10"/>
          </p:nvPr>
        </p:nvSpPr>
        <p:spPr/>
        <p:txBody>
          <a:bodyPr/>
          <a:lstStyle>
            <a:lvl1pPr>
              <a:defRPr/>
            </a:lvl1pPr>
          </a:lstStyle>
          <a:p>
            <a:fld id="{B1642AAF-74C8-405D-B952-DD5C2E3D133F}"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F54B8081-B1E1-44A5-8E37-5948CFE5DDBA}"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fld id="{B6608A32-21E1-49DD-898A-85F5EE0A1B06}"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F6A7D561-93A3-499F-9306-EC961885340B}" type="slidenum">
              <a:rPr lang="en-GB"/>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127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656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13"/>
          <p:cNvSpPr>
            <a:spLocks noGrp="1"/>
          </p:cNvSpPr>
          <p:nvPr>
            <p:ph type="dt" sz="half" idx="10"/>
          </p:nvPr>
        </p:nvSpPr>
        <p:spPr/>
        <p:txBody>
          <a:bodyPr/>
          <a:lstStyle>
            <a:lvl1pPr>
              <a:defRPr/>
            </a:lvl1pPr>
          </a:lstStyle>
          <a:p>
            <a:fld id="{A59DCE45-4D1C-4CB3-86D7-A62AB483C012}" type="datetime1">
              <a:rPr lang="en-US"/>
              <a:pPr/>
              <a:t>5/10/2011</a:t>
            </a:fld>
            <a:endParaRPr lang="en-GB"/>
          </a:p>
        </p:txBody>
      </p:sp>
      <p:sp>
        <p:nvSpPr>
          <p:cNvPr id="6" name="Footer Placeholder 2"/>
          <p:cNvSpPr>
            <a:spLocks noGrp="1"/>
          </p:cNvSpPr>
          <p:nvPr>
            <p:ph type="ftr" sz="quarter" idx="11"/>
          </p:nvPr>
        </p:nvSpPr>
        <p:spPr/>
        <p:txBody>
          <a:bodyPr/>
          <a:lstStyle>
            <a:lvl1pPr>
              <a:defRPr/>
            </a:lvl1pPr>
          </a:lstStyle>
          <a:p>
            <a:endParaRPr lang="en-GB"/>
          </a:p>
        </p:txBody>
      </p:sp>
      <p:sp>
        <p:nvSpPr>
          <p:cNvPr id="7" name="Slide Number Placeholder 22"/>
          <p:cNvSpPr>
            <a:spLocks noGrp="1"/>
          </p:cNvSpPr>
          <p:nvPr>
            <p:ph type="sldNum" sz="quarter" idx="12"/>
          </p:nvPr>
        </p:nvSpPr>
        <p:spPr/>
        <p:txBody>
          <a:bodyPr/>
          <a:lstStyle>
            <a:lvl1pPr>
              <a:defRPr/>
            </a:lvl1pPr>
          </a:lstStyle>
          <a:p>
            <a:fld id="{076A3447-248B-4DD4-87EB-8892EEB8B2D3}" type="slidenum">
              <a:rPr lang="en-GB"/>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13"/>
          <p:cNvSpPr>
            <a:spLocks noGrp="1"/>
          </p:cNvSpPr>
          <p:nvPr>
            <p:ph type="dt" sz="half" idx="10"/>
          </p:nvPr>
        </p:nvSpPr>
        <p:spPr/>
        <p:txBody>
          <a:bodyPr/>
          <a:lstStyle>
            <a:lvl1pPr>
              <a:defRPr/>
            </a:lvl1pPr>
          </a:lstStyle>
          <a:p>
            <a:fld id="{F122A324-8376-4464-BB68-252088CF6E19}" type="datetime1">
              <a:rPr lang="en-US"/>
              <a:pPr/>
              <a:t>5/10/2011</a:t>
            </a:fld>
            <a:endParaRPr lang="en-GB"/>
          </a:p>
        </p:txBody>
      </p:sp>
      <p:sp>
        <p:nvSpPr>
          <p:cNvPr id="8" name="Footer Placeholder 2"/>
          <p:cNvSpPr>
            <a:spLocks noGrp="1"/>
          </p:cNvSpPr>
          <p:nvPr>
            <p:ph type="ftr" sz="quarter" idx="11"/>
          </p:nvPr>
        </p:nvSpPr>
        <p:spPr/>
        <p:txBody>
          <a:bodyPr/>
          <a:lstStyle>
            <a:lvl1pPr>
              <a:defRPr/>
            </a:lvl1pPr>
          </a:lstStyle>
          <a:p>
            <a:endParaRPr lang="en-GB"/>
          </a:p>
        </p:txBody>
      </p:sp>
      <p:sp>
        <p:nvSpPr>
          <p:cNvPr id="9" name="Slide Number Placeholder 22"/>
          <p:cNvSpPr>
            <a:spLocks noGrp="1"/>
          </p:cNvSpPr>
          <p:nvPr>
            <p:ph type="sldNum" sz="quarter" idx="12"/>
          </p:nvPr>
        </p:nvSpPr>
        <p:spPr/>
        <p:txBody>
          <a:bodyPr/>
          <a:lstStyle>
            <a:lvl1pPr>
              <a:defRPr/>
            </a:lvl1pPr>
          </a:lstStyle>
          <a:p>
            <a:fld id="{49192983-2832-42F9-9509-036035B71A34}" type="slidenum">
              <a:rPr lang="en-GB"/>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13"/>
          <p:cNvSpPr>
            <a:spLocks noGrp="1"/>
          </p:cNvSpPr>
          <p:nvPr>
            <p:ph type="dt" sz="half" idx="10"/>
          </p:nvPr>
        </p:nvSpPr>
        <p:spPr/>
        <p:txBody>
          <a:bodyPr/>
          <a:lstStyle>
            <a:lvl1pPr>
              <a:defRPr/>
            </a:lvl1pPr>
          </a:lstStyle>
          <a:p>
            <a:fld id="{7EE0E672-88CB-4941-82E7-EE93E0DA1584}" type="datetime1">
              <a:rPr lang="en-US"/>
              <a:pPr/>
              <a:t>5/10/2011</a:t>
            </a:fld>
            <a:endParaRPr lang="en-GB"/>
          </a:p>
        </p:txBody>
      </p:sp>
      <p:sp>
        <p:nvSpPr>
          <p:cNvPr id="4" name="Footer Placeholder 2"/>
          <p:cNvSpPr>
            <a:spLocks noGrp="1"/>
          </p:cNvSpPr>
          <p:nvPr>
            <p:ph type="ftr" sz="quarter" idx="11"/>
          </p:nvPr>
        </p:nvSpPr>
        <p:spPr/>
        <p:txBody>
          <a:bodyPr/>
          <a:lstStyle>
            <a:lvl1pPr>
              <a:defRPr/>
            </a:lvl1pPr>
          </a:lstStyle>
          <a:p>
            <a:endParaRPr lang="en-GB"/>
          </a:p>
        </p:txBody>
      </p:sp>
      <p:sp>
        <p:nvSpPr>
          <p:cNvPr id="5" name="Slide Number Placeholder 22"/>
          <p:cNvSpPr>
            <a:spLocks noGrp="1"/>
          </p:cNvSpPr>
          <p:nvPr>
            <p:ph type="sldNum" sz="quarter" idx="12"/>
          </p:nvPr>
        </p:nvSpPr>
        <p:spPr/>
        <p:txBody>
          <a:bodyPr/>
          <a:lstStyle>
            <a:lvl1pPr>
              <a:defRPr/>
            </a:lvl1pPr>
          </a:lstStyle>
          <a:p>
            <a:fld id="{83C84E4C-55ED-47B6-980E-477584FD9AF2}" type="slidenum">
              <a:rPr lang="en-GB"/>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B8119035-2257-4EAE-8597-7ECCFFE98DB4}" type="datetime1">
              <a:rPr lang="en-US"/>
              <a:pPr/>
              <a:t>5/10/2011</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22"/>
          <p:cNvSpPr>
            <a:spLocks noGrp="1"/>
          </p:cNvSpPr>
          <p:nvPr>
            <p:ph type="sldNum" sz="quarter" idx="12"/>
          </p:nvPr>
        </p:nvSpPr>
        <p:spPr/>
        <p:txBody>
          <a:bodyPr/>
          <a:lstStyle>
            <a:lvl1pPr>
              <a:defRPr/>
            </a:lvl1pPr>
          </a:lstStyle>
          <a:p>
            <a:fld id="{A7D35CD5-0945-4210-9912-F062E079381E}" type="slidenum">
              <a:rPr lang="en-GB"/>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fld id="{512CAB2A-887A-4EC0-BAE7-D64A4AF2B369}" type="datetime1">
              <a:rPr lang="en-US"/>
              <a:pPr/>
              <a:t>5/10/2011</a:t>
            </a:fld>
            <a:endParaRPr lang="en-GB"/>
          </a:p>
        </p:txBody>
      </p:sp>
      <p:sp>
        <p:nvSpPr>
          <p:cNvPr id="6" name="Footer Placeholder 2"/>
          <p:cNvSpPr>
            <a:spLocks noGrp="1"/>
          </p:cNvSpPr>
          <p:nvPr>
            <p:ph type="ftr" sz="quarter" idx="11"/>
          </p:nvPr>
        </p:nvSpPr>
        <p:spPr/>
        <p:txBody>
          <a:bodyPr/>
          <a:lstStyle>
            <a:lvl1pPr>
              <a:defRPr/>
            </a:lvl1pPr>
          </a:lstStyle>
          <a:p>
            <a:endParaRPr lang="en-GB"/>
          </a:p>
        </p:txBody>
      </p:sp>
      <p:sp>
        <p:nvSpPr>
          <p:cNvPr id="7" name="Slide Number Placeholder 22"/>
          <p:cNvSpPr>
            <a:spLocks noGrp="1"/>
          </p:cNvSpPr>
          <p:nvPr>
            <p:ph type="sldNum" sz="quarter" idx="12"/>
          </p:nvPr>
        </p:nvSpPr>
        <p:spPr/>
        <p:txBody>
          <a:bodyPr/>
          <a:lstStyle>
            <a:lvl1pPr>
              <a:defRPr/>
            </a:lvl1pPr>
          </a:lstStyle>
          <a:p>
            <a:fld id="{345F9947-5D9A-487C-ACEF-FE01DE035CBC}" type="slidenum">
              <a:rPr lang="en-GB"/>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fld id="{841961C1-B305-451E-B635-3F5075C5DEB1}" type="datetime1">
              <a:rPr lang="en-US"/>
              <a:pPr/>
              <a:t>5/10/2011</a:t>
            </a:fld>
            <a:endParaRPr lang="en-GB"/>
          </a:p>
        </p:txBody>
      </p:sp>
      <p:sp>
        <p:nvSpPr>
          <p:cNvPr id="6" name="Footer Placeholder 2"/>
          <p:cNvSpPr>
            <a:spLocks noGrp="1"/>
          </p:cNvSpPr>
          <p:nvPr>
            <p:ph type="ftr" sz="quarter" idx="11"/>
          </p:nvPr>
        </p:nvSpPr>
        <p:spPr/>
        <p:txBody>
          <a:bodyPr/>
          <a:lstStyle>
            <a:lvl1pPr>
              <a:defRPr/>
            </a:lvl1pPr>
          </a:lstStyle>
          <a:p>
            <a:endParaRPr lang="en-GB"/>
          </a:p>
        </p:txBody>
      </p:sp>
      <p:sp>
        <p:nvSpPr>
          <p:cNvPr id="7" name="Slide Number Placeholder 22"/>
          <p:cNvSpPr>
            <a:spLocks noGrp="1"/>
          </p:cNvSpPr>
          <p:nvPr>
            <p:ph type="sldNum" sz="quarter" idx="12"/>
          </p:nvPr>
        </p:nvSpPr>
        <p:spPr/>
        <p:txBody>
          <a:bodyPr/>
          <a:lstStyle>
            <a:lvl1pPr>
              <a:defRPr/>
            </a:lvl1pPr>
          </a:lstStyle>
          <a:p>
            <a:fld id="{991A2DD3-87D0-4EB5-80BB-424285E83924}" type="slidenum">
              <a:rPr lang="en-GB"/>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13"/>
          <p:cNvSpPr>
            <a:spLocks noGrp="1"/>
          </p:cNvSpPr>
          <p:nvPr>
            <p:ph type="dt" sz="half" idx="10"/>
          </p:nvPr>
        </p:nvSpPr>
        <p:spPr/>
        <p:txBody>
          <a:bodyPr/>
          <a:lstStyle>
            <a:lvl1pPr>
              <a:defRPr/>
            </a:lvl1pPr>
          </a:lstStyle>
          <a:p>
            <a:fld id="{BCACDB4A-04BF-4E93-881F-EC0334F5CA6F}"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57A5A594-DBAF-4362-AA58-2E69C2CEE24C}"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00000"/>
          </a:xfrm>
        </p:spPr>
        <p:txBody>
          <a:bodyPr>
            <a:normAutofit/>
          </a:bodyPr>
          <a:lstStyle>
            <a:lvl1pPr>
              <a:defRPr sz="3200"/>
            </a:lvl1pPr>
          </a:lstStyle>
          <a:p>
            <a:r>
              <a:rPr lang="en-US" dirty="0" smtClean="0"/>
              <a:t>Click to edit Master title style</a:t>
            </a:r>
            <a:endParaRPr lang="en-US" dirty="0"/>
          </a:p>
        </p:txBody>
      </p:sp>
      <p:sp>
        <p:nvSpPr>
          <p:cNvPr id="8" name="Content Placeholder 7"/>
          <p:cNvSpPr>
            <a:spLocks noGrp="1"/>
          </p:cNvSpPr>
          <p:nvPr>
            <p:ph sz="quarter" idx="1"/>
          </p:nvPr>
        </p:nvSpPr>
        <p:spPr>
          <a:xfrm>
            <a:off x="612648" y="1600200"/>
            <a:ext cx="8153400" cy="4495800"/>
          </a:xfrm>
        </p:spPr>
        <p:txBody>
          <a:bodyPr/>
          <a:lstStyle>
            <a:lvl1pPr>
              <a:defRPr sz="2400"/>
            </a:lvl1pPr>
            <a:lvl2pPr>
              <a:defRPr sz="2300"/>
            </a:lvl2pPr>
            <a:lvl3pPr>
              <a:defRPr sz="2200"/>
            </a:lvl3pPr>
            <a:lvl4pPr>
              <a:defRPr sz="21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a:lvl1pPr>
          </a:lstStyle>
          <a:p>
            <a:fld id="{66507CEA-C322-4B55-830E-C567F4C448F2}"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9A9DA16F-197D-40F3-8B66-DF5A6559CD75}" type="slidenum">
              <a:rPr lang="en-GB"/>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7825" y="228600"/>
            <a:ext cx="2038350" cy="58975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28600"/>
            <a:ext cx="5965825"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13"/>
          <p:cNvSpPr>
            <a:spLocks noGrp="1"/>
          </p:cNvSpPr>
          <p:nvPr>
            <p:ph type="dt" sz="half" idx="10"/>
          </p:nvPr>
        </p:nvSpPr>
        <p:spPr/>
        <p:txBody>
          <a:bodyPr/>
          <a:lstStyle>
            <a:lvl1pPr>
              <a:defRPr/>
            </a:lvl1pPr>
          </a:lstStyle>
          <a:p>
            <a:fld id="{615E1612-735A-40B3-84A3-4DA33F5F022F}"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98447414-4D11-4FF7-A5DD-D3D386F28335}"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900000"/>
          </a:xfrm>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F3ED075C-6F49-4798-9631-F09661D2E502}" type="datetime1">
              <a:rPr lang="en-US"/>
              <a:pPr/>
              <a:t>5/10/2011</a:t>
            </a:fld>
            <a:endParaRPr lang="en-GB"/>
          </a:p>
        </p:txBody>
      </p:sp>
      <p:sp>
        <p:nvSpPr>
          <p:cNvPr id="4" name="Footer Placeholder 2"/>
          <p:cNvSpPr>
            <a:spLocks noGrp="1"/>
          </p:cNvSpPr>
          <p:nvPr>
            <p:ph type="ftr" sz="quarter" idx="11"/>
          </p:nvPr>
        </p:nvSpPr>
        <p:spPr/>
        <p:txBody>
          <a:bodyPr/>
          <a:lstStyle>
            <a:lvl1pPr>
              <a:defRPr/>
            </a:lvl1pPr>
          </a:lstStyle>
          <a:p>
            <a:endParaRPr lang="en-GB"/>
          </a:p>
        </p:txBody>
      </p:sp>
      <p:sp>
        <p:nvSpPr>
          <p:cNvPr id="5" name="Slide Number Placeholder 22"/>
          <p:cNvSpPr>
            <a:spLocks noGrp="1"/>
          </p:cNvSpPr>
          <p:nvPr>
            <p:ph type="sldNum" sz="quarter" idx="12"/>
          </p:nvPr>
        </p:nvSpPr>
        <p:spPr/>
        <p:txBody>
          <a:bodyPr/>
          <a:lstStyle>
            <a:lvl1pPr>
              <a:defRPr/>
            </a:lvl1pPr>
          </a:lstStyle>
          <a:p>
            <a:fld id="{0630C545-8F28-4FC2-86DD-8A8FD7479EA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90000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942BA8BE-9E56-4216-85CA-221418929CCF}" type="datetime1">
              <a:rPr lang="en-US"/>
              <a:pPr/>
              <a:t>5/10/2011</a:t>
            </a:fld>
            <a:endParaRPr lang="en-GB"/>
          </a:p>
        </p:txBody>
      </p:sp>
      <p:sp>
        <p:nvSpPr>
          <p:cNvPr id="6" name="Footer Placeholder 2"/>
          <p:cNvSpPr>
            <a:spLocks noGrp="1"/>
          </p:cNvSpPr>
          <p:nvPr>
            <p:ph type="ftr" sz="quarter" idx="11"/>
          </p:nvPr>
        </p:nvSpPr>
        <p:spPr/>
        <p:txBody>
          <a:bodyPr/>
          <a:lstStyle>
            <a:lvl1pPr>
              <a:defRPr/>
            </a:lvl1pPr>
          </a:lstStyle>
          <a:p>
            <a:endParaRPr lang="en-GB"/>
          </a:p>
        </p:txBody>
      </p:sp>
      <p:sp>
        <p:nvSpPr>
          <p:cNvPr id="7" name="Slide Number Placeholder 22"/>
          <p:cNvSpPr>
            <a:spLocks noGrp="1"/>
          </p:cNvSpPr>
          <p:nvPr>
            <p:ph type="sldNum" sz="quarter" idx="12"/>
          </p:nvPr>
        </p:nvSpPr>
        <p:spPr/>
        <p:txBody>
          <a:bodyPr/>
          <a:lstStyle>
            <a:lvl1pPr>
              <a:defRPr/>
            </a:lvl1pPr>
          </a:lstStyle>
          <a:p>
            <a:fld id="{1150F5C6-E56F-4D5B-A835-06D73FD8A4E0}"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90000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EE30B077-F129-4817-85B2-1140BDFE245A}"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1A5D6D55-722E-4A24-AFDD-292C1E5FD581}"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DF185565-42BF-4F49-B487-B49506056AAD}" type="datetime1">
              <a:rPr lang="en-US"/>
              <a:pPr/>
              <a:t>5/10/2011</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22"/>
          <p:cNvSpPr>
            <a:spLocks noGrp="1"/>
          </p:cNvSpPr>
          <p:nvPr>
            <p:ph type="sldNum" sz="quarter" idx="12"/>
          </p:nvPr>
        </p:nvSpPr>
        <p:spPr/>
        <p:txBody>
          <a:bodyPr/>
          <a:lstStyle>
            <a:lvl1pPr>
              <a:defRPr/>
            </a:lvl1pPr>
          </a:lstStyle>
          <a:p>
            <a:fld id="{989D8A02-922A-4DFA-A0FC-986A5B7907A5}"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990600"/>
          </a:xfrm>
        </p:spPr>
        <p:txBody>
          <a:bodyPr/>
          <a:lstStyle/>
          <a:p>
            <a:r>
              <a:rPr lang="en-US"/>
              <a:t>Click to edit Master title style</a:t>
            </a:r>
          </a:p>
        </p:txBody>
      </p:sp>
      <p:sp>
        <p:nvSpPr>
          <p:cNvPr id="3" name="Chart Placeholder 2"/>
          <p:cNvSpPr>
            <a:spLocks noGrp="1"/>
          </p:cNvSpPr>
          <p:nvPr>
            <p:ph type="chart" idx="1"/>
          </p:nvPr>
        </p:nvSpPr>
        <p:spPr>
          <a:xfrm>
            <a:off x="612775" y="1600200"/>
            <a:ext cx="8153400" cy="4525963"/>
          </a:xfrm>
        </p:spPr>
        <p:txBody>
          <a:bodyPr/>
          <a:lstStyle/>
          <a:p>
            <a:pPr lvl="0"/>
            <a:endParaRPr lang="en-US" noProof="0"/>
          </a:p>
        </p:txBody>
      </p:sp>
      <p:sp>
        <p:nvSpPr>
          <p:cNvPr id="4" name="Date Placeholder 13"/>
          <p:cNvSpPr>
            <a:spLocks noGrp="1"/>
          </p:cNvSpPr>
          <p:nvPr>
            <p:ph type="dt" sz="half" idx="10"/>
          </p:nvPr>
        </p:nvSpPr>
        <p:spPr/>
        <p:txBody>
          <a:bodyPr/>
          <a:lstStyle>
            <a:lvl1pPr>
              <a:defRPr/>
            </a:lvl1pPr>
          </a:lstStyle>
          <a:p>
            <a:fld id="{87CFB661-E665-4C48-B8A9-C86219E19B47}" type="datetime1">
              <a:rPr lang="en-US"/>
              <a:pPr/>
              <a:t>5/10/2011</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A60191F5-109F-49E9-9617-3BC1C3D10D01}"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88925"/>
            <a:ext cx="8229600" cy="929485"/>
          </a:xfrm>
        </p:spPr>
        <p:txBody>
          <a:bodyPr/>
          <a:lstStyle/>
          <a:p>
            <a:r>
              <a:rPr lang="en-US" smtClean="0"/>
              <a:t>Click to edit Master title style</a:t>
            </a:r>
            <a:endParaRPr lang="en-US"/>
          </a:p>
        </p:txBody>
      </p:sp>
      <p:sp>
        <p:nvSpPr>
          <p:cNvPr id="11" name="Text Placeholder 10"/>
          <p:cNvSpPr>
            <a:spLocks noGrp="1"/>
          </p:cNvSpPr>
          <p:nvPr>
            <p:ph type="body" sz="quarter" idx="11"/>
          </p:nvPr>
        </p:nvSpPr>
        <p:spPr>
          <a:xfrm>
            <a:off x="457200" y="1719072"/>
            <a:ext cx="82296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ext Placeholder 12"/>
          <p:cNvSpPr>
            <a:spLocks noGrp="1"/>
          </p:cNvSpPr>
          <p:nvPr>
            <p:ph type="body" sz="quarter" idx="12"/>
          </p:nvPr>
        </p:nvSpPr>
        <p:spPr>
          <a:xfrm>
            <a:off x="457200" y="1285875"/>
            <a:ext cx="8229600" cy="355482"/>
          </a:xfrm>
        </p:spPr>
        <p:txBody>
          <a:bodyPr/>
          <a:lstStyle>
            <a:lvl1pPr marL="0" indent="0">
              <a:buFontTx/>
              <a:buNone/>
              <a:defRPr sz="1800">
                <a:solidFill>
                  <a:schemeClr val="bg1">
                    <a:lumMod val="50000"/>
                  </a:schemeClr>
                </a:solidFill>
              </a:defRPr>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88925"/>
            <a:ext cx="8229600" cy="929485"/>
          </a:xfrm>
        </p:spPr>
        <p:txBody>
          <a:bodyPr/>
          <a:lstStyle/>
          <a:p>
            <a:r>
              <a:rPr lang="en-US" smtClean="0"/>
              <a:t>Click to edit Master title style</a:t>
            </a:r>
            <a:endParaRPr lang="en-US"/>
          </a:p>
        </p:txBody>
      </p:sp>
      <p:sp>
        <p:nvSpPr>
          <p:cNvPr id="11" name="Text Placeholder 10"/>
          <p:cNvSpPr>
            <a:spLocks noGrp="1"/>
          </p:cNvSpPr>
          <p:nvPr>
            <p:ph type="body" sz="quarter" idx="11"/>
          </p:nvPr>
        </p:nvSpPr>
        <p:spPr>
          <a:xfrm>
            <a:off x="457200" y="1719072"/>
            <a:ext cx="82296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ext Placeholder 12"/>
          <p:cNvSpPr>
            <a:spLocks noGrp="1"/>
          </p:cNvSpPr>
          <p:nvPr>
            <p:ph type="body" sz="quarter" idx="12"/>
          </p:nvPr>
        </p:nvSpPr>
        <p:spPr>
          <a:xfrm>
            <a:off x="457200" y="1285875"/>
            <a:ext cx="8229600" cy="355482"/>
          </a:xfrm>
        </p:spPr>
        <p:txBody>
          <a:bodyPr/>
          <a:lstStyle>
            <a:lvl1pPr marL="0" indent="0">
              <a:buFontTx/>
              <a:buNone/>
              <a:defRPr sz="1800">
                <a:solidFill>
                  <a:schemeClr val="bg1">
                    <a:lumMod val="50000"/>
                  </a:schemeClr>
                </a:solidFill>
              </a:defRPr>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latin typeface="Tw Cen MT" pitchFamily="34" charset="0"/>
              </a:defRPr>
            </a:lvl1pPr>
          </a:lstStyle>
          <a:p>
            <a:fld id="{D3E79D4A-64E7-4C03-A657-9860CA058D08}" type="datetime1">
              <a:rPr lang="en-US"/>
              <a:pPr/>
              <a:t>5/10/2011</a:t>
            </a:fld>
            <a:endParaRPr lang="en-GB"/>
          </a:p>
        </p:txBody>
      </p:sp>
      <p:sp>
        <p:nvSpPr>
          <p:cNvPr id="3" name="Footer Placeholder 2"/>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Tw Cen MT" pitchFamily="34" charset="0"/>
              </a:defRPr>
            </a:lvl1pPr>
          </a:lstStyle>
          <a:p>
            <a:endParaRPr lang="en-GB"/>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a typeface="ＭＳ Ｐゴシック" pitchFamily="34" charset="-128"/>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itchFamily="34" charset="0"/>
              </a:defRPr>
            </a:lvl1pPr>
          </a:lstStyle>
          <a:p>
            <a:fld id="{34B47716-E05C-4D43-B28B-8DB87C2ACC78}"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4072" r:id="rId1"/>
    <p:sldLayoutId id="2147484055" r:id="rId2"/>
    <p:sldLayoutId id="2147484056" r:id="rId3"/>
    <p:sldLayoutId id="2147484057" r:id="rId4"/>
    <p:sldLayoutId id="2147484058" r:id="rId5"/>
    <p:sldLayoutId id="2147484059" r:id="rId6"/>
    <p:sldLayoutId id="2147484060" r:id="rId7"/>
    <p:sldLayoutId id="2147484073" r:id="rId8"/>
    <p:sldLayoutId id="2147484074" r:id="rId9"/>
  </p:sldLayoutIdLst>
  <p:hf hdr="0" ftr="0" dt="0"/>
  <p:txStyles>
    <p:titleStyle>
      <a:lvl1pPr algn="l" rtl="0" eaLnBrk="0" fontAlgn="base" hangingPunct="0">
        <a:spcBef>
          <a:spcPct val="0"/>
        </a:spcBef>
        <a:spcAft>
          <a:spcPct val="0"/>
        </a:spcAft>
        <a:defRPr sz="3600" kern="1200">
          <a:solidFill>
            <a:schemeClr val="tx2"/>
          </a:solidFill>
          <a:latin typeface="+mj-lt"/>
          <a:ea typeface="ＭＳ Ｐゴシック" pitchFamily="-72" charset="-128"/>
          <a:cs typeface="ＭＳ Ｐゴシック" pitchFamily="-72" charset="-128"/>
        </a:defRPr>
      </a:lvl1pPr>
      <a:lvl2pPr algn="l" rtl="0" eaLnBrk="0" fontAlgn="base" hangingPunct="0">
        <a:spcBef>
          <a:spcPct val="0"/>
        </a:spcBef>
        <a:spcAft>
          <a:spcPct val="0"/>
        </a:spcAft>
        <a:defRPr sz="3600">
          <a:solidFill>
            <a:schemeClr val="tx2"/>
          </a:solidFill>
          <a:latin typeface="Tw Cen MT" pitchFamily="34" charset="0"/>
          <a:ea typeface="ＭＳ Ｐゴシック" pitchFamily="-72" charset="-128"/>
          <a:cs typeface="ＭＳ Ｐゴシック" pitchFamily="-72" charset="-128"/>
        </a:defRPr>
      </a:lvl2pPr>
      <a:lvl3pPr algn="l" rtl="0" eaLnBrk="0" fontAlgn="base" hangingPunct="0">
        <a:spcBef>
          <a:spcPct val="0"/>
        </a:spcBef>
        <a:spcAft>
          <a:spcPct val="0"/>
        </a:spcAft>
        <a:defRPr sz="3600">
          <a:solidFill>
            <a:schemeClr val="tx2"/>
          </a:solidFill>
          <a:latin typeface="Tw Cen MT" pitchFamily="34" charset="0"/>
          <a:ea typeface="ＭＳ Ｐゴシック" pitchFamily="-72" charset="-128"/>
          <a:cs typeface="ＭＳ Ｐゴシック" pitchFamily="-72" charset="-128"/>
        </a:defRPr>
      </a:lvl3pPr>
      <a:lvl4pPr algn="l" rtl="0" eaLnBrk="0" fontAlgn="base" hangingPunct="0">
        <a:spcBef>
          <a:spcPct val="0"/>
        </a:spcBef>
        <a:spcAft>
          <a:spcPct val="0"/>
        </a:spcAft>
        <a:defRPr sz="3600">
          <a:solidFill>
            <a:schemeClr val="tx2"/>
          </a:solidFill>
          <a:latin typeface="Tw Cen MT" pitchFamily="34" charset="0"/>
          <a:ea typeface="ＭＳ Ｐゴシック" pitchFamily="-72" charset="-128"/>
          <a:cs typeface="ＭＳ Ｐゴシック" pitchFamily="-72" charset="-128"/>
        </a:defRPr>
      </a:lvl4pPr>
      <a:lvl5pPr algn="l" rtl="0" eaLnBrk="0" fontAlgn="base" hangingPunct="0">
        <a:spcBef>
          <a:spcPct val="0"/>
        </a:spcBef>
        <a:spcAft>
          <a:spcPct val="0"/>
        </a:spcAft>
        <a:defRPr sz="3600">
          <a:solidFill>
            <a:schemeClr val="tx2"/>
          </a:solidFill>
          <a:latin typeface="Tw Cen MT" pitchFamily="34" charset="0"/>
          <a:ea typeface="ＭＳ Ｐゴシック" pitchFamily="-72" charset="-128"/>
          <a:cs typeface="ＭＳ Ｐゴシック" pitchFamily="-72" charset="-128"/>
        </a:defRPr>
      </a:lvl5pPr>
      <a:lvl6pPr marL="457200" algn="l" rtl="0" fontAlgn="base">
        <a:spcBef>
          <a:spcPct val="0"/>
        </a:spcBef>
        <a:spcAft>
          <a:spcPct val="0"/>
        </a:spcAft>
        <a:defRPr sz="3600">
          <a:solidFill>
            <a:schemeClr val="tx2"/>
          </a:solidFill>
          <a:latin typeface="Tw Cen MT" pitchFamily="34" charset="0"/>
        </a:defRPr>
      </a:lvl6pPr>
      <a:lvl7pPr marL="914400" algn="l" rtl="0" fontAlgn="base">
        <a:spcBef>
          <a:spcPct val="0"/>
        </a:spcBef>
        <a:spcAft>
          <a:spcPct val="0"/>
        </a:spcAft>
        <a:defRPr sz="3600">
          <a:solidFill>
            <a:schemeClr val="tx2"/>
          </a:solidFill>
          <a:latin typeface="Tw Cen MT" pitchFamily="34" charset="0"/>
        </a:defRPr>
      </a:lvl7pPr>
      <a:lvl8pPr marL="1371600" algn="l" rtl="0" fontAlgn="base">
        <a:spcBef>
          <a:spcPct val="0"/>
        </a:spcBef>
        <a:spcAft>
          <a:spcPct val="0"/>
        </a:spcAft>
        <a:defRPr sz="3600">
          <a:solidFill>
            <a:schemeClr val="tx2"/>
          </a:solidFill>
          <a:latin typeface="Tw Cen MT" pitchFamily="34" charset="0"/>
        </a:defRPr>
      </a:lvl8pPr>
      <a:lvl9pPr marL="1828800" algn="l" rtl="0" fontAlgn="base">
        <a:spcBef>
          <a:spcPct val="0"/>
        </a:spcBef>
        <a:spcAft>
          <a:spcPct val="0"/>
        </a:spcAft>
        <a:defRPr sz="36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ＭＳ Ｐゴシック" pitchFamily="-72" charset="-128"/>
          <a:cs typeface="ＭＳ Ｐゴシック" pitchFamily="-72" charset="-128"/>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ＭＳ Ｐゴシック" pitchFamily="-72" charset="-128"/>
          <a:cs typeface="ＭＳ Ｐゴシック"/>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ＭＳ Ｐゴシック" pitchFamily="-72" charset="-128"/>
          <a:cs typeface="ＭＳ Ｐゴシック"/>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ＭＳ Ｐゴシック" pitchFamily="-72" charset="-128"/>
          <a:cs typeface="ＭＳ Ｐゴシック"/>
        </a:defRPr>
      </a:lvl4pPr>
      <a:lvl5pPr marL="1828800" indent="-228600" algn="l" rtl="0" eaLnBrk="0" fontAlgn="base" hangingPunct="0">
        <a:spcBef>
          <a:spcPts val="400"/>
        </a:spcBef>
        <a:spcAft>
          <a:spcPct val="0"/>
        </a:spcAft>
        <a:buClr>
          <a:srgbClr val="E4794E"/>
        </a:buClr>
        <a:buSzPct val="65000"/>
        <a:buFont typeface="Wingdings" pitchFamily="2" charset="2"/>
        <a:buChar char=""/>
        <a:defRPr sz="2000" kern="1200">
          <a:solidFill>
            <a:schemeClr val="tx1"/>
          </a:solidFill>
          <a:latin typeface="+mn-lt"/>
          <a:ea typeface="ＭＳ Ｐゴシック" pitchFamily="-72" charset="-128"/>
          <a:cs typeface="ＭＳ Ｐゴシック"/>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latin typeface="Tw Cen MT" pitchFamily="34" charset="0"/>
              </a:defRPr>
            </a:lvl1pPr>
          </a:lstStyle>
          <a:p>
            <a:fld id="{1F9A1752-692B-4C4B-9310-1FA789805F8E}" type="datetime1">
              <a:rPr lang="en-US"/>
              <a:pPr/>
              <a:t>5/10/2011</a:t>
            </a:fld>
            <a:endParaRPr lang="en-GB"/>
          </a:p>
        </p:txBody>
      </p:sp>
      <p:sp>
        <p:nvSpPr>
          <p:cNvPr id="3" name="Footer Placeholder 2"/>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Tw Cen MT" pitchFamily="34" charset="0"/>
              </a:defRPr>
            </a:lvl1pPr>
          </a:lstStyle>
          <a:p>
            <a:endParaRPr lang="en-GB"/>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srgbClr val="FFFFFF"/>
              </a:solidFill>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itchFamily="34" charset="0"/>
              </a:defRPr>
            </a:lvl1pPr>
          </a:lstStyle>
          <a:p>
            <a:fld id="{DDDBAAFB-85A9-4D46-8EB1-5D7F0D884B3D}"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4061" r:id="rId1"/>
    <p:sldLayoutId id="2147484062" r:id="rId2"/>
    <p:sldLayoutId id="2147484063" r:id="rId3"/>
    <p:sldLayoutId id="2147484064" r:id="rId4"/>
    <p:sldLayoutId id="2147484065" r:id="rId5"/>
    <p:sldLayoutId id="2147484066" r:id="rId6"/>
    <p:sldLayoutId id="2147484067" r:id="rId7"/>
    <p:sldLayoutId id="2147484068" r:id="rId8"/>
    <p:sldLayoutId id="2147484069" r:id="rId9"/>
    <p:sldLayoutId id="2147484070" r:id="rId10"/>
    <p:sldLayoutId id="2147484071"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w Cen MT" pitchFamily="34" charset="0"/>
          <a:ea typeface="ＭＳ Ｐゴシック" pitchFamily="34" charset="-128"/>
        </a:defRPr>
      </a:lvl2pPr>
      <a:lvl3pPr algn="l" rtl="0" eaLnBrk="0" fontAlgn="base" hangingPunct="0">
        <a:spcBef>
          <a:spcPct val="0"/>
        </a:spcBef>
        <a:spcAft>
          <a:spcPct val="0"/>
        </a:spcAft>
        <a:defRPr sz="3600">
          <a:solidFill>
            <a:schemeClr val="tx2"/>
          </a:solidFill>
          <a:latin typeface="Tw Cen MT" pitchFamily="34" charset="0"/>
          <a:ea typeface="ＭＳ Ｐゴシック" pitchFamily="34" charset="-128"/>
        </a:defRPr>
      </a:lvl3pPr>
      <a:lvl4pPr algn="l" rtl="0" eaLnBrk="0" fontAlgn="base" hangingPunct="0">
        <a:spcBef>
          <a:spcPct val="0"/>
        </a:spcBef>
        <a:spcAft>
          <a:spcPct val="0"/>
        </a:spcAft>
        <a:defRPr sz="3600">
          <a:solidFill>
            <a:schemeClr val="tx2"/>
          </a:solidFill>
          <a:latin typeface="Tw Cen MT" pitchFamily="34" charset="0"/>
          <a:ea typeface="ＭＳ Ｐゴシック" pitchFamily="34" charset="-128"/>
        </a:defRPr>
      </a:lvl4pPr>
      <a:lvl5pPr algn="l" rtl="0" eaLnBrk="0" fontAlgn="base" hangingPunct="0">
        <a:spcBef>
          <a:spcPct val="0"/>
        </a:spcBef>
        <a:spcAft>
          <a:spcPct val="0"/>
        </a:spcAft>
        <a:defRPr sz="3600">
          <a:solidFill>
            <a:schemeClr val="tx2"/>
          </a:solidFill>
          <a:latin typeface="Tw Cen MT" pitchFamily="34" charset="0"/>
          <a:ea typeface="ＭＳ Ｐゴシック" pitchFamily="34" charset="-128"/>
        </a:defRPr>
      </a:lvl5pPr>
      <a:lvl6pPr marL="457200" algn="l" rtl="0" fontAlgn="base">
        <a:spcBef>
          <a:spcPct val="0"/>
        </a:spcBef>
        <a:spcAft>
          <a:spcPct val="0"/>
        </a:spcAft>
        <a:defRPr sz="3600">
          <a:solidFill>
            <a:schemeClr val="tx2"/>
          </a:solidFill>
          <a:latin typeface="Tw Cen MT" pitchFamily="34" charset="0"/>
          <a:ea typeface="ＭＳ Ｐゴシック" pitchFamily="34" charset="-128"/>
        </a:defRPr>
      </a:lvl6pPr>
      <a:lvl7pPr marL="914400" algn="l" rtl="0" fontAlgn="base">
        <a:spcBef>
          <a:spcPct val="0"/>
        </a:spcBef>
        <a:spcAft>
          <a:spcPct val="0"/>
        </a:spcAft>
        <a:defRPr sz="3600">
          <a:solidFill>
            <a:schemeClr val="tx2"/>
          </a:solidFill>
          <a:latin typeface="Tw Cen MT" pitchFamily="34" charset="0"/>
          <a:ea typeface="ＭＳ Ｐゴシック" pitchFamily="34" charset="-128"/>
        </a:defRPr>
      </a:lvl7pPr>
      <a:lvl8pPr marL="1371600" algn="l" rtl="0" fontAlgn="base">
        <a:spcBef>
          <a:spcPct val="0"/>
        </a:spcBef>
        <a:spcAft>
          <a:spcPct val="0"/>
        </a:spcAft>
        <a:defRPr sz="3600">
          <a:solidFill>
            <a:schemeClr val="tx2"/>
          </a:solidFill>
          <a:latin typeface="Tw Cen MT" pitchFamily="34" charset="0"/>
          <a:ea typeface="ＭＳ Ｐゴシック" pitchFamily="34" charset="-128"/>
        </a:defRPr>
      </a:lvl8pPr>
      <a:lvl9pPr marL="1828800" algn="l" rtl="0" fontAlgn="base">
        <a:spcBef>
          <a:spcPct val="0"/>
        </a:spcBef>
        <a:spcAft>
          <a:spcPct val="0"/>
        </a:spcAft>
        <a:defRPr sz="3600">
          <a:solidFill>
            <a:schemeClr val="tx2"/>
          </a:solidFill>
          <a:latin typeface="Tw Cen MT" pitchFamily="34" charset="0"/>
          <a:ea typeface="ＭＳ Ｐゴシック" pitchFamily="34" charset="-128"/>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a:solidFill>
            <a:schemeClr val="tx1"/>
          </a:solidFill>
          <a:latin typeface="+mn-lt"/>
          <a:ea typeface="+mn-ea"/>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a:solidFill>
            <a:schemeClr val="tx1"/>
          </a:solidFill>
          <a:latin typeface="+mn-lt"/>
          <a:ea typeface="+mn-ea"/>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a:solidFill>
            <a:schemeClr val="tx1"/>
          </a:solidFill>
          <a:latin typeface="+mn-lt"/>
          <a:ea typeface="+mn-ea"/>
        </a:defRPr>
      </a:lvl4pPr>
      <a:lvl5pPr marL="1828800" indent="-228600" algn="l" rtl="0" eaLnBrk="0" fontAlgn="base" hangingPunct="0">
        <a:spcBef>
          <a:spcPts val="400"/>
        </a:spcBef>
        <a:spcAft>
          <a:spcPct val="0"/>
        </a:spcAft>
        <a:buClr>
          <a:srgbClr val="E4794E"/>
        </a:buClr>
        <a:buSzPct val="65000"/>
        <a:buFont typeface="Wingdings" pitchFamily="2" charset="2"/>
        <a:buChar char=""/>
        <a:defRPr sz="2000">
          <a:solidFill>
            <a:schemeClr val="tx1"/>
          </a:solidFill>
          <a:latin typeface="+mn-lt"/>
          <a:ea typeface="+mn-ea"/>
        </a:defRPr>
      </a:lvl5pPr>
      <a:lvl6pPr marL="2286000" indent="-228600" algn="l" rtl="0" fontAlgn="base">
        <a:spcBef>
          <a:spcPts val="400"/>
        </a:spcBef>
        <a:spcAft>
          <a:spcPct val="0"/>
        </a:spcAft>
        <a:buClr>
          <a:srgbClr val="E4794E"/>
        </a:buClr>
        <a:buSzPct val="65000"/>
        <a:buFont typeface="Wingdings" pitchFamily="2" charset="2"/>
        <a:buChar char=""/>
        <a:defRPr sz="2000">
          <a:solidFill>
            <a:schemeClr val="tx1"/>
          </a:solidFill>
          <a:latin typeface="+mn-lt"/>
          <a:ea typeface="+mn-ea"/>
        </a:defRPr>
      </a:lvl6pPr>
      <a:lvl7pPr marL="2743200" indent="-228600" algn="l" rtl="0" fontAlgn="base">
        <a:spcBef>
          <a:spcPts val="400"/>
        </a:spcBef>
        <a:spcAft>
          <a:spcPct val="0"/>
        </a:spcAft>
        <a:buClr>
          <a:srgbClr val="E4794E"/>
        </a:buClr>
        <a:buSzPct val="65000"/>
        <a:buFont typeface="Wingdings" pitchFamily="2" charset="2"/>
        <a:buChar char=""/>
        <a:defRPr sz="2000">
          <a:solidFill>
            <a:schemeClr val="tx1"/>
          </a:solidFill>
          <a:latin typeface="+mn-lt"/>
          <a:ea typeface="+mn-ea"/>
        </a:defRPr>
      </a:lvl7pPr>
      <a:lvl8pPr marL="3200400" indent="-228600" algn="l" rtl="0" fontAlgn="base">
        <a:spcBef>
          <a:spcPts val="400"/>
        </a:spcBef>
        <a:spcAft>
          <a:spcPct val="0"/>
        </a:spcAft>
        <a:buClr>
          <a:srgbClr val="E4794E"/>
        </a:buClr>
        <a:buSzPct val="65000"/>
        <a:buFont typeface="Wingdings" pitchFamily="2" charset="2"/>
        <a:buChar char=""/>
        <a:defRPr sz="2000">
          <a:solidFill>
            <a:schemeClr val="tx1"/>
          </a:solidFill>
          <a:latin typeface="+mn-lt"/>
          <a:ea typeface="+mn-ea"/>
        </a:defRPr>
      </a:lvl8pPr>
      <a:lvl9pPr marL="3657600" indent="-228600" algn="l" rtl="0" fontAlgn="base">
        <a:spcBef>
          <a:spcPts val="400"/>
        </a:spcBef>
        <a:spcAft>
          <a:spcPct val="0"/>
        </a:spcAft>
        <a:buClr>
          <a:srgbClr val="E4794E"/>
        </a:buClr>
        <a:buSzPct val="65000"/>
        <a:buFont typeface="Wingdings"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8.xml"/><Relationship Id="rId6" Type="http://schemas.openxmlformats.org/officeDocument/2006/relationships/image" Target="../media/image9.jpeg"/><Relationship Id="rId5" Type="http://schemas.openxmlformats.org/officeDocument/2006/relationships/hyperlink" Target="http://www.istockphoto.com/stock-illustration-11638078-mobil-phone.php" TargetMode="Externa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hyperlink" Target="http://www.istockphoto.com/stock-illustration-11638078-mobil-phone.php" TargetMode="External"/><Relationship Id="rId2" Type="http://schemas.openxmlformats.org/officeDocument/2006/relationships/image" Target="../media/image6.png"/><Relationship Id="rId1" Type="http://schemas.openxmlformats.org/officeDocument/2006/relationships/slideLayout" Target="../slideLayouts/slideLayout9.xml"/><Relationship Id="rId5" Type="http://schemas.openxmlformats.org/officeDocument/2006/relationships/image" Target="../media/image10.png"/><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9.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hyperlink" Target="http://www.istockphoto.com/stock-illustration-11638078-mobil-phone.ph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2362200" y="3860800"/>
            <a:ext cx="6477000" cy="1828800"/>
          </a:xfrm>
        </p:spPr>
        <p:txBody>
          <a:bodyPr/>
          <a:lstStyle/>
          <a:p>
            <a:pPr eaLnBrk="1" hangingPunct="1">
              <a:lnSpc>
                <a:spcPct val="90000"/>
              </a:lnSpc>
              <a:spcBef>
                <a:spcPct val="20000"/>
              </a:spcBef>
            </a:pPr>
            <a:r>
              <a:rPr lang="en-GB" sz="4000" cap="none" smtClean="0">
                <a:latin typeface="Calibri" pitchFamily="34" charset="0"/>
                <a:ea typeface="ＭＳ Ｐゴシック" pitchFamily="34" charset="-128"/>
              </a:rPr>
              <a:t>Authorised Shared Access</a:t>
            </a:r>
            <a:br>
              <a:rPr lang="en-GB" sz="4000" cap="none" smtClean="0">
                <a:latin typeface="Calibri" pitchFamily="34" charset="0"/>
                <a:ea typeface="ＭＳ Ｐゴシック" pitchFamily="34" charset="-128"/>
              </a:rPr>
            </a:br>
            <a:r>
              <a:rPr lang="en-GB" sz="5400" cap="none" smtClean="0">
                <a:latin typeface="Calibri" pitchFamily="34" charset="0"/>
                <a:ea typeface="ＭＳ Ｐゴシック" pitchFamily="34" charset="-128"/>
              </a:rPr>
              <a:t/>
            </a:r>
            <a:br>
              <a:rPr lang="en-GB" sz="5400" cap="none" smtClean="0">
                <a:latin typeface="Calibri" pitchFamily="34" charset="0"/>
                <a:ea typeface="ＭＳ Ｐゴシック" pitchFamily="34" charset="-128"/>
              </a:rPr>
            </a:br>
            <a:r>
              <a:rPr lang="en-GB" sz="2800" cap="none" smtClean="0">
                <a:latin typeface="Calibri" pitchFamily="34" charset="0"/>
                <a:ea typeface="ＭＳ Ｐゴシック" pitchFamily="34" charset="-128"/>
              </a:rPr>
              <a:t>An evolutionary spectrum authorisation scheme for sustainable economic growth and consumer benefit</a:t>
            </a:r>
            <a:r>
              <a:rPr lang="en-GB" sz="3200" cap="none" smtClean="0">
                <a:ea typeface="ＭＳ Ｐゴシック" pitchFamily="34" charset="-128"/>
              </a:rPr>
              <a:t> </a:t>
            </a:r>
          </a:p>
        </p:txBody>
      </p:sp>
      <p:sp>
        <p:nvSpPr>
          <p:cNvPr id="6147" name="Subtitle 2"/>
          <p:cNvSpPr>
            <a:spLocks noGrp="1"/>
          </p:cNvSpPr>
          <p:nvPr>
            <p:ph type="subTitle" idx="1"/>
          </p:nvPr>
        </p:nvSpPr>
        <p:spPr>
          <a:xfrm>
            <a:off x="2362200" y="6062663"/>
            <a:ext cx="6705600" cy="685800"/>
          </a:xfrm>
        </p:spPr>
        <p:txBody>
          <a:bodyPr/>
          <a:lstStyle/>
          <a:p>
            <a:pPr eaLnBrk="1" hangingPunct="1"/>
            <a:r>
              <a:rPr lang="en-GB" sz="2800" smtClean="0">
                <a:latin typeface="Calibri" pitchFamily="34" charset="0"/>
                <a:ea typeface="ＭＳ Ｐゴシック" pitchFamily="34" charset="-128"/>
              </a:rPr>
              <a:t>Presentation at the WG FM – 17</a:t>
            </a:r>
            <a:r>
              <a:rPr lang="en-GB" sz="2800" baseline="30000" smtClean="0">
                <a:latin typeface="Calibri" pitchFamily="34" charset="0"/>
                <a:ea typeface="ＭＳ Ｐゴシック" pitchFamily="34" charset="-128"/>
              </a:rPr>
              <a:t>th</a:t>
            </a:r>
            <a:r>
              <a:rPr lang="en-GB" sz="2800" smtClean="0">
                <a:latin typeface="Calibri" pitchFamily="34" charset="0"/>
                <a:ea typeface="ＭＳ Ｐゴシック" pitchFamily="34" charset="-128"/>
              </a:rPr>
              <a:t> May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lnSpc>
                <a:spcPct val="80000"/>
              </a:lnSpc>
            </a:pPr>
            <a:fld id="{4C1EF9B3-5DC1-4F2C-8748-E27BD1837EBD}" type="slidenum">
              <a:rPr lang="en-GB" sz="1200" b="1">
                <a:solidFill>
                  <a:srgbClr val="FFFFFF"/>
                </a:solidFill>
                <a:latin typeface="Calibri" pitchFamily="34" charset="0"/>
              </a:rPr>
              <a:pPr algn="ctr">
                <a:lnSpc>
                  <a:spcPct val="80000"/>
                </a:lnSpc>
              </a:pPr>
              <a:t>10</a:t>
            </a:fld>
            <a:endParaRPr lang="en-GB" sz="1200" b="1">
              <a:solidFill>
                <a:srgbClr val="FFFFFF"/>
              </a:solidFill>
              <a:latin typeface="Calibri" pitchFamily="34" charset="0"/>
            </a:endParaRPr>
          </a:p>
        </p:txBody>
      </p:sp>
      <p:sp>
        <p:nvSpPr>
          <p:cNvPr id="13315" name="Rectangle 2"/>
          <p:cNvSpPr>
            <a:spLocks noGrp="1"/>
          </p:cNvSpPr>
          <p:nvPr>
            <p:ph type="title" idx="4294967295"/>
          </p:nvPr>
        </p:nvSpPr>
        <p:spPr>
          <a:xfrm>
            <a:off x="814388" y="228600"/>
            <a:ext cx="8329612" cy="990600"/>
          </a:xfrm>
        </p:spPr>
        <p:txBody>
          <a:bodyPr/>
          <a:lstStyle/>
          <a:p>
            <a:r>
              <a:rPr lang="en-GB" sz="2800" smtClean="0">
                <a:latin typeface="Calibri" pitchFamily="34" charset="0"/>
                <a:ea typeface="ＭＳ Ｐゴシック" pitchFamily="34" charset="-128"/>
              </a:rPr>
              <a:t>The democratisation of mobile broadband creates an unprecedented challenge for spectrum policy in Europe</a:t>
            </a:r>
            <a:endParaRPr lang="en-US" sz="2800" smtClean="0">
              <a:latin typeface="Calibri" pitchFamily="34" charset="0"/>
              <a:ea typeface="ＭＳ Ｐゴシック" pitchFamily="34" charset="-128"/>
            </a:endParaRPr>
          </a:p>
        </p:txBody>
      </p:sp>
      <p:sp>
        <p:nvSpPr>
          <p:cNvPr id="13316" name="Rectangle 3"/>
          <p:cNvSpPr>
            <a:spLocks/>
          </p:cNvSpPr>
          <p:nvPr/>
        </p:nvSpPr>
        <p:spPr bwMode="auto">
          <a:xfrm>
            <a:off x="547688" y="1716088"/>
            <a:ext cx="3303587" cy="473075"/>
          </a:xfrm>
          <a:prstGeom prst="rect">
            <a:avLst/>
          </a:prstGeom>
          <a:noFill/>
          <a:ln w="9525">
            <a:noFill/>
            <a:miter lim="800000"/>
            <a:headEnd/>
            <a:tailEnd/>
          </a:ln>
        </p:spPr>
        <p:txBody>
          <a:bodyPr/>
          <a:lstStyle/>
          <a:p>
            <a:pPr eaLnBrk="0" hangingPunct="0">
              <a:spcBef>
                <a:spcPts val="700"/>
              </a:spcBef>
              <a:buClr>
                <a:schemeClr val="accent2"/>
              </a:buClr>
              <a:buSzPct val="60000"/>
              <a:buFont typeface="Wingdings" pitchFamily="2" charset="2"/>
              <a:buNone/>
            </a:pPr>
            <a:r>
              <a:rPr lang="en-GB" sz="1400" b="1">
                <a:latin typeface="Calibri" pitchFamily="34" charset="0"/>
              </a:rPr>
              <a:t>Growth rate of mobile broadband traffic predicted to be more than 100% p.a. </a:t>
            </a:r>
            <a:endParaRPr lang="en-US" sz="1400" b="1">
              <a:latin typeface="Calibri" pitchFamily="34" charset="0"/>
            </a:endParaRPr>
          </a:p>
        </p:txBody>
      </p:sp>
      <p:sp>
        <p:nvSpPr>
          <p:cNvPr id="13317" name="Rectangle 47"/>
          <p:cNvSpPr>
            <a:spLocks noChangeArrowheads="1"/>
          </p:cNvSpPr>
          <p:nvPr/>
        </p:nvSpPr>
        <p:spPr bwMode="auto">
          <a:xfrm rot="-5400000">
            <a:off x="-207962" y="2678112"/>
            <a:ext cx="996950" cy="365125"/>
          </a:xfrm>
          <a:prstGeom prst="rect">
            <a:avLst/>
          </a:prstGeom>
          <a:noFill/>
          <a:ln w="9525">
            <a:noFill/>
            <a:miter lim="800000"/>
            <a:headEnd/>
            <a:tailEnd/>
          </a:ln>
        </p:spPr>
        <p:txBody>
          <a:bodyPr lIns="0" tIns="0" rIns="0" bIns="0">
            <a:spAutoFit/>
          </a:bodyPr>
          <a:lstStyle/>
          <a:p>
            <a:pPr algn="r"/>
            <a:r>
              <a:rPr lang="en-US" sz="1200">
                <a:solidFill>
                  <a:srgbClr val="000000"/>
                </a:solidFill>
                <a:latin typeface="Calibri" pitchFamily="34" charset="0"/>
              </a:rPr>
              <a:t>Thousands of TB/month</a:t>
            </a:r>
            <a:endParaRPr lang="en-US" sz="1200">
              <a:latin typeface="Calibri" pitchFamily="34" charset="0"/>
            </a:endParaRPr>
          </a:p>
        </p:txBody>
      </p:sp>
      <p:sp>
        <p:nvSpPr>
          <p:cNvPr id="13318" name="Freeform 11"/>
          <p:cNvSpPr>
            <a:spLocks/>
          </p:cNvSpPr>
          <p:nvPr/>
        </p:nvSpPr>
        <p:spPr bwMode="auto">
          <a:xfrm>
            <a:off x="992188" y="3087688"/>
            <a:ext cx="3419475" cy="2058987"/>
          </a:xfrm>
          <a:custGeom>
            <a:avLst/>
            <a:gdLst>
              <a:gd name="T0" fmla="*/ 0 w 2976"/>
              <a:gd name="T1" fmla="*/ 2147483647 h 1494"/>
              <a:gd name="T2" fmla="*/ 0 w 2976"/>
              <a:gd name="T3" fmla="*/ 2147483647 h 1494"/>
              <a:gd name="T4" fmla="*/ 2147483647 w 2976"/>
              <a:gd name="T5" fmla="*/ 2147483647 h 1494"/>
              <a:gd name="T6" fmla="*/ 2147483647 w 2976"/>
              <a:gd name="T7" fmla="*/ 2147483647 h 1494"/>
              <a:gd name="T8" fmla="*/ 2147483647 w 2976"/>
              <a:gd name="T9" fmla="*/ 2147483647 h 1494"/>
              <a:gd name="T10" fmla="*/ 2147483647 w 2976"/>
              <a:gd name="T11" fmla="*/ 2147483647 h 1494"/>
              <a:gd name="T12" fmla="*/ 2147483647 w 2976"/>
              <a:gd name="T13" fmla="*/ 0 h 1494"/>
              <a:gd name="T14" fmla="*/ 2147483647 w 2976"/>
              <a:gd name="T15" fmla="*/ 2147483647 h 1494"/>
              <a:gd name="T16" fmla="*/ 2147483647 w 2976"/>
              <a:gd name="T17" fmla="*/ 2147483647 h 1494"/>
              <a:gd name="T18" fmla="*/ 2147483647 w 2976"/>
              <a:gd name="T19" fmla="*/ 2147483647 h 1494"/>
              <a:gd name="T20" fmla="*/ 2147483647 w 2976"/>
              <a:gd name="T21" fmla="*/ 2147483647 h 1494"/>
              <a:gd name="T22" fmla="*/ 2147483647 w 2976"/>
              <a:gd name="T23" fmla="*/ 2147483647 h 1494"/>
              <a:gd name="T24" fmla="*/ 0 w 2976"/>
              <a:gd name="T25" fmla="*/ 2147483647 h 14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76"/>
              <a:gd name="T40" fmla="*/ 0 h 1494"/>
              <a:gd name="T41" fmla="*/ 2976 w 2976"/>
              <a:gd name="T42" fmla="*/ 1494 h 149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76" h="1494">
                <a:moveTo>
                  <a:pt x="0" y="1494"/>
                </a:moveTo>
                <a:lnTo>
                  <a:pt x="0" y="1452"/>
                </a:lnTo>
                <a:lnTo>
                  <a:pt x="594" y="1398"/>
                </a:lnTo>
                <a:lnTo>
                  <a:pt x="1188" y="1260"/>
                </a:lnTo>
                <a:lnTo>
                  <a:pt x="1788" y="1002"/>
                </a:lnTo>
                <a:lnTo>
                  <a:pt x="2382" y="576"/>
                </a:lnTo>
                <a:lnTo>
                  <a:pt x="2976" y="0"/>
                </a:lnTo>
                <a:lnTo>
                  <a:pt x="2976" y="1494"/>
                </a:lnTo>
                <a:lnTo>
                  <a:pt x="2382" y="1494"/>
                </a:lnTo>
                <a:lnTo>
                  <a:pt x="1788" y="1494"/>
                </a:lnTo>
                <a:lnTo>
                  <a:pt x="1188" y="1494"/>
                </a:lnTo>
                <a:lnTo>
                  <a:pt x="594" y="1494"/>
                </a:lnTo>
                <a:lnTo>
                  <a:pt x="0" y="1494"/>
                </a:lnTo>
                <a:close/>
              </a:path>
            </a:pathLst>
          </a:custGeom>
          <a:solidFill>
            <a:srgbClr val="CCFFFF"/>
          </a:solidFill>
          <a:ln w="9525">
            <a:noFill/>
            <a:round/>
            <a:headEnd/>
            <a:tailEnd/>
          </a:ln>
        </p:spPr>
        <p:txBody>
          <a:bodyPr/>
          <a:lstStyle/>
          <a:p>
            <a:endParaRPr lang="en-US"/>
          </a:p>
        </p:txBody>
      </p:sp>
      <p:sp>
        <p:nvSpPr>
          <p:cNvPr id="13319" name="Freeform 12"/>
          <p:cNvSpPr>
            <a:spLocks/>
          </p:cNvSpPr>
          <p:nvPr/>
        </p:nvSpPr>
        <p:spPr bwMode="auto">
          <a:xfrm>
            <a:off x="992188" y="2838450"/>
            <a:ext cx="3419475" cy="2249488"/>
          </a:xfrm>
          <a:custGeom>
            <a:avLst/>
            <a:gdLst>
              <a:gd name="T0" fmla="*/ 0 w 2976"/>
              <a:gd name="T1" fmla="*/ 2147483647 h 1632"/>
              <a:gd name="T2" fmla="*/ 0 w 2976"/>
              <a:gd name="T3" fmla="*/ 2147483647 h 1632"/>
              <a:gd name="T4" fmla="*/ 2147483647 w 2976"/>
              <a:gd name="T5" fmla="*/ 2147483647 h 1632"/>
              <a:gd name="T6" fmla="*/ 2147483647 w 2976"/>
              <a:gd name="T7" fmla="*/ 2147483647 h 1632"/>
              <a:gd name="T8" fmla="*/ 2147483647 w 2976"/>
              <a:gd name="T9" fmla="*/ 2147483647 h 1632"/>
              <a:gd name="T10" fmla="*/ 2147483647 w 2976"/>
              <a:gd name="T11" fmla="*/ 2147483647 h 1632"/>
              <a:gd name="T12" fmla="*/ 2147483647 w 2976"/>
              <a:gd name="T13" fmla="*/ 0 h 1632"/>
              <a:gd name="T14" fmla="*/ 2147483647 w 2976"/>
              <a:gd name="T15" fmla="*/ 2147483647 h 1632"/>
              <a:gd name="T16" fmla="*/ 2147483647 w 2976"/>
              <a:gd name="T17" fmla="*/ 2147483647 h 1632"/>
              <a:gd name="T18" fmla="*/ 2147483647 w 2976"/>
              <a:gd name="T19" fmla="*/ 2147483647 h 1632"/>
              <a:gd name="T20" fmla="*/ 2147483647 w 2976"/>
              <a:gd name="T21" fmla="*/ 2147483647 h 1632"/>
              <a:gd name="T22" fmla="*/ 2147483647 w 2976"/>
              <a:gd name="T23" fmla="*/ 2147483647 h 1632"/>
              <a:gd name="T24" fmla="*/ 0 w 2976"/>
              <a:gd name="T25" fmla="*/ 2147483647 h 16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76"/>
              <a:gd name="T40" fmla="*/ 0 h 1632"/>
              <a:gd name="T41" fmla="*/ 2976 w 2976"/>
              <a:gd name="T42" fmla="*/ 1632 h 16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76" h="1632">
                <a:moveTo>
                  <a:pt x="0" y="1632"/>
                </a:moveTo>
                <a:lnTo>
                  <a:pt x="0" y="1632"/>
                </a:lnTo>
                <a:lnTo>
                  <a:pt x="594" y="1566"/>
                </a:lnTo>
                <a:lnTo>
                  <a:pt x="1188" y="1416"/>
                </a:lnTo>
                <a:lnTo>
                  <a:pt x="1788" y="1122"/>
                </a:lnTo>
                <a:lnTo>
                  <a:pt x="2382" y="648"/>
                </a:lnTo>
                <a:lnTo>
                  <a:pt x="2976" y="0"/>
                </a:lnTo>
                <a:lnTo>
                  <a:pt x="2976" y="180"/>
                </a:lnTo>
                <a:lnTo>
                  <a:pt x="2382" y="756"/>
                </a:lnTo>
                <a:lnTo>
                  <a:pt x="1788" y="1182"/>
                </a:lnTo>
                <a:lnTo>
                  <a:pt x="1188" y="1440"/>
                </a:lnTo>
                <a:lnTo>
                  <a:pt x="594" y="1578"/>
                </a:lnTo>
                <a:lnTo>
                  <a:pt x="0" y="1632"/>
                </a:lnTo>
                <a:close/>
              </a:path>
            </a:pathLst>
          </a:custGeom>
          <a:solidFill>
            <a:srgbClr val="0066CC"/>
          </a:solidFill>
          <a:ln w="9525">
            <a:noFill/>
            <a:round/>
            <a:headEnd/>
            <a:tailEnd/>
          </a:ln>
        </p:spPr>
        <p:txBody>
          <a:bodyPr/>
          <a:lstStyle/>
          <a:p>
            <a:endParaRPr lang="en-US"/>
          </a:p>
        </p:txBody>
      </p:sp>
      <p:sp>
        <p:nvSpPr>
          <p:cNvPr id="13320" name="Freeform 13"/>
          <p:cNvSpPr>
            <a:spLocks/>
          </p:cNvSpPr>
          <p:nvPr/>
        </p:nvSpPr>
        <p:spPr bwMode="auto">
          <a:xfrm>
            <a:off x="992188" y="3087688"/>
            <a:ext cx="3419475" cy="2058987"/>
          </a:xfrm>
          <a:custGeom>
            <a:avLst/>
            <a:gdLst>
              <a:gd name="T0" fmla="*/ 0 w 2976"/>
              <a:gd name="T1" fmla="*/ 2147483647 h 1494"/>
              <a:gd name="T2" fmla="*/ 0 w 2976"/>
              <a:gd name="T3" fmla="*/ 2147483647 h 1494"/>
              <a:gd name="T4" fmla="*/ 2147483647 w 2976"/>
              <a:gd name="T5" fmla="*/ 2147483647 h 1494"/>
              <a:gd name="T6" fmla="*/ 2147483647 w 2976"/>
              <a:gd name="T7" fmla="*/ 2147483647 h 1494"/>
              <a:gd name="T8" fmla="*/ 2147483647 w 2976"/>
              <a:gd name="T9" fmla="*/ 2147483647 h 1494"/>
              <a:gd name="T10" fmla="*/ 2147483647 w 2976"/>
              <a:gd name="T11" fmla="*/ 2147483647 h 1494"/>
              <a:gd name="T12" fmla="*/ 2147483647 w 2976"/>
              <a:gd name="T13" fmla="*/ 0 h 1494"/>
              <a:gd name="T14" fmla="*/ 2147483647 w 2976"/>
              <a:gd name="T15" fmla="*/ 2147483647 h 1494"/>
              <a:gd name="T16" fmla="*/ 2147483647 w 2976"/>
              <a:gd name="T17" fmla="*/ 2147483647 h 1494"/>
              <a:gd name="T18" fmla="*/ 2147483647 w 2976"/>
              <a:gd name="T19" fmla="*/ 2147483647 h 1494"/>
              <a:gd name="T20" fmla="*/ 2147483647 w 2976"/>
              <a:gd name="T21" fmla="*/ 2147483647 h 1494"/>
              <a:gd name="T22" fmla="*/ 2147483647 w 2976"/>
              <a:gd name="T23" fmla="*/ 2147483647 h 1494"/>
              <a:gd name="T24" fmla="*/ 0 w 2976"/>
              <a:gd name="T25" fmla="*/ 2147483647 h 14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76"/>
              <a:gd name="T40" fmla="*/ 0 h 1494"/>
              <a:gd name="T41" fmla="*/ 2976 w 2976"/>
              <a:gd name="T42" fmla="*/ 1494 h 149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76" h="1494">
                <a:moveTo>
                  <a:pt x="0" y="1494"/>
                </a:moveTo>
                <a:lnTo>
                  <a:pt x="0" y="1452"/>
                </a:lnTo>
                <a:lnTo>
                  <a:pt x="594" y="1398"/>
                </a:lnTo>
                <a:lnTo>
                  <a:pt x="1188" y="1260"/>
                </a:lnTo>
                <a:lnTo>
                  <a:pt x="1788" y="1002"/>
                </a:lnTo>
                <a:lnTo>
                  <a:pt x="2382" y="576"/>
                </a:lnTo>
                <a:lnTo>
                  <a:pt x="2976" y="0"/>
                </a:lnTo>
                <a:lnTo>
                  <a:pt x="2976" y="1494"/>
                </a:lnTo>
                <a:lnTo>
                  <a:pt x="2382" y="1494"/>
                </a:lnTo>
                <a:lnTo>
                  <a:pt x="1788" y="1494"/>
                </a:lnTo>
                <a:lnTo>
                  <a:pt x="1188" y="1494"/>
                </a:lnTo>
                <a:lnTo>
                  <a:pt x="594" y="1494"/>
                </a:lnTo>
                <a:lnTo>
                  <a:pt x="0" y="1494"/>
                </a:lnTo>
              </a:path>
            </a:pathLst>
          </a:custGeom>
          <a:noFill/>
          <a:ln w="9525">
            <a:solidFill>
              <a:srgbClr val="FFFFFF"/>
            </a:solidFill>
            <a:round/>
            <a:headEnd/>
            <a:tailEnd/>
          </a:ln>
        </p:spPr>
        <p:txBody>
          <a:bodyPr/>
          <a:lstStyle/>
          <a:p>
            <a:endParaRPr lang="en-US"/>
          </a:p>
        </p:txBody>
      </p:sp>
      <p:sp>
        <p:nvSpPr>
          <p:cNvPr id="13321" name="Freeform 14"/>
          <p:cNvSpPr>
            <a:spLocks/>
          </p:cNvSpPr>
          <p:nvPr/>
        </p:nvSpPr>
        <p:spPr bwMode="auto">
          <a:xfrm>
            <a:off x="992188" y="2838450"/>
            <a:ext cx="3419475" cy="2249488"/>
          </a:xfrm>
          <a:custGeom>
            <a:avLst/>
            <a:gdLst>
              <a:gd name="T0" fmla="*/ 0 w 2976"/>
              <a:gd name="T1" fmla="*/ 2147483647 h 1632"/>
              <a:gd name="T2" fmla="*/ 0 w 2976"/>
              <a:gd name="T3" fmla="*/ 2147483647 h 1632"/>
              <a:gd name="T4" fmla="*/ 2147483647 w 2976"/>
              <a:gd name="T5" fmla="*/ 2147483647 h 1632"/>
              <a:gd name="T6" fmla="*/ 2147483647 w 2976"/>
              <a:gd name="T7" fmla="*/ 2147483647 h 1632"/>
              <a:gd name="T8" fmla="*/ 2147483647 w 2976"/>
              <a:gd name="T9" fmla="*/ 2147483647 h 1632"/>
              <a:gd name="T10" fmla="*/ 2147483647 w 2976"/>
              <a:gd name="T11" fmla="*/ 2147483647 h 1632"/>
              <a:gd name="T12" fmla="*/ 2147483647 w 2976"/>
              <a:gd name="T13" fmla="*/ 0 h 1632"/>
              <a:gd name="T14" fmla="*/ 2147483647 w 2976"/>
              <a:gd name="T15" fmla="*/ 2147483647 h 1632"/>
              <a:gd name="T16" fmla="*/ 2147483647 w 2976"/>
              <a:gd name="T17" fmla="*/ 2147483647 h 1632"/>
              <a:gd name="T18" fmla="*/ 2147483647 w 2976"/>
              <a:gd name="T19" fmla="*/ 2147483647 h 1632"/>
              <a:gd name="T20" fmla="*/ 2147483647 w 2976"/>
              <a:gd name="T21" fmla="*/ 2147483647 h 1632"/>
              <a:gd name="T22" fmla="*/ 2147483647 w 2976"/>
              <a:gd name="T23" fmla="*/ 2147483647 h 1632"/>
              <a:gd name="T24" fmla="*/ 0 w 2976"/>
              <a:gd name="T25" fmla="*/ 2147483647 h 16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76"/>
              <a:gd name="T40" fmla="*/ 0 h 1632"/>
              <a:gd name="T41" fmla="*/ 2976 w 2976"/>
              <a:gd name="T42" fmla="*/ 1632 h 16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76" h="1632">
                <a:moveTo>
                  <a:pt x="0" y="1632"/>
                </a:moveTo>
                <a:lnTo>
                  <a:pt x="0" y="1632"/>
                </a:lnTo>
                <a:lnTo>
                  <a:pt x="594" y="1566"/>
                </a:lnTo>
                <a:lnTo>
                  <a:pt x="1188" y="1416"/>
                </a:lnTo>
                <a:lnTo>
                  <a:pt x="1788" y="1122"/>
                </a:lnTo>
                <a:lnTo>
                  <a:pt x="2382" y="648"/>
                </a:lnTo>
                <a:lnTo>
                  <a:pt x="2976" y="0"/>
                </a:lnTo>
                <a:lnTo>
                  <a:pt x="2976" y="180"/>
                </a:lnTo>
                <a:lnTo>
                  <a:pt x="2382" y="756"/>
                </a:lnTo>
                <a:lnTo>
                  <a:pt x="1788" y="1182"/>
                </a:lnTo>
                <a:lnTo>
                  <a:pt x="1188" y="1440"/>
                </a:lnTo>
                <a:lnTo>
                  <a:pt x="594" y="1578"/>
                </a:lnTo>
                <a:lnTo>
                  <a:pt x="0" y="1632"/>
                </a:lnTo>
              </a:path>
            </a:pathLst>
          </a:custGeom>
          <a:noFill/>
          <a:ln w="9525">
            <a:solidFill>
              <a:srgbClr val="FFFFFF"/>
            </a:solidFill>
            <a:round/>
            <a:headEnd/>
            <a:tailEnd/>
          </a:ln>
        </p:spPr>
        <p:txBody>
          <a:bodyPr/>
          <a:lstStyle/>
          <a:p>
            <a:endParaRPr lang="en-US"/>
          </a:p>
        </p:txBody>
      </p:sp>
      <p:sp>
        <p:nvSpPr>
          <p:cNvPr id="13322" name="Line 15"/>
          <p:cNvSpPr>
            <a:spLocks noChangeShapeType="1"/>
          </p:cNvSpPr>
          <p:nvPr/>
        </p:nvSpPr>
        <p:spPr bwMode="auto">
          <a:xfrm>
            <a:off x="992188" y="2465388"/>
            <a:ext cx="0" cy="2681287"/>
          </a:xfrm>
          <a:prstGeom prst="line">
            <a:avLst/>
          </a:prstGeom>
          <a:noFill/>
          <a:ln w="12700">
            <a:solidFill>
              <a:srgbClr val="000000"/>
            </a:solidFill>
            <a:round/>
            <a:headEnd/>
            <a:tailEnd/>
          </a:ln>
        </p:spPr>
        <p:txBody>
          <a:bodyPr/>
          <a:lstStyle/>
          <a:p>
            <a:endParaRPr lang="en-US"/>
          </a:p>
        </p:txBody>
      </p:sp>
      <p:sp>
        <p:nvSpPr>
          <p:cNvPr id="13323" name="Line 16"/>
          <p:cNvSpPr>
            <a:spLocks noChangeShapeType="1"/>
          </p:cNvSpPr>
          <p:nvPr/>
        </p:nvSpPr>
        <p:spPr bwMode="auto">
          <a:xfrm>
            <a:off x="965200" y="5146675"/>
            <a:ext cx="26988" cy="0"/>
          </a:xfrm>
          <a:prstGeom prst="line">
            <a:avLst/>
          </a:prstGeom>
          <a:noFill/>
          <a:ln w="12700">
            <a:solidFill>
              <a:srgbClr val="000000"/>
            </a:solidFill>
            <a:round/>
            <a:headEnd/>
            <a:tailEnd/>
          </a:ln>
        </p:spPr>
        <p:txBody>
          <a:bodyPr/>
          <a:lstStyle/>
          <a:p>
            <a:endParaRPr lang="en-US"/>
          </a:p>
        </p:txBody>
      </p:sp>
      <p:sp>
        <p:nvSpPr>
          <p:cNvPr id="13324" name="Line 17"/>
          <p:cNvSpPr>
            <a:spLocks noChangeShapeType="1"/>
          </p:cNvSpPr>
          <p:nvPr/>
        </p:nvSpPr>
        <p:spPr bwMode="auto">
          <a:xfrm>
            <a:off x="965200" y="4765675"/>
            <a:ext cx="26988" cy="0"/>
          </a:xfrm>
          <a:prstGeom prst="line">
            <a:avLst/>
          </a:prstGeom>
          <a:noFill/>
          <a:ln w="12700">
            <a:solidFill>
              <a:srgbClr val="000000"/>
            </a:solidFill>
            <a:round/>
            <a:headEnd/>
            <a:tailEnd/>
          </a:ln>
        </p:spPr>
        <p:txBody>
          <a:bodyPr/>
          <a:lstStyle/>
          <a:p>
            <a:endParaRPr lang="en-US"/>
          </a:p>
        </p:txBody>
      </p:sp>
      <p:sp>
        <p:nvSpPr>
          <p:cNvPr id="13325" name="Line 18"/>
          <p:cNvSpPr>
            <a:spLocks noChangeShapeType="1"/>
          </p:cNvSpPr>
          <p:nvPr/>
        </p:nvSpPr>
        <p:spPr bwMode="auto">
          <a:xfrm>
            <a:off x="965200" y="4375150"/>
            <a:ext cx="26988" cy="0"/>
          </a:xfrm>
          <a:prstGeom prst="line">
            <a:avLst/>
          </a:prstGeom>
          <a:noFill/>
          <a:ln w="12700">
            <a:solidFill>
              <a:srgbClr val="000000"/>
            </a:solidFill>
            <a:round/>
            <a:headEnd/>
            <a:tailEnd/>
          </a:ln>
        </p:spPr>
        <p:txBody>
          <a:bodyPr/>
          <a:lstStyle/>
          <a:p>
            <a:endParaRPr lang="en-US"/>
          </a:p>
        </p:txBody>
      </p:sp>
      <p:sp>
        <p:nvSpPr>
          <p:cNvPr id="13326" name="Line 19"/>
          <p:cNvSpPr>
            <a:spLocks noChangeShapeType="1"/>
          </p:cNvSpPr>
          <p:nvPr/>
        </p:nvSpPr>
        <p:spPr bwMode="auto">
          <a:xfrm>
            <a:off x="965200" y="3995738"/>
            <a:ext cx="26988" cy="0"/>
          </a:xfrm>
          <a:prstGeom prst="line">
            <a:avLst/>
          </a:prstGeom>
          <a:noFill/>
          <a:ln w="12700">
            <a:solidFill>
              <a:srgbClr val="000000"/>
            </a:solidFill>
            <a:round/>
            <a:headEnd/>
            <a:tailEnd/>
          </a:ln>
        </p:spPr>
        <p:txBody>
          <a:bodyPr/>
          <a:lstStyle/>
          <a:p>
            <a:endParaRPr lang="en-US"/>
          </a:p>
        </p:txBody>
      </p:sp>
      <p:sp>
        <p:nvSpPr>
          <p:cNvPr id="13327" name="Line 20"/>
          <p:cNvSpPr>
            <a:spLocks noChangeShapeType="1"/>
          </p:cNvSpPr>
          <p:nvPr/>
        </p:nvSpPr>
        <p:spPr bwMode="auto">
          <a:xfrm>
            <a:off x="965200" y="3614738"/>
            <a:ext cx="26988" cy="0"/>
          </a:xfrm>
          <a:prstGeom prst="line">
            <a:avLst/>
          </a:prstGeom>
          <a:noFill/>
          <a:ln w="12700">
            <a:solidFill>
              <a:srgbClr val="000000"/>
            </a:solidFill>
            <a:round/>
            <a:headEnd/>
            <a:tailEnd/>
          </a:ln>
        </p:spPr>
        <p:txBody>
          <a:bodyPr/>
          <a:lstStyle/>
          <a:p>
            <a:endParaRPr lang="en-US"/>
          </a:p>
        </p:txBody>
      </p:sp>
      <p:sp>
        <p:nvSpPr>
          <p:cNvPr id="13328" name="Line 23"/>
          <p:cNvSpPr>
            <a:spLocks noChangeShapeType="1"/>
          </p:cNvSpPr>
          <p:nvPr/>
        </p:nvSpPr>
        <p:spPr bwMode="auto">
          <a:xfrm>
            <a:off x="965200" y="2465388"/>
            <a:ext cx="26988" cy="0"/>
          </a:xfrm>
          <a:prstGeom prst="line">
            <a:avLst/>
          </a:prstGeom>
          <a:noFill/>
          <a:ln w="12700">
            <a:solidFill>
              <a:srgbClr val="000000"/>
            </a:solidFill>
            <a:round/>
            <a:headEnd/>
            <a:tailEnd/>
          </a:ln>
        </p:spPr>
        <p:txBody>
          <a:bodyPr/>
          <a:lstStyle/>
          <a:p>
            <a:endParaRPr lang="en-US"/>
          </a:p>
        </p:txBody>
      </p:sp>
      <p:sp>
        <p:nvSpPr>
          <p:cNvPr id="13329" name="Line 24"/>
          <p:cNvSpPr>
            <a:spLocks noChangeShapeType="1"/>
          </p:cNvSpPr>
          <p:nvPr/>
        </p:nvSpPr>
        <p:spPr bwMode="auto">
          <a:xfrm>
            <a:off x="992188" y="5146675"/>
            <a:ext cx="3419475" cy="0"/>
          </a:xfrm>
          <a:prstGeom prst="line">
            <a:avLst/>
          </a:prstGeom>
          <a:noFill/>
          <a:ln w="0">
            <a:solidFill>
              <a:srgbClr val="000000"/>
            </a:solidFill>
            <a:round/>
            <a:headEnd/>
            <a:tailEnd/>
          </a:ln>
        </p:spPr>
        <p:txBody>
          <a:bodyPr/>
          <a:lstStyle/>
          <a:p>
            <a:endParaRPr lang="en-US"/>
          </a:p>
        </p:txBody>
      </p:sp>
      <p:sp>
        <p:nvSpPr>
          <p:cNvPr id="13330" name="Line 25"/>
          <p:cNvSpPr>
            <a:spLocks noChangeShapeType="1"/>
          </p:cNvSpPr>
          <p:nvPr/>
        </p:nvSpPr>
        <p:spPr bwMode="auto">
          <a:xfrm flipV="1">
            <a:off x="992188" y="5146675"/>
            <a:ext cx="0" cy="31750"/>
          </a:xfrm>
          <a:prstGeom prst="line">
            <a:avLst/>
          </a:prstGeom>
          <a:noFill/>
          <a:ln w="12700">
            <a:solidFill>
              <a:srgbClr val="000000"/>
            </a:solidFill>
            <a:round/>
            <a:headEnd/>
            <a:tailEnd/>
          </a:ln>
        </p:spPr>
        <p:txBody>
          <a:bodyPr/>
          <a:lstStyle/>
          <a:p>
            <a:endParaRPr lang="en-US"/>
          </a:p>
        </p:txBody>
      </p:sp>
      <p:sp>
        <p:nvSpPr>
          <p:cNvPr id="13331" name="Line 26"/>
          <p:cNvSpPr>
            <a:spLocks noChangeShapeType="1"/>
          </p:cNvSpPr>
          <p:nvPr/>
        </p:nvSpPr>
        <p:spPr bwMode="auto">
          <a:xfrm flipV="1">
            <a:off x="1674813" y="5146675"/>
            <a:ext cx="0" cy="31750"/>
          </a:xfrm>
          <a:prstGeom prst="line">
            <a:avLst/>
          </a:prstGeom>
          <a:noFill/>
          <a:ln w="0">
            <a:solidFill>
              <a:srgbClr val="000000"/>
            </a:solidFill>
            <a:round/>
            <a:headEnd/>
            <a:tailEnd/>
          </a:ln>
        </p:spPr>
        <p:txBody>
          <a:bodyPr/>
          <a:lstStyle/>
          <a:p>
            <a:endParaRPr lang="en-US"/>
          </a:p>
        </p:txBody>
      </p:sp>
      <p:sp>
        <p:nvSpPr>
          <p:cNvPr id="13332" name="Line 27"/>
          <p:cNvSpPr>
            <a:spLocks noChangeShapeType="1"/>
          </p:cNvSpPr>
          <p:nvPr/>
        </p:nvSpPr>
        <p:spPr bwMode="auto">
          <a:xfrm flipV="1">
            <a:off x="2357438" y="5146675"/>
            <a:ext cx="0" cy="31750"/>
          </a:xfrm>
          <a:prstGeom prst="line">
            <a:avLst/>
          </a:prstGeom>
          <a:noFill/>
          <a:ln w="0">
            <a:solidFill>
              <a:srgbClr val="000000"/>
            </a:solidFill>
            <a:round/>
            <a:headEnd/>
            <a:tailEnd/>
          </a:ln>
        </p:spPr>
        <p:txBody>
          <a:bodyPr/>
          <a:lstStyle/>
          <a:p>
            <a:endParaRPr lang="en-US"/>
          </a:p>
        </p:txBody>
      </p:sp>
      <p:sp>
        <p:nvSpPr>
          <p:cNvPr id="13333" name="Line 28"/>
          <p:cNvSpPr>
            <a:spLocks noChangeShapeType="1"/>
          </p:cNvSpPr>
          <p:nvPr/>
        </p:nvSpPr>
        <p:spPr bwMode="auto">
          <a:xfrm flipV="1">
            <a:off x="3046413" y="5146675"/>
            <a:ext cx="0" cy="31750"/>
          </a:xfrm>
          <a:prstGeom prst="line">
            <a:avLst/>
          </a:prstGeom>
          <a:noFill/>
          <a:ln w="0">
            <a:solidFill>
              <a:srgbClr val="000000"/>
            </a:solidFill>
            <a:round/>
            <a:headEnd/>
            <a:tailEnd/>
          </a:ln>
        </p:spPr>
        <p:txBody>
          <a:bodyPr/>
          <a:lstStyle/>
          <a:p>
            <a:endParaRPr lang="en-US"/>
          </a:p>
        </p:txBody>
      </p:sp>
      <p:sp>
        <p:nvSpPr>
          <p:cNvPr id="13334" name="Line 29"/>
          <p:cNvSpPr>
            <a:spLocks noChangeShapeType="1"/>
          </p:cNvSpPr>
          <p:nvPr/>
        </p:nvSpPr>
        <p:spPr bwMode="auto">
          <a:xfrm flipV="1">
            <a:off x="3729038" y="5146675"/>
            <a:ext cx="0" cy="31750"/>
          </a:xfrm>
          <a:prstGeom prst="line">
            <a:avLst/>
          </a:prstGeom>
          <a:noFill/>
          <a:ln w="0">
            <a:solidFill>
              <a:srgbClr val="000000"/>
            </a:solidFill>
            <a:round/>
            <a:headEnd/>
            <a:tailEnd/>
          </a:ln>
        </p:spPr>
        <p:txBody>
          <a:bodyPr/>
          <a:lstStyle/>
          <a:p>
            <a:endParaRPr lang="en-US"/>
          </a:p>
        </p:txBody>
      </p:sp>
      <p:sp>
        <p:nvSpPr>
          <p:cNvPr id="13335" name="Line 30"/>
          <p:cNvSpPr>
            <a:spLocks noChangeShapeType="1"/>
          </p:cNvSpPr>
          <p:nvPr/>
        </p:nvSpPr>
        <p:spPr bwMode="auto">
          <a:xfrm flipV="1">
            <a:off x="4411663" y="5146675"/>
            <a:ext cx="0" cy="31750"/>
          </a:xfrm>
          <a:prstGeom prst="line">
            <a:avLst/>
          </a:prstGeom>
          <a:noFill/>
          <a:ln w="0">
            <a:solidFill>
              <a:srgbClr val="000000"/>
            </a:solidFill>
            <a:round/>
            <a:headEnd/>
            <a:tailEnd/>
          </a:ln>
        </p:spPr>
        <p:txBody>
          <a:bodyPr/>
          <a:lstStyle/>
          <a:p>
            <a:endParaRPr lang="en-US"/>
          </a:p>
        </p:txBody>
      </p:sp>
      <p:sp>
        <p:nvSpPr>
          <p:cNvPr id="13336" name="Rectangle 31"/>
          <p:cNvSpPr>
            <a:spLocks noChangeArrowheads="1"/>
          </p:cNvSpPr>
          <p:nvPr/>
        </p:nvSpPr>
        <p:spPr bwMode="auto">
          <a:xfrm>
            <a:off x="3348038" y="4405313"/>
            <a:ext cx="1008062"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Western Europe</a:t>
            </a:r>
            <a:endParaRPr lang="en-US" sz="1200">
              <a:latin typeface="Calibri" pitchFamily="34" charset="0"/>
            </a:endParaRPr>
          </a:p>
        </p:txBody>
      </p:sp>
      <p:sp>
        <p:nvSpPr>
          <p:cNvPr id="13337" name="Rectangle 32"/>
          <p:cNvSpPr>
            <a:spLocks noChangeArrowheads="1"/>
          </p:cNvSpPr>
          <p:nvPr/>
        </p:nvSpPr>
        <p:spPr bwMode="auto">
          <a:xfrm>
            <a:off x="3235325" y="2832100"/>
            <a:ext cx="760413" cy="547688"/>
          </a:xfrm>
          <a:prstGeom prst="rect">
            <a:avLst/>
          </a:prstGeom>
          <a:noFill/>
          <a:ln w="9525">
            <a:noFill/>
            <a:miter lim="800000"/>
            <a:headEnd/>
            <a:tailEnd/>
          </a:ln>
        </p:spPr>
        <p:txBody>
          <a:bodyPr lIns="0" tIns="0" rIns="0" bIns="0">
            <a:spAutoFit/>
          </a:bodyPr>
          <a:lstStyle/>
          <a:p>
            <a:pPr algn="r"/>
            <a:r>
              <a:rPr lang="en-US" sz="1200">
                <a:solidFill>
                  <a:srgbClr val="000000"/>
                </a:solidFill>
                <a:latin typeface="Calibri" pitchFamily="34" charset="0"/>
              </a:rPr>
              <a:t>Central &amp; Eastern Europe</a:t>
            </a:r>
            <a:endParaRPr lang="en-US" sz="1200">
              <a:latin typeface="Calibri" pitchFamily="34" charset="0"/>
            </a:endParaRPr>
          </a:p>
        </p:txBody>
      </p:sp>
      <p:sp>
        <p:nvSpPr>
          <p:cNvPr id="13338" name="Rectangle 33"/>
          <p:cNvSpPr>
            <a:spLocks noChangeArrowheads="1"/>
          </p:cNvSpPr>
          <p:nvPr/>
        </p:nvSpPr>
        <p:spPr bwMode="auto">
          <a:xfrm>
            <a:off x="806450" y="5029200"/>
            <a:ext cx="77788"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0</a:t>
            </a:r>
            <a:endParaRPr lang="en-US" sz="1200">
              <a:latin typeface="Calibri" pitchFamily="34" charset="0"/>
            </a:endParaRPr>
          </a:p>
        </p:txBody>
      </p:sp>
      <p:sp>
        <p:nvSpPr>
          <p:cNvPr id="13339" name="Rectangle 34"/>
          <p:cNvSpPr>
            <a:spLocks noChangeArrowheads="1"/>
          </p:cNvSpPr>
          <p:nvPr/>
        </p:nvSpPr>
        <p:spPr bwMode="auto">
          <a:xfrm>
            <a:off x="650875" y="4648200"/>
            <a:ext cx="233363"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200</a:t>
            </a:r>
            <a:endParaRPr lang="en-US" sz="1200">
              <a:latin typeface="Calibri" pitchFamily="34" charset="0"/>
            </a:endParaRPr>
          </a:p>
        </p:txBody>
      </p:sp>
      <p:sp>
        <p:nvSpPr>
          <p:cNvPr id="13340" name="Rectangle 35"/>
          <p:cNvSpPr>
            <a:spLocks noChangeArrowheads="1"/>
          </p:cNvSpPr>
          <p:nvPr/>
        </p:nvSpPr>
        <p:spPr bwMode="auto">
          <a:xfrm>
            <a:off x="650875" y="4259263"/>
            <a:ext cx="233363"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400</a:t>
            </a:r>
            <a:endParaRPr lang="en-US" sz="1200">
              <a:latin typeface="Calibri" pitchFamily="34" charset="0"/>
            </a:endParaRPr>
          </a:p>
        </p:txBody>
      </p:sp>
      <p:sp>
        <p:nvSpPr>
          <p:cNvPr id="13341" name="Rectangle 36"/>
          <p:cNvSpPr>
            <a:spLocks noChangeArrowheads="1"/>
          </p:cNvSpPr>
          <p:nvPr/>
        </p:nvSpPr>
        <p:spPr bwMode="auto">
          <a:xfrm>
            <a:off x="650875" y="3881438"/>
            <a:ext cx="233363"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600</a:t>
            </a:r>
            <a:endParaRPr lang="en-US" sz="1200">
              <a:latin typeface="Calibri" pitchFamily="34" charset="0"/>
            </a:endParaRPr>
          </a:p>
        </p:txBody>
      </p:sp>
      <p:sp>
        <p:nvSpPr>
          <p:cNvPr id="13342" name="Rectangle 37"/>
          <p:cNvSpPr>
            <a:spLocks noChangeArrowheads="1"/>
          </p:cNvSpPr>
          <p:nvPr/>
        </p:nvSpPr>
        <p:spPr bwMode="auto">
          <a:xfrm>
            <a:off x="650875" y="3500438"/>
            <a:ext cx="233363"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800</a:t>
            </a:r>
            <a:endParaRPr lang="en-US" sz="1200">
              <a:latin typeface="Calibri" pitchFamily="34" charset="0"/>
            </a:endParaRPr>
          </a:p>
        </p:txBody>
      </p:sp>
      <p:sp>
        <p:nvSpPr>
          <p:cNvPr id="13343" name="Rectangle 38"/>
          <p:cNvSpPr>
            <a:spLocks noChangeArrowheads="1"/>
          </p:cNvSpPr>
          <p:nvPr/>
        </p:nvSpPr>
        <p:spPr bwMode="auto">
          <a:xfrm>
            <a:off x="534988" y="3119438"/>
            <a:ext cx="3492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1,000</a:t>
            </a:r>
            <a:endParaRPr lang="en-US" sz="1200">
              <a:latin typeface="Calibri" pitchFamily="34" charset="0"/>
            </a:endParaRPr>
          </a:p>
        </p:txBody>
      </p:sp>
      <p:sp>
        <p:nvSpPr>
          <p:cNvPr id="13344" name="Rectangle 39"/>
          <p:cNvSpPr>
            <a:spLocks noChangeArrowheads="1"/>
          </p:cNvSpPr>
          <p:nvPr/>
        </p:nvSpPr>
        <p:spPr bwMode="auto">
          <a:xfrm>
            <a:off x="534988" y="2730500"/>
            <a:ext cx="349250"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1,200</a:t>
            </a:r>
            <a:endParaRPr lang="en-US" sz="1200">
              <a:latin typeface="Calibri" pitchFamily="34" charset="0"/>
            </a:endParaRPr>
          </a:p>
        </p:txBody>
      </p:sp>
      <p:sp>
        <p:nvSpPr>
          <p:cNvPr id="13345" name="Rectangle 40"/>
          <p:cNvSpPr>
            <a:spLocks noChangeArrowheads="1"/>
          </p:cNvSpPr>
          <p:nvPr/>
        </p:nvSpPr>
        <p:spPr bwMode="auto">
          <a:xfrm>
            <a:off x="534988" y="2349500"/>
            <a:ext cx="349250"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1,400</a:t>
            </a:r>
            <a:endParaRPr lang="en-US" sz="1200">
              <a:latin typeface="Calibri" pitchFamily="34" charset="0"/>
            </a:endParaRPr>
          </a:p>
        </p:txBody>
      </p:sp>
      <p:sp>
        <p:nvSpPr>
          <p:cNvPr id="13346" name="Rectangle 41"/>
          <p:cNvSpPr>
            <a:spLocks noChangeArrowheads="1"/>
          </p:cNvSpPr>
          <p:nvPr/>
        </p:nvSpPr>
        <p:spPr bwMode="auto">
          <a:xfrm>
            <a:off x="815975"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2009</a:t>
            </a:r>
            <a:endParaRPr lang="en-US" sz="1200">
              <a:latin typeface="Calibri" pitchFamily="34" charset="0"/>
            </a:endParaRPr>
          </a:p>
        </p:txBody>
      </p:sp>
      <p:sp>
        <p:nvSpPr>
          <p:cNvPr id="13347" name="Rectangle 42"/>
          <p:cNvSpPr>
            <a:spLocks noChangeArrowheads="1"/>
          </p:cNvSpPr>
          <p:nvPr/>
        </p:nvSpPr>
        <p:spPr bwMode="auto">
          <a:xfrm>
            <a:off x="1498600"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2010</a:t>
            </a:r>
            <a:endParaRPr lang="en-US" sz="1200">
              <a:latin typeface="Calibri" pitchFamily="34" charset="0"/>
            </a:endParaRPr>
          </a:p>
        </p:txBody>
      </p:sp>
      <p:sp>
        <p:nvSpPr>
          <p:cNvPr id="13348" name="Rectangle 43"/>
          <p:cNvSpPr>
            <a:spLocks noChangeArrowheads="1"/>
          </p:cNvSpPr>
          <p:nvPr/>
        </p:nvSpPr>
        <p:spPr bwMode="auto">
          <a:xfrm>
            <a:off x="2179638"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2011</a:t>
            </a:r>
            <a:endParaRPr lang="en-US" sz="1200">
              <a:latin typeface="Calibri" pitchFamily="34" charset="0"/>
            </a:endParaRPr>
          </a:p>
        </p:txBody>
      </p:sp>
      <p:sp>
        <p:nvSpPr>
          <p:cNvPr id="13349" name="Rectangle 44"/>
          <p:cNvSpPr>
            <a:spLocks noChangeArrowheads="1"/>
          </p:cNvSpPr>
          <p:nvPr/>
        </p:nvSpPr>
        <p:spPr bwMode="auto">
          <a:xfrm>
            <a:off x="2870200"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2012</a:t>
            </a:r>
            <a:endParaRPr lang="en-US" sz="1200">
              <a:latin typeface="Calibri" pitchFamily="34" charset="0"/>
            </a:endParaRPr>
          </a:p>
        </p:txBody>
      </p:sp>
      <p:sp>
        <p:nvSpPr>
          <p:cNvPr id="13350" name="Rectangle 45"/>
          <p:cNvSpPr>
            <a:spLocks noChangeArrowheads="1"/>
          </p:cNvSpPr>
          <p:nvPr/>
        </p:nvSpPr>
        <p:spPr bwMode="auto">
          <a:xfrm>
            <a:off x="3551238"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2013</a:t>
            </a:r>
            <a:endParaRPr lang="en-US" sz="1200">
              <a:latin typeface="Calibri" pitchFamily="34" charset="0"/>
            </a:endParaRPr>
          </a:p>
        </p:txBody>
      </p:sp>
      <p:sp>
        <p:nvSpPr>
          <p:cNvPr id="13351" name="Rectangle 46"/>
          <p:cNvSpPr>
            <a:spLocks noChangeArrowheads="1"/>
          </p:cNvSpPr>
          <p:nvPr/>
        </p:nvSpPr>
        <p:spPr bwMode="auto">
          <a:xfrm>
            <a:off x="4233863" y="5243513"/>
            <a:ext cx="311150"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2014</a:t>
            </a:r>
            <a:endParaRPr lang="en-US" sz="1200">
              <a:latin typeface="Calibri" pitchFamily="34" charset="0"/>
            </a:endParaRPr>
          </a:p>
        </p:txBody>
      </p:sp>
      <p:sp>
        <p:nvSpPr>
          <p:cNvPr id="13352" name="Line 20"/>
          <p:cNvSpPr>
            <a:spLocks noChangeShapeType="1"/>
          </p:cNvSpPr>
          <p:nvPr/>
        </p:nvSpPr>
        <p:spPr bwMode="auto">
          <a:xfrm>
            <a:off x="965200" y="3243263"/>
            <a:ext cx="26988" cy="0"/>
          </a:xfrm>
          <a:prstGeom prst="line">
            <a:avLst/>
          </a:prstGeom>
          <a:noFill/>
          <a:ln w="12700">
            <a:solidFill>
              <a:srgbClr val="000000"/>
            </a:solidFill>
            <a:round/>
            <a:headEnd/>
            <a:tailEnd/>
          </a:ln>
        </p:spPr>
        <p:txBody>
          <a:bodyPr/>
          <a:lstStyle/>
          <a:p>
            <a:endParaRPr lang="en-US"/>
          </a:p>
        </p:txBody>
      </p:sp>
      <p:sp>
        <p:nvSpPr>
          <p:cNvPr id="13353" name="Line 20"/>
          <p:cNvSpPr>
            <a:spLocks noChangeShapeType="1"/>
          </p:cNvSpPr>
          <p:nvPr/>
        </p:nvSpPr>
        <p:spPr bwMode="auto">
          <a:xfrm>
            <a:off x="965200" y="2860675"/>
            <a:ext cx="26988" cy="0"/>
          </a:xfrm>
          <a:prstGeom prst="line">
            <a:avLst/>
          </a:prstGeom>
          <a:noFill/>
          <a:ln w="12700">
            <a:solidFill>
              <a:srgbClr val="000000"/>
            </a:solidFill>
            <a:round/>
            <a:headEnd/>
            <a:tailEnd/>
          </a:ln>
        </p:spPr>
        <p:txBody>
          <a:bodyPr/>
          <a:lstStyle/>
          <a:p>
            <a:endParaRPr lang="en-US"/>
          </a:p>
        </p:txBody>
      </p:sp>
      <p:sp>
        <p:nvSpPr>
          <p:cNvPr id="13354" name="Rectangle 3"/>
          <p:cNvSpPr>
            <a:spLocks/>
          </p:cNvSpPr>
          <p:nvPr/>
        </p:nvSpPr>
        <p:spPr bwMode="auto">
          <a:xfrm>
            <a:off x="547688" y="5570538"/>
            <a:ext cx="3303587" cy="746125"/>
          </a:xfrm>
          <a:prstGeom prst="rect">
            <a:avLst/>
          </a:prstGeom>
          <a:noFill/>
          <a:ln w="9525">
            <a:noFill/>
            <a:miter lim="800000"/>
            <a:headEnd/>
            <a:tailEnd/>
          </a:ln>
        </p:spPr>
        <p:txBody>
          <a:bodyPr/>
          <a:lstStyle/>
          <a:p>
            <a:pPr eaLnBrk="0" hangingPunct="0">
              <a:spcBef>
                <a:spcPts val="700"/>
              </a:spcBef>
              <a:buClr>
                <a:schemeClr val="accent2"/>
              </a:buClr>
              <a:buSzPct val="60000"/>
              <a:buFont typeface="Wingdings" pitchFamily="2" charset="2"/>
              <a:buNone/>
            </a:pPr>
            <a:r>
              <a:rPr lang="en-GB" sz="1400" b="1">
                <a:latin typeface="Calibri" pitchFamily="34" charset="0"/>
              </a:rPr>
              <a:t>(Also: smartphone sales will outstrip combined desktop and laptop sales in 2012)</a:t>
            </a:r>
            <a:endParaRPr lang="en-US" sz="1400" b="1">
              <a:latin typeface="Calibri" pitchFamily="34" charset="0"/>
            </a:endParaRPr>
          </a:p>
        </p:txBody>
      </p:sp>
      <p:sp>
        <p:nvSpPr>
          <p:cNvPr id="13355" name="Rectangle 11"/>
          <p:cNvSpPr>
            <a:spLocks noChangeArrowheads="1"/>
          </p:cNvSpPr>
          <p:nvPr/>
        </p:nvSpPr>
        <p:spPr bwMode="auto">
          <a:xfrm>
            <a:off x="8232775" y="3775075"/>
            <a:ext cx="547688" cy="1374775"/>
          </a:xfrm>
          <a:prstGeom prst="rect">
            <a:avLst/>
          </a:prstGeom>
          <a:solidFill>
            <a:srgbClr val="3366FF"/>
          </a:solidFill>
          <a:ln w="9525">
            <a:solidFill>
              <a:srgbClr val="FFFFFF"/>
            </a:solidFill>
            <a:miter lim="800000"/>
            <a:headEnd/>
            <a:tailEnd/>
          </a:ln>
        </p:spPr>
        <p:txBody>
          <a:bodyPr/>
          <a:lstStyle/>
          <a:p>
            <a:endParaRPr lang="en-GB" sz="1200">
              <a:latin typeface="Calibri" pitchFamily="34" charset="0"/>
            </a:endParaRPr>
          </a:p>
        </p:txBody>
      </p:sp>
      <p:sp>
        <p:nvSpPr>
          <p:cNvPr id="13356" name="Rectangle 12"/>
          <p:cNvSpPr>
            <a:spLocks noChangeArrowheads="1"/>
          </p:cNvSpPr>
          <p:nvPr/>
        </p:nvSpPr>
        <p:spPr bwMode="auto">
          <a:xfrm>
            <a:off x="5753100" y="2746375"/>
            <a:ext cx="547688" cy="531813"/>
          </a:xfrm>
          <a:prstGeom prst="rect">
            <a:avLst/>
          </a:prstGeom>
          <a:solidFill>
            <a:schemeClr val="hlink"/>
          </a:solidFill>
          <a:ln w="9525">
            <a:solidFill>
              <a:srgbClr val="FFFFFF"/>
            </a:solidFill>
            <a:miter lim="800000"/>
            <a:headEnd/>
            <a:tailEnd/>
          </a:ln>
        </p:spPr>
        <p:txBody>
          <a:bodyPr/>
          <a:lstStyle/>
          <a:p>
            <a:endParaRPr lang="en-GB" sz="1200">
              <a:latin typeface="Calibri" pitchFamily="34" charset="0"/>
            </a:endParaRPr>
          </a:p>
        </p:txBody>
      </p:sp>
      <p:sp>
        <p:nvSpPr>
          <p:cNvPr id="13357" name="Rectangle 13"/>
          <p:cNvSpPr>
            <a:spLocks noChangeArrowheads="1"/>
          </p:cNvSpPr>
          <p:nvPr/>
        </p:nvSpPr>
        <p:spPr bwMode="auto">
          <a:xfrm>
            <a:off x="6581775" y="3251200"/>
            <a:ext cx="542925" cy="187325"/>
          </a:xfrm>
          <a:prstGeom prst="rect">
            <a:avLst/>
          </a:prstGeom>
          <a:solidFill>
            <a:schemeClr val="hlink"/>
          </a:solidFill>
          <a:ln w="9525">
            <a:solidFill>
              <a:srgbClr val="FFFFFF"/>
            </a:solidFill>
            <a:miter lim="800000"/>
            <a:headEnd/>
            <a:tailEnd/>
          </a:ln>
        </p:spPr>
        <p:txBody>
          <a:bodyPr/>
          <a:lstStyle/>
          <a:p>
            <a:endParaRPr lang="en-GB" sz="1200">
              <a:latin typeface="Calibri" pitchFamily="34" charset="0"/>
            </a:endParaRPr>
          </a:p>
        </p:txBody>
      </p:sp>
      <p:sp>
        <p:nvSpPr>
          <p:cNvPr id="13358" name="Rectangle 14"/>
          <p:cNvSpPr>
            <a:spLocks noChangeArrowheads="1"/>
          </p:cNvSpPr>
          <p:nvPr/>
        </p:nvSpPr>
        <p:spPr bwMode="auto">
          <a:xfrm>
            <a:off x="7416800" y="3614738"/>
            <a:ext cx="547688" cy="176212"/>
          </a:xfrm>
          <a:prstGeom prst="rect">
            <a:avLst/>
          </a:prstGeom>
          <a:solidFill>
            <a:schemeClr val="hlink"/>
          </a:solidFill>
          <a:ln w="9525">
            <a:noFill/>
            <a:miter lim="800000"/>
            <a:headEnd/>
            <a:tailEnd/>
          </a:ln>
        </p:spPr>
        <p:txBody>
          <a:bodyPr/>
          <a:lstStyle/>
          <a:p>
            <a:endParaRPr lang="en-GB" sz="1200">
              <a:latin typeface="Calibri" pitchFamily="34" charset="0"/>
            </a:endParaRPr>
          </a:p>
        </p:txBody>
      </p:sp>
      <p:sp>
        <p:nvSpPr>
          <p:cNvPr id="13359" name="Rectangle 15"/>
          <p:cNvSpPr>
            <a:spLocks noChangeArrowheads="1"/>
          </p:cNvSpPr>
          <p:nvPr/>
        </p:nvSpPr>
        <p:spPr bwMode="auto">
          <a:xfrm>
            <a:off x="4935538" y="2741613"/>
            <a:ext cx="547687" cy="2413000"/>
          </a:xfrm>
          <a:prstGeom prst="rect">
            <a:avLst/>
          </a:prstGeom>
          <a:solidFill>
            <a:schemeClr val="accent1"/>
          </a:solidFill>
          <a:ln w="9525">
            <a:solidFill>
              <a:srgbClr val="FFFFFF"/>
            </a:solidFill>
            <a:miter lim="800000"/>
            <a:headEnd/>
            <a:tailEnd/>
          </a:ln>
        </p:spPr>
        <p:txBody>
          <a:bodyPr vert="eaVert"/>
          <a:lstStyle/>
          <a:p>
            <a:endParaRPr lang="en-GB" sz="1200">
              <a:latin typeface="Calibri" pitchFamily="34" charset="0"/>
            </a:endParaRPr>
          </a:p>
        </p:txBody>
      </p:sp>
      <p:sp>
        <p:nvSpPr>
          <p:cNvPr id="13360" name="Line 16"/>
          <p:cNvSpPr>
            <a:spLocks noChangeShapeType="1"/>
          </p:cNvSpPr>
          <p:nvPr/>
        </p:nvSpPr>
        <p:spPr bwMode="auto">
          <a:xfrm>
            <a:off x="4792663" y="5149850"/>
            <a:ext cx="4102100" cy="0"/>
          </a:xfrm>
          <a:prstGeom prst="line">
            <a:avLst/>
          </a:prstGeom>
          <a:noFill/>
          <a:ln w="15240">
            <a:solidFill>
              <a:srgbClr val="000000"/>
            </a:solidFill>
            <a:round/>
            <a:headEnd/>
            <a:tailEnd/>
          </a:ln>
        </p:spPr>
        <p:txBody>
          <a:bodyPr/>
          <a:lstStyle/>
          <a:p>
            <a:endParaRPr lang="en-US"/>
          </a:p>
        </p:txBody>
      </p:sp>
      <p:sp>
        <p:nvSpPr>
          <p:cNvPr id="13361" name="Rectangle 17"/>
          <p:cNvSpPr>
            <a:spLocks noChangeArrowheads="1"/>
          </p:cNvSpPr>
          <p:nvPr/>
        </p:nvSpPr>
        <p:spPr bwMode="auto">
          <a:xfrm>
            <a:off x="4756150" y="5299075"/>
            <a:ext cx="908050" cy="850900"/>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Additional traffic in Europe to 2020</a:t>
            </a:r>
            <a:endParaRPr lang="en-US" sz="1400">
              <a:latin typeface="Calibri" pitchFamily="34" charset="0"/>
            </a:endParaRPr>
          </a:p>
        </p:txBody>
      </p:sp>
      <p:sp>
        <p:nvSpPr>
          <p:cNvPr id="13362" name="Rectangle 19"/>
          <p:cNvSpPr>
            <a:spLocks noChangeArrowheads="1"/>
          </p:cNvSpPr>
          <p:nvPr/>
        </p:nvSpPr>
        <p:spPr bwMode="auto">
          <a:xfrm>
            <a:off x="5689600" y="5299075"/>
            <a:ext cx="676275" cy="1063625"/>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Spare capacity (inc. 800 MHz &amp; 2.6 GHz)</a:t>
            </a:r>
            <a:endParaRPr lang="en-US" sz="1400">
              <a:latin typeface="Calibri" pitchFamily="34" charset="0"/>
            </a:endParaRPr>
          </a:p>
        </p:txBody>
      </p:sp>
      <p:sp>
        <p:nvSpPr>
          <p:cNvPr id="13363" name="Rectangle 20"/>
          <p:cNvSpPr>
            <a:spLocks noChangeArrowheads="1"/>
          </p:cNvSpPr>
          <p:nvPr/>
        </p:nvSpPr>
        <p:spPr bwMode="auto">
          <a:xfrm>
            <a:off x="6445250" y="5299075"/>
            <a:ext cx="812800" cy="850900"/>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New air interface technologies</a:t>
            </a:r>
            <a:endParaRPr lang="en-US" sz="1400">
              <a:latin typeface="Calibri" pitchFamily="34" charset="0"/>
            </a:endParaRPr>
          </a:p>
        </p:txBody>
      </p:sp>
      <p:sp>
        <p:nvSpPr>
          <p:cNvPr id="13364" name="Rectangle 22"/>
          <p:cNvSpPr>
            <a:spLocks noChangeArrowheads="1"/>
          </p:cNvSpPr>
          <p:nvPr/>
        </p:nvSpPr>
        <p:spPr bwMode="auto">
          <a:xfrm>
            <a:off x="7321550" y="5299075"/>
            <a:ext cx="835025" cy="638175"/>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Network densification</a:t>
            </a:r>
            <a:endParaRPr lang="en-US" sz="1400">
              <a:latin typeface="Calibri" pitchFamily="34" charset="0"/>
            </a:endParaRPr>
          </a:p>
        </p:txBody>
      </p:sp>
      <p:sp>
        <p:nvSpPr>
          <p:cNvPr id="13365" name="Rectangle 24"/>
          <p:cNvSpPr>
            <a:spLocks noChangeArrowheads="1"/>
          </p:cNvSpPr>
          <p:nvPr/>
        </p:nvSpPr>
        <p:spPr bwMode="auto">
          <a:xfrm>
            <a:off x="8297863" y="5299075"/>
            <a:ext cx="481012" cy="425450"/>
          </a:xfrm>
          <a:prstGeom prst="rect">
            <a:avLst/>
          </a:prstGeom>
          <a:noFill/>
          <a:ln w="9525">
            <a:noFill/>
            <a:miter lim="800000"/>
            <a:headEnd/>
            <a:tailEnd/>
          </a:ln>
        </p:spPr>
        <p:txBody>
          <a:bodyPr lIns="0" tIns="0" rIns="0" bIns="0">
            <a:spAutoFit/>
          </a:bodyPr>
          <a:lstStyle/>
          <a:p>
            <a:r>
              <a:rPr lang="en-US" sz="1400">
                <a:latin typeface="Calibri" pitchFamily="34" charset="0"/>
              </a:rPr>
              <a:t>Future needs</a:t>
            </a:r>
          </a:p>
        </p:txBody>
      </p:sp>
      <p:sp>
        <p:nvSpPr>
          <p:cNvPr id="13366" name="Line 28"/>
          <p:cNvSpPr>
            <a:spLocks noChangeShapeType="1"/>
          </p:cNvSpPr>
          <p:nvPr/>
        </p:nvSpPr>
        <p:spPr bwMode="auto">
          <a:xfrm>
            <a:off x="6305550" y="3262313"/>
            <a:ext cx="274638" cy="0"/>
          </a:xfrm>
          <a:prstGeom prst="line">
            <a:avLst/>
          </a:prstGeom>
          <a:noFill/>
          <a:ln w="15240">
            <a:solidFill>
              <a:schemeClr val="tx1"/>
            </a:solidFill>
            <a:prstDash val="dash"/>
            <a:round/>
            <a:headEnd/>
            <a:tailEnd/>
          </a:ln>
        </p:spPr>
        <p:txBody>
          <a:bodyPr/>
          <a:lstStyle/>
          <a:p>
            <a:endParaRPr lang="en-US"/>
          </a:p>
        </p:txBody>
      </p:sp>
      <p:sp>
        <p:nvSpPr>
          <p:cNvPr id="13367" name="Line 29"/>
          <p:cNvSpPr>
            <a:spLocks noChangeShapeType="1"/>
          </p:cNvSpPr>
          <p:nvPr/>
        </p:nvSpPr>
        <p:spPr bwMode="auto">
          <a:xfrm>
            <a:off x="7132638" y="3354388"/>
            <a:ext cx="274637" cy="0"/>
          </a:xfrm>
          <a:prstGeom prst="line">
            <a:avLst/>
          </a:prstGeom>
          <a:noFill/>
          <a:ln w="15240">
            <a:solidFill>
              <a:schemeClr val="tx1"/>
            </a:solidFill>
            <a:prstDash val="dash"/>
            <a:round/>
            <a:headEnd/>
            <a:tailEnd/>
          </a:ln>
        </p:spPr>
        <p:txBody>
          <a:bodyPr/>
          <a:lstStyle/>
          <a:p>
            <a:endParaRPr lang="en-US"/>
          </a:p>
        </p:txBody>
      </p:sp>
      <p:sp>
        <p:nvSpPr>
          <p:cNvPr id="13368" name="Line 30"/>
          <p:cNvSpPr>
            <a:spLocks noChangeShapeType="1"/>
          </p:cNvSpPr>
          <p:nvPr/>
        </p:nvSpPr>
        <p:spPr bwMode="auto">
          <a:xfrm>
            <a:off x="7966075" y="3784600"/>
            <a:ext cx="274638" cy="0"/>
          </a:xfrm>
          <a:prstGeom prst="line">
            <a:avLst/>
          </a:prstGeom>
          <a:noFill/>
          <a:ln w="15240">
            <a:solidFill>
              <a:schemeClr val="tx1"/>
            </a:solidFill>
            <a:prstDash val="dash"/>
            <a:round/>
            <a:headEnd/>
            <a:tailEnd/>
          </a:ln>
        </p:spPr>
        <p:txBody>
          <a:bodyPr/>
          <a:lstStyle/>
          <a:p>
            <a:endParaRPr lang="en-US"/>
          </a:p>
        </p:txBody>
      </p:sp>
      <p:sp>
        <p:nvSpPr>
          <p:cNvPr id="13369" name="Line 31"/>
          <p:cNvSpPr>
            <a:spLocks noChangeShapeType="1"/>
          </p:cNvSpPr>
          <p:nvPr/>
        </p:nvSpPr>
        <p:spPr bwMode="auto">
          <a:xfrm>
            <a:off x="5480050" y="2751138"/>
            <a:ext cx="274638" cy="0"/>
          </a:xfrm>
          <a:prstGeom prst="line">
            <a:avLst/>
          </a:prstGeom>
          <a:noFill/>
          <a:ln w="15240">
            <a:solidFill>
              <a:schemeClr val="tx1"/>
            </a:solidFill>
            <a:prstDash val="dash"/>
            <a:round/>
            <a:headEnd/>
            <a:tailEnd/>
          </a:ln>
        </p:spPr>
        <p:txBody>
          <a:bodyPr/>
          <a:lstStyle/>
          <a:p>
            <a:endParaRPr lang="en-US"/>
          </a:p>
        </p:txBody>
      </p:sp>
      <p:sp>
        <p:nvSpPr>
          <p:cNvPr id="16411" name="Rectangle 14"/>
          <p:cNvSpPr>
            <a:spLocks noChangeArrowheads="1"/>
          </p:cNvSpPr>
          <p:nvPr/>
        </p:nvSpPr>
        <p:spPr bwMode="auto">
          <a:xfrm>
            <a:off x="7416800" y="3351213"/>
            <a:ext cx="547688" cy="1031875"/>
          </a:xfrm>
          <a:prstGeom prst="rect">
            <a:avLst/>
          </a:prstGeom>
          <a:gradFill rotWithShape="1">
            <a:gsLst>
              <a:gs pos="0">
                <a:schemeClr val="hlink"/>
              </a:gs>
              <a:gs pos="100000">
                <a:schemeClr val="hlink">
                  <a:gamma/>
                  <a:tint val="0"/>
                  <a:invGamma/>
                </a:schemeClr>
              </a:gs>
            </a:gsLst>
            <a:lin ang="5400000" scaled="1"/>
          </a:gradFill>
          <a:ln w="9525">
            <a:noFill/>
            <a:miter lim="800000"/>
            <a:headEnd/>
            <a:tailEnd/>
          </a:ln>
        </p:spPr>
        <p:txBody>
          <a:bodyPr/>
          <a:lstStyle/>
          <a:p>
            <a:endParaRPr lang="en-GB" sz="1200">
              <a:latin typeface="Calibri" pitchFamily="34" charset="0"/>
            </a:endParaRPr>
          </a:p>
        </p:txBody>
      </p:sp>
      <p:sp>
        <p:nvSpPr>
          <p:cNvPr id="13371" name="Line 28"/>
          <p:cNvSpPr>
            <a:spLocks noChangeShapeType="1"/>
          </p:cNvSpPr>
          <p:nvPr/>
        </p:nvSpPr>
        <p:spPr bwMode="auto">
          <a:xfrm>
            <a:off x="7321550" y="3006725"/>
            <a:ext cx="231775" cy="334963"/>
          </a:xfrm>
          <a:prstGeom prst="line">
            <a:avLst/>
          </a:prstGeom>
          <a:noFill/>
          <a:ln w="9525">
            <a:solidFill>
              <a:schemeClr val="tx1"/>
            </a:solidFill>
            <a:round/>
            <a:headEnd/>
            <a:tailEnd type="triangle" w="med" len="med"/>
          </a:ln>
        </p:spPr>
        <p:txBody>
          <a:bodyPr/>
          <a:lstStyle/>
          <a:p>
            <a:endParaRPr lang="en-US"/>
          </a:p>
        </p:txBody>
      </p:sp>
      <p:sp>
        <p:nvSpPr>
          <p:cNvPr id="13372" name="Rectangle 17"/>
          <p:cNvSpPr>
            <a:spLocks noChangeArrowheads="1"/>
          </p:cNvSpPr>
          <p:nvPr/>
        </p:nvSpPr>
        <p:spPr bwMode="auto">
          <a:xfrm>
            <a:off x="6616700" y="2582863"/>
            <a:ext cx="908050" cy="425450"/>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Large cost implications</a:t>
            </a:r>
            <a:endParaRPr lang="en-US" sz="1400">
              <a:latin typeface="Calibri" pitchFamily="34" charset="0"/>
            </a:endParaRPr>
          </a:p>
        </p:txBody>
      </p:sp>
      <p:grpSp>
        <p:nvGrpSpPr>
          <p:cNvPr id="13373" name="Group 46"/>
          <p:cNvGrpSpPr>
            <a:grpSpLocks/>
          </p:cNvGrpSpPr>
          <p:nvPr/>
        </p:nvGrpSpPr>
        <p:grpSpPr bwMode="auto">
          <a:xfrm>
            <a:off x="7827963" y="2786063"/>
            <a:ext cx="992187" cy="268287"/>
            <a:chOff x="3046" y="1160"/>
            <a:chExt cx="801" cy="204"/>
          </a:xfrm>
        </p:grpSpPr>
        <p:sp>
          <p:nvSpPr>
            <p:cNvPr id="14408" name="Rectangle 17"/>
            <p:cNvSpPr>
              <a:spLocks noChangeArrowheads="1"/>
            </p:cNvSpPr>
            <p:nvPr/>
          </p:nvSpPr>
          <p:spPr bwMode="auto">
            <a:xfrm>
              <a:off x="3075" y="1189"/>
              <a:ext cx="772" cy="123"/>
            </a:xfrm>
            <a:prstGeom prst="rect">
              <a:avLst/>
            </a:prstGeom>
            <a:noFill/>
            <a:ln w="9525">
              <a:noFill/>
              <a:miter lim="800000"/>
              <a:headEnd/>
              <a:tailEnd/>
            </a:ln>
          </p:spPr>
          <p:txBody>
            <a:bodyPr lIns="0" tIns="0" rIns="0" bIns="0">
              <a:spAutoFit/>
            </a:bodyPr>
            <a:lstStyle/>
            <a:p>
              <a:pPr algn="ctr">
                <a:defRPr/>
              </a:pPr>
              <a:r>
                <a:rPr lang="en-US" sz="1050" b="1">
                  <a:solidFill>
                    <a:srgbClr val="FF0000"/>
                  </a:solidFill>
                  <a:latin typeface="Calibri" pitchFamily="34" charset="0"/>
                </a:rPr>
                <a:t>ILLUSTRATIVE</a:t>
              </a:r>
            </a:p>
          </p:txBody>
        </p:sp>
        <p:sp>
          <p:nvSpPr>
            <p:cNvPr id="13379" name="Line 38"/>
            <p:cNvSpPr>
              <a:spLocks noChangeShapeType="1"/>
            </p:cNvSpPr>
            <p:nvPr/>
          </p:nvSpPr>
          <p:spPr bwMode="auto">
            <a:xfrm flipV="1">
              <a:off x="3046" y="1160"/>
              <a:ext cx="791" cy="9"/>
            </a:xfrm>
            <a:prstGeom prst="line">
              <a:avLst/>
            </a:prstGeom>
            <a:noFill/>
            <a:ln w="25400">
              <a:solidFill>
                <a:srgbClr val="FF0000"/>
              </a:solidFill>
              <a:round/>
              <a:headEnd/>
              <a:tailEnd/>
            </a:ln>
          </p:spPr>
          <p:txBody>
            <a:bodyPr/>
            <a:lstStyle/>
            <a:p>
              <a:endParaRPr lang="en-US"/>
            </a:p>
          </p:txBody>
        </p:sp>
        <p:sp>
          <p:nvSpPr>
            <p:cNvPr id="13380" name="Line 45"/>
            <p:cNvSpPr>
              <a:spLocks noChangeShapeType="1"/>
            </p:cNvSpPr>
            <p:nvPr/>
          </p:nvSpPr>
          <p:spPr bwMode="auto">
            <a:xfrm flipV="1">
              <a:off x="3046" y="1355"/>
              <a:ext cx="791" cy="9"/>
            </a:xfrm>
            <a:prstGeom prst="line">
              <a:avLst/>
            </a:prstGeom>
            <a:noFill/>
            <a:ln w="25400">
              <a:solidFill>
                <a:srgbClr val="FF0000"/>
              </a:solidFill>
              <a:round/>
              <a:headEnd/>
              <a:tailEnd/>
            </a:ln>
          </p:spPr>
          <p:txBody>
            <a:bodyPr/>
            <a:lstStyle/>
            <a:p>
              <a:endParaRPr lang="en-US"/>
            </a:p>
          </p:txBody>
        </p:sp>
      </p:grpSp>
      <p:sp>
        <p:nvSpPr>
          <p:cNvPr id="13374" name="Line 47"/>
          <p:cNvSpPr>
            <a:spLocks noChangeShapeType="1"/>
          </p:cNvSpPr>
          <p:nvPr/>
        </p:nvSpPr>
        <p:spPr bwMode="auto">
          <a:xfrm flipH="1" flipV="1">
            <a:off x="5481638" y="3941763"/>
            <a:ext cx="504825" cy="73025"/>
          </a:xfrm>
          <a:prstGeom prst="line">
            <a:avLst/>
          </a:prstGeom>
          <a:noFill/>
          <a:ln w="9525">
            <a:solidFill>
              <a:schemeClr val="tx1"/>
            </a:solidFill>
            <a:round/>
            <a:headEnd/>
            <a:tailEnd type="triangle" w="med" len="med"/>
          </a:ln>
        </p:spPr>
        <p:txBody>
          <a:bodyPr/>
          <a:lstStyle/>
          <a:p>
            <a:endParaRPr lang="en-US"/>
          </a:p>
        </p:txBody>
      </p:sp>
      <p:sp>
        <p:nvSpPr>
          <p:cNvPr id="13375" name="Rectangle 17"/>
          <p:cNvSpPr>
            <a:spLocks noChangeArrowheads="1"/>
          </p:cNvSpPr>
          <p:nvPr/>
        </p:nvSpPr>
        <p:spPr bwMode="auto">
          <a:xfrm>
            <a:off x="5978525" y="3875088"/>
            <a:ext cx="908050" cy="850900"/>
          </a:xfrm>
          <a:prstGeom prst="rect">
            <a:avLst/>
          </a:prstGeom>
          <a:noFill/>
          <a:ln w="9525">
            <a:noFill/>
            <a:miter lim="800000"/>
            <a:headEnd/>
            <a:tailEnd/>
          </a:ln>
        </p:spPr>
        <p:txBody>
          <a:bodyPr lIns="0" tIns="0" rIns="0" bIns="0">
            <a:spAutoFit/>
          </a:bodyPr>
          <a:lstStyle/>
          <a:p>
            <a:pPr algn="ctr"/>
            <a:r>
              <a:rPr lang="en-US" sz="1400">
                <a:solidFill>
                  <a:srgbClr val="000000"/>
                </a:solidFill>
                <a:latin typeface="Calibri" pitchFamily="34" charset="0"/>
              </a:rPr>
              <a:t>1.7 GHz of spectrum required (ITU)</a:t>
            </a:r>
            <a:endParaRPr lang="en-US" sz="1400">
              <a:latin typeface="Calibri" pitchFamily="34" charset="0"/>
            </a:endParaRPr>
          </a:p>
        </p:txBody>
      </p:sp>
      <p:sp>
        <p:nvSpPr>
          <p:cNvPr id="13376" name="Rectangle 3"/>
          <p:cNvSpPr>
            <a:spLocks/>
          </p:cNvSpPr>
          <p:nvPr/>
        </p:nvSpPr>
        <p:spPr bwMode="auto">
          <a:xfrm>
            <a:off x="4937125" y="1716088"/>
            <a:ext cx="3303588" cy="473075"/>
          </a:xfrm>
          <a:prstGeom prst="rect">
            <a:avLst/>
          </a:prstGeom>
          <a:noFill/>
          <a:ln w="9525">
            <a:noFill/>
            <a:miter lim="800000"/>
            <a:headEnd/>
            <a:tailEnd/>
          </a:ln>
        </p:spPr>
        <p:txBody>
          <a:bodyPr/>
          <a:lstStyle/>
          <a:p>
            <a:pPr eaLnBrk="0" hangingPunct="0">
              <a:spcBef>
                <a:spcPts val="700"/>
              </a:spcBef>
              <a:buClr>
                <a:schemeClr val="accent2"/>
              </a:buClr>
              <a:buSzPct val="60000"/>
              <a:buFont typeface="Wingdings" pitchFamily="2" charset="2"/>
              <a:buNone/>
            </a:pPr>
            <a:r>
              <a:rPr lang="en-GB" sz="1400" b="1">
                <a:latin typeface="Calibri" pitchFamily="34" charset="0"/>
              </a:rPr>
              <a:t>The ITU predicts that by 2020 Europe will need to almost double the spectrum currently allocated to mobile</a:t>
            </a:r>
            <a:endParaRPr lang="en-US" sz="1400" b="1">
              <a:latin typeface="Calibri" pitchFamily="34" charset="0"/>
            </a:endParaRPr>
          </a:p>
        </p:txBody>
      </p:sp>
      <p:sp>
        <p:nvSpPr>
          <p:cNvPr id="13377" name="Text Box 78"/>
          <p:cNvSpPr txBox="1">
            <a:spLocks noChangeArrowheads="1"/>
          </p:cNvSpPr>
          <p:nvPr/>
        </p:nvSpPr>
        <p:spPr bwMode="auto">
          <a:xfrm>
            <a:off x="4545013" y="6569075"/>
            <a:ext cx="4349750" cy="274638"/>
          </a:xfrm>
          <a:prstGeom prst="rect">
            <a:avLst/>
          </a:prstGeom>
          <a:noFill/>
          <a:ln w="9525">
            <a:noFill/>
            <a:miter lim="800000"/>
            <a:headEnd/>
            <a:tailEnd/>
          </a:ln>
        </p:spPr>
        <p:txBody>
          <a:bodyPr>
            <a:spAutoFit/>
          </a:bodyPr>
          <a:lstStyle/>
          <a:p>
            <a:pPr algn="r">
              <a:spcBef>
                <a:spcPct val="50000"/>
              </a:spcBef>
            </a:pPr>
            <a:r>
              <a:rPr lang="en-GB" sz="1200">
                <a:latin typeface="Calibri" pitchFamily="34" charset="0"/>
              </a:rPr>
              <a:t>Sources: Cisco Visual Networking Index; Morgan Stanley,  ITU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p:cNvSpPr>
          <p:nvPr>
            <p:ph type="title"/>
          </p:nvPr>
        </p:nvSpPr>
        <p:spPr>
          <a:xfrm>
            <a:off x="612775" y="228600"/>
            <a:ext cx="8153400" cy="900113"/>
          </a:xfrm>
        </p:spPr>
        <p:txBody>
          <a:bodyPr>
            <a:noAutofit/>
          </a:bodyPr>
          <a:lstStyle/>
          <a:p>
            <a:r>
              <a:rPr lang="en-GB" sz="2800" dirty="0" smtClean="0">
                <a:ea typeface="ＭＳ Ｐゴシック" pitchFamily="34" charset="-128"/>
              </a:rPr>
              <a:t>European approaches to spectrum management have been successful to date…</a:t>
            </a:r>
            <a:endParaRPr lang="en-US" sz="2800" dirty="0" smtClean="0">
              <a:ea typeface="ＭＳ Ｐゴシック" pitchFamily="34" charset="-128"/>
            </a:endParaRPr>
          </a:p>
        </p:txBody>
      </p:sp>
      <p:sp>
        <p:nvSpPr>
          <p:cNvPr id="2" name="Rectangle 3"/>
          <p:cNvSpPr>
            <a:spLocks noGrp="1"/>
          </p:cNvSpPr>
          <p:nvPr>
            <p:ph type="body" idx="1"/>
          </p:nvPr>
        </p:nvSpPr>
        <p:spPr>
          <a:xfrm>
            <a:off x="612775" y="1600200"/>
            <a:ext cx="8153400" cy="4495800"/>
          </a:xfrm>
        </p:spPr>
        <p:txBody>
          <a:bodyPr/>
          <a:lstStyle/>
          <a:p>
            <a:r>
              <a:rPr lang="en-US" dirty="0" smtClean="0">
                <a:ea typeface="ＭＳ Ｐゴシック" pitchFamily="34" charset="-128"/>
              </a:rPr>
              <a:t>The evolution of institutional and policy approaches in Europe has been successful in handling growth in demand for mobile spectrum thus far</a:t>
            </a:r>
          </a:p>
          <a:p>
            <a:pPr lvl="1"/>
            <a:r>
              <a:rPr lang="en-US" dirty="0" smtClean="0">
                <a:ea typeface="ＭＳ Ｐゴシック" pitchFamily="34" charset="-128"/>
              </a:rPr>
              <a:t>Policy leadership from the Member States and the Commission and technical leadership from CEPT</a:t>
            </a:r>
          </a:p>
          <a:p>
            <a:pPr lvl="1"/>
            <a:r>
              <a:rPr lang="en-US" dirty="0" smtClean="0">
                <a:ea typeface="ＭＳ Ｐゴシック" pitchFamily="34" charset="-128"/>
              </a:rPr>
              <a:t>Pragmatic evolution: from pure command-and control to a combination of command-and-control and market-based approaches (technology neutrality, </a:t>
            </a:r>
            <a:r>
              <a:rPr lang="en-US" dirty="0" err="1" smtClean="0">
                <a:ea typeface="ＭＳ Ｐゴシック" pitchFamily="34" charset="-128"/>
              </a:rPr>
              <a:t>harmonised</a:t>
            </a:r>
            <a:r>
              <a:rPr lang="en-US" dirty="0" smtClean="0">
                <a:ea typeface="ＭＳ Ｐゴシック" pitchFamily="34" charset="-128"/>
              </a:rPr>
              <a:t> technical conditions and band plans etc.)</a:t>
            </a:r>
          </a:p>
          <a:p>
            <a:pPr lvl="1"/>
            <a:r>
              <a:rPr lang="en-US" dirty="0" smtClean="0">
                <a:ea typeface="ＭＳ Ｐゴシック" pitchFamily="34" charset="-128"/>
              </a:rPr>
              <a:t>Enabled Europe to take a leadership position in unlocking  </a:t>
            </a:r>
            <a:r>
              <a:rPr lang="en-US" dirty="0" err="1" smtClean="0">
                <a:ea typeface="ＭＳ Ｐゴシック" pitchFamily="34" charset="-128"/>
              </a:rPr>
              <a:t>harmonised</a:t>
            </a:r>
            <a:r>
              <a:rPr lang="en-US" dirty="0" smtClean="0">
                <a:ea typeface="ＭＳ Ｐゴシック" pitchFamily="34" charset="-128"/>
              </a:rPr>
              <a:t> spectrum for mobile broadband (900MHz, 2.1GHz, 2.6GHz, 800MHz)</a:t>
            </a:r>
          </a:p>
        </p:txBody>
      </p:sp>
      <p:sp>
        <p:nvSpPr>
          <p:cNvPr id="14338" name="Slide Number Placeholder 22"/>
          <p:cNvSpPr>
            <a:spLocks noGrp="1"/>
          </p:cNvSpPr>
          <p:nvPr>
            <p:ph type="sldNum" sz="quarter" idx="12"/>
          </p:nvPr>
        </p:nvSpPr>
        <p:spPr/>
        <p:txBody>
          <a:bodyPr/>
          <a:lstStyle/>
          <a:p>
            <a:pPr eaLnBrk="0" hangingPunct="0">
              <a:lnSpc>
                <a:spcPct val="80000"/>
              </a:lnSpc>
            </a:pPr>
            <a:fld id="{02B6B9EA-53EC-4CEC-BE58-F1BC21B0446F}" type="slidenum">
              <a:rPr lang="en-GB" sz="1100">
                <a:solidFill>
                  <a:schemeClr val="tx1"/>
                </a:solidFill>
                <a:latin typeface="Arial" charset="0"/>
              </a:rPr>
              <a:pPr eaLnBrk="0" hangingPunct="0">
                <a:lnSpc>
                  <a:spcPct val="80000"/>
                </a:lnSpc>
              </a:pPr>
              <a:t>11</a:t>
            </a:fld>
            <a:endParaRPr lang="en-GB" sz="1100">
              <a:solidFill>
                <a:schemeClr val="tx1"/>
              </a:solidFill>
              <a:latin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22"/>
          <p:cNvSpPr>
            <a:spLocks noGrp="1"/>
          </p:cNvSpPr>
          <p:nvPr>
            <p:ph type="sldNum" sz="quarter" idx="12"/>
          </p:nvPr>
        </p:nvSpPr>
        <p:spPr/>
        <p:txBody>
          <a:bodyPr/>
          <a:lstStyle/>
          <a:p>
            <a:pPr eaLnBrk="0" hangingPunct="0">
              <a:lnSpc>
                <a:spcPct val="80000"/>
              </a:lnSpc>
            </a:pPr>
            <a:fld id="{5EF78781-9388-4A6B-A3B7-274E6E2DEF20}" type="slidenum">
              <a:rPr lang="en-GB" sz="1100">
                <a:solidFill>
                  <a:schemeClr val="tx1"/>
                </a:solidFill>
                <a:latin typeface="Arial" charset="0"/>
              </a:rPr>
              <a:pPr eaLnBrk="0" hangingPunct="0">
                <a:lnSpc>
                  <a:spcPct val="80000"/>
                </a:lnSpc>
              </a:pPr>
              <a:t>12</a:t>
            </a:fld>
            <a:endParaRPr lang="en-GB" sz="1100">
              <a:solidFill>
                <a:schemeClr val="tx1"/>
              </a:solidFill>
              <a:latin typeface="Arial" charset="0"/>
            </a:endParaRPr>
          </a:p>
        </p:txBody>
      </p:sp>
      <p:sp>
        <p:nvSpPr>
          <p:cNvPr id="15363" name="Rectangle 2"/>
          <p:cNvSpPr>
            <a:spLocks noGrp="1"/>
          </p:cNvSpPr>
          <p:nvPr>
            <p:ph type="title" idx="4294967295"/>
          </p:nvPr>
        </p:nvSpPr>
        <p:spPr>
          <a:xfrm>
            <a:off x="990600" y="228600"/>
            <a:ext cx="8153400" cy="990600"/>
          </a:xfrm>
        </p:spPr>
        <p:txBody>
          <a:bodyPr/>
          <a:lstStyle/>
          <a:p>
            <a:r>
              <a:rPr lang="en-GB" sz="2800" smtClean="0">
                <a:latin typeface="Calibri" pitchFamily="34" charset="0"/>
                <a:ea typeface="ＭＳ Ｐゴシック" pitchFamily="34" charset="-128"/>
              </a:rPr>
              <a:t>…but policy will need to evolve further to accommodate the level and nature of demand</a:t>
            </a:r>
            <a:endParaRPr lang="en-US" sz="2800" smtClean="0">
              <a:latin typeface="Calibri" pitchFamily="34" charset="0"/>
              <a:ea typeface="ＭＳ Ｐゴシック" pitchFamily="34" charset="-128"/>
            </a:endParaRPr>
          </a:p>
        </p:txBody>
      </p:sp>
      <p:sp>
        <p:nvSpPr>
          <p:cNvPr id="15364" name="Rectangle 3"/>
          <p:cNvSpPr>
            <a:spLocks noGrp="1"/>
          </p:cNvSpPr>
          <p:nvPr>
            <p:ph type="body" idx="4294967295"/>
          </p:nvPr>
        </p:nvSpPr>
        <p:spPr>
          <a:xfrm>
            <a:off x="533400" y="1612900"/>
            <a:ext cx="8153400" cy="4525963"/>
          </a:xfrm>
        </p:spPr>
        <p:txBody>
          <a:bodyPr/>
          <a:lstStyle/>
          <a:p>
            <a:pPr algn="just"/>
            <a:r>
              <a:rPr lang="en-GB" sz="2500" dirty="0" smtClean="0">
                <a:latin typeface="Calibri" pitchFamily="34" charset="0"/>
                <a:ea typeface="ＭＳ Ｐゴシック" pitchFamily="34" charset="-128"/>
              </a:rPr>
              <a:t>Freeing up spectrum is a costly and lengthy process</a:t>
            </a:r>
          </a:p>
          <a:p>
            <a:pPr algn="just"/>
            <a:r>
              <a:rPr lang="en-GB" sz="2500" dirty="0" smtClean="0">
                <a:latin typeface="Calibri" pitchFamily="34" charset="0"/>
                <a:ea typeface="ＭＳ Ｐゴシック" pitchFamily="34" charset="-128"/>
              </a:rPr>
              <a:t>We are starting to witness delays in harmonised spectrum availability across Europe, which impact innovation and investment in Europe (see next slide)</a:t>
            </a:r>
          </a:p>
          <a:p>
            <a:pPr algn="just"/>
            <a:r>
              <a:rPr lang="en-GB" sz="2500" dirty="0" smtClean="0">
                <a:latin typeface="Calibri" pitchFamily="34" charset="0"/>
                <a:ea typeface="ＭＳ Ｐゴシック" pitchFamily="34" charset="-128"/>
              </a:rPr>
              <a:t>Parts of the spectrum below 6 GHz are lightly used </a:t>
            </a:r>
          </a:p>
          <a:p>
            <a:pPr algn="just"/>
            <a:r>
              <a:rPr lang="en-GB" sz="2500" dirty="0" smtClean="0">
                <a:latin typeface="Calibri" pitchFamily="34" charset="0"/>
                <a:ea typeface="ＭＳ Ｐゴシック" pitchFamily="34" charset="-128"/>
              </a:rPr>
              <a:t>A further evolution in policy is necessary to unlock more harmonised spectrum for mobile broadband to meet market demand in a timely and dynamic manner</a:t>
            </a:r>
            <a:endParaRPr lang="en-US" sz="2500" dirty="0" smtClean="0">
              <a:latin typeface="Calibri" pitchFamily="34" charset="0"/>
              <a:ea typeface="ＭＳ Ｐゴシック"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603375"/>
            <a:ext cx="6186488" cy="4476750"/>
          </a:xfrm>
          <a:prstGeom prst="rect">
            <a:avLst/>
          </a:prstGeom>
          <a:gradFill flip="none" rotWithShape="1">
            <a:gsLst>
              <a:gs pos="0">
                <a:schemeClr val="accent3">
                  <a:lumMod val="75000"/>
                  <a:alpha val="70000"/>
                </a:schemeClr>
              </a:gs>
              <a:gs pos="84000">
                <a:schemeClr val="accent3">
                  <a:lumMod val="60000"/>
                  <a:lumOff val="40000"/>
                </a:schemeClr>
              </a:gs>
              <a:gs pos="100000">
                <a:schemeClr val="accent3">
                  <a:lumMod val="20000"/>
                  <a:lumOff val="80000"/>
                </a:schemeClr>
              </a:gs>
            </a:gsLst>
            <a:lin ang="2700000" scaled="1"/>
            <a:tileRect/>
          </a:gradFill>
          <a:ln w="9525" algn="ctr">
            <a:noFill/>
            <a:miter lim="800000"/>
            <a:headEnd/>
            <a:tailEnd/>
          </a:ln>
        </p:spPr>
        <p:txBody>
          <a:bodyPr vert="eaVert" wrap="none" anchor="ctr"/>
          <a:lstStyle/>
          <a:p>
            <a:pPr>
              <a:lnSpc>
                <a:spcPct val="85000"/>
              </a:lnSpc>
            </a:pPr>
            <a:endParaRPr lang="en-US"/>
          </a:p>
        </p:txBody>
      </p:sp>
      <p:pic>
        <p:nvPicPr>
          <p:cNvPr id="16387" name="Picture 2" descr="E:\Presentations\LTE\Images\WorldMap.png"/>
          <p:cNvPicPr>
            <a:picLocks noChangeAspect="1" noChangeArrowheads="1"/>
          </p:cNvPicPr>
          <p:nvPr/>
        </p:nvPicPr>
        <p:blipFill>
          <a:blip r:embed="rId3" cstate="print"/>
          <a:srcRect l="5299" t="27849" r="8235" b="10194"/>
          <a:stretch>
            <a:fillRect/>
          </a:stretch>
        </p:blipFill>
        <p:spPr bwMode="auto">
          <a:xfrm>
            <a:off x="201613" y="2432050"/>
            <a:ext cx="5984875" cy="3541713"/>
          </a:xfrm>
          <a:prstGeom prst="rect">
            <a:avLst/>
          </a:prstGeom>
          <a:noFill/>
          <a:ln w="9525">
            <a:noFill/>
            <a:miter lim="800000"/>
            <a:headEnd/>
            <a:tailEnd/>
          </a:ln>
        </p:spPr>
      </p:pic>
      <p:sp>
        <p:nvSpPr>
          <p:cNvPr id="5" name="Rectangle 4"/>
          <p:cNvSpPr/>
          <p:nvPr/>
        </p:nvSpPr>
        <p:spPr>
          <a:xfrm>
            <a:off x="6115050" y="1603375"/>
            <a:ext cx="3028950" cy="4476750"/>
          </a:xfrm>
          <a:prstGeom prst="rect">
            <a:avLst/>
          </a:prstGeom>
          <a:solidFill>
            <a:schemeClr val="accent3">
              <a:lumMod val="20000"/>
              <a:lumOff val="80000"/>
            </a:schemeClr>
          </a:solidFill>
          <a:ln w="9525">
            <a:noFill/>
            <a:miter lim="800000"/>
            <a:headEnd/>
            <a:tailEnd/>
          </a:ln>
        </p:spPr>
        <p:txBody>
          <a:bodyPr wrap="none" anchor="ctr"/>
          <a:lstStyle/>
          <a:p>
            <a:pPr>
              <a:lnSpc>
                <a:spcPct val="85000"/>
              </a:lnSpc>
            </a:pPr>
            <a:endParaRPr lang="en-US"/>
          </a:p>
        </p:txBody>
      </p:sp>
      <p:sp>
        <p:nvSpPr>
          <p:cNvPr id="7" name="Rectangle 38"/>
          <p:cNvSpPr txBox="1">
            <a:spLocks noChangeArrowheads="1"/>
          </p:cNvSpPr>
          <p:nvPr/>
        </p:nvSpPr>
        <p:spPr>
          <a:xfrm>
            <a:off x="6127750" y="1757363"/>
            <a:ext cx="2987675" cy="357187"/>
          </a:xfrm>
          <a:prstGeom prst="rect">
            <a:avLst/>
          </a:prstGeom>
        </p:spPr>
        <p:txBody>
          <a:bodyPr/>
          <a:lstStyle/>
          <a:p>
            <a:pPr marL="228600" indent="-228600" algn="ctr" eaLnBrk="0" hangingPunct="0">
              <a:lnSpc>
                <a:spcPct val="95000"/>
              </a:lnSpc>
              <a:spcBef>
                <a:spcPts val="250"/>
              </a:spcBef>
              <a:spcAft>
                <a:spcPts val="350"/>
              </a:spcAft>
              <a:buClr>
                <a:schemeClr val="accent1"/>
              </a:buClr>
            </a:pPr>
            <a:r>
              <a:rPr lang="en-US" sz="1200" b="1"/>
              <a:t>Increasing delays in making harmonized spectrum available for mobile broadband*</a:t>
            </a:r>
            <a:br>
              <a:rPr lang="en-US" sz="1200" b="1"/>
            </a:br>
            <a:endParaRPr lang="en-US" sz="1200" b="1">
              <a:latin typeface="Tw Cen MT" pitchFamily="34" charset="0"/>
            </a:endParaRPr>
          </a:p>
        </p:txBody>
      </p:sp>
      <p:graphicFrame>
        <p:nvGraphicFramePr>
          <p:cNvPr id="9" name="Table Placeholder 10"/>
          <p:cNvGraphicFramePr>
            <a:graphicFrameLocks noGrp="1"/>
          </p:cNvGraphicFramePr>
          <p:nvPr/>
        </p:nvGraphicFramePr>
        <p:xfrm>
          <a:off x="6162675" y="2481263"/>
          <a:ext cx="2943225" cy="3063875"/>
        </p:xfrm>
        <a:graphic>
          <a:graphicData uri="http://schemas.openxmlformats.org/drawingml/2006/table">
            <a:tbl>
              <a:tblPr/>
              <a:tblGrid>
                <a:gridCol w="927100"/>
                <a:gridCol w="503238"/>
                <a:gridCol w="504825"/>
                <a:gridCol w="503237"/>
                <a:gridCol w="504825"/>
              </a:tblGrid>
              <a:tr h="612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Spectrum band</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rotWithShape="1">
                      <a:gsLst>
                        <a:gs pos="0">
                          <a:srgbClr val="3C302A"/>
                        </a:gs>
                        <a:gs pos="100000">
                          <a:schemeClr val="tx2"/>
                        </a:gs>
                      </a:gsLst>
                      <a:lin ang="16200000" scaled="1"/>
                    </a:gra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6 years</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rotWithShape="1">
                      <a:gsLst>
                        <a:gs pos="0">
                          <a:srgbClr val="3C302A"/>
                        </a:gs>
                        <a:gs pos="100000">
                          <a:schemeClr val="tx2"/>
                        </a:gs>
                      </a:gsLst>
                      <a:lin ang="16200000" scaled="1"/>
                    </a:gra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8 years</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rotWithShape="1">
                      <a:gsLst>
                        <a:gs pos="0">
                          <a:srgbClr val="3C302A"/>
                        </a:gs>
                        <a:gs pos="100000">
                          <a:schemeClr val="tx2"/>
                        </a:gs>
                      </a:gsLst>
                      <a:lin ang="16200000" scaled="1"/>
                    </a:gra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10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years</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rotWithShape="1">
                      <a:gsLst>
                        <a:gs pos="0">
                          <a:srgbClr val="3C302A"/>
                        </a:gs>
                        <a:gs pos="100000">
                          <a:schemeClr val="tx2"/>
                        </a:gs>
                      </a:gsLst>
                      <a:lin ang="16200000" scaled="1"/>
                    </a:gra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FFFF"/>
                          </a:solidFill>
                          <a:effectLst/>
                          <a:latin typeface="Tw Cen MT" pitchFamily="34" charset="0"/>
                          <a:ea typeface="ＭＳ Ｐゴシック" pitchFamily="34" charset="-128"/>
                        </a:rPr>
                        <a:t>more</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gradFill rotWithShape="1">
                      <a:gsLst>
                        <a:gs pos="0">
                          <a:srgbClr val="3C302A"/>
                        </a:gs>
                        <a:gs pos="100000">
                          <a:schemeClr val="tx2"/>
                        </a:gs>
                      </a:gsLst>
                      <a:lin ang="16200000" scaled="1"/>
                    </a:gradFill>
                  </a:tcPr>
                </a:tc>
              </a:tr>
              <a:tr h="612775">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en-US" sz="1200" b="1" i="0" u="none" strike="noStrike" cap="none" normalizeH="0" baseline="0" smtClean="0">
                          <a:ln>
                            <a:noFill/>
                          </a:ln>
                          <a:solidFill>
                            <a:srgbClr val="000000"/>
                          </a:solidFill>
                          <a:effectLst/>
                          <a:latin typeface="Tw Cen MT" pitchFamily="34" charset="0"/>
                          <a:ea typeface="ＭＳ Ｐゴシック" pitchFamily="34" charset="-128"/>
                        </a:rPr>
                        <a:t>900 MHz</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r>
              <a:tr h="612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Tw Cen MT" pitchFamily="34" charset="0"/>
                          <a:ea typeface="ＭＳ Ｐゴシック" pitchFamily="34" charset="-128"/>
                        </a:rPr>
                        <a:t>2.1 GHz</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r>
              <a:tr h="612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Tw Cen MT" pitchFamily="34" charset="0"/>
                          <a:ea typeface="ＭＳ Ｐゴシック" pitchFamily="34" charset="-128"/>
                        </a:rPr>
                        <a:t>2.5/2.6 GHz</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r>
              <a:tr h="612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Tw Cen MT" pitchFamily="34" charset="0"/>
                          <a:ea typeface="ＭＳ Ｐゴシック" pitchFamily="34" charset="-128"/>
                        </a:rPr>
                        <a:t>2.3 GHz</a:t>
                      </a: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00"/>
                        </a:solidFill>
                        <a:effectLst/>
                        <a:latin typeface="Tw Cen MT" pitchFamily="34" charset="0"/>
                        <a:ea typeface="ＭＳ Ｐゴシック" pitchFamily="34" charset="-128"/>
                      </a:endParaRPr>
                    </a:p>
                  </a:txBody>
                  <a:tcPr marL="50893" marR="50893" marT="25445" marB="2544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1E7"/>
                    </a:solidFill>
                  </a:tcPr>
                </a:tc>
              </a:tr>
            </a:tbl>
          </a:graphicData>
        </a:graphic>
      </p:graphicFrame>
      <p:sp>
        <p:nvSpPr>
          <p:cNvPr id="43" name="Rounded Rectangular Callout 42"/>
          <p:cNvSpPr/>
          <p:nvPr/>
        </p:nvSpPr>
        <p:spPr>
          <a:xfrm>
            <a:off x="68263" y="2559050"/>
            <a:ext cx="1562100" cy="552450"/>
          </a:xfrm>
          <a:prstGeom prst="wedgeRoundRectCallout">
            <a:avLst>
              <a:gd name="adj1" fmla="val 19836"/>
              <a:gd name="adj2" fmla="val 84065"/>
              <a:gd name="adj3" fmla="val 16667"/>
            </a:avLst>
          </a:prstGeom>
          <a:solidFill>
            <a:schemeClr val="bg1">
              <a:alpha val="68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r>
              <a:rPr lang="en-US" sz="1400" b="1" dirty="0">
                <a:solidFill>
                  <a:srgbClr val="404040"/>
                </a:solidFill>
                <a:ea typeface="ＭＳ Ｐゴシック" pitchFamily="34" charset="-128"/>
              </a:rPr>
              <a:t>US/Canada</a:t>
            </a:r>
            <a:r>
              <a:rPr lang="en-US" sz="1200" b="1" dirty="0">
                <a:solidFill>
                  <a:srgbClr val="404040"/>
                </a:solidFill>
                <a:ea typeface="ＭＳ Ｐゴシック" pitchFamily="34" charset="-128"/>
              </a:rPr>
              <a:t/>
            </a:r>
            <a:br>
              <a:rPr lang="en-US" sz="1200" b="1" dirty="0">
                <a:solidFill>
                  <a:srgbClr val="404040"/>
                </a:solidFill>
                <a:ea typeface="ＭＳ Ｐゴシック" pitchFamily="34" charset="-128"/>
              </a:rPr>
            </a:br>
            <a:r>
              <a:rPr lang="en-US" sz="1000" dirty="0">
                <a:solidFill>
                  <a:srgbClr val="404040"/>
                </a:solidFill>
                <a:ea typeface="ＭＳ Ｐゴシック" pitchFamily="34" charset="-128"/>
              </a:rPr>
              <a:t>700, 850 MHz</a:t>
            </a:r>
            <a:br>
              <a:rPr lang="en-US" sz="1000" dirty="0">
                <a:solidFill>
                  <a:srgbClr val="404040"/>
                </a:solidFill>
                <a:ea typeface="ＭＳ Ｐゴシック" pitchFamily="34" charset="-128"/>
              </a:rPr>
            </a:br>
            <a:r>
              <a:rPr lang="en-US" sz="1000" dirty="0">
                <a:solidFill>
                  <a:srgbClr val="404040"/>
                </a:solidFill>
                <a:ea typeface="ＭＳ Ｐゴシック" pitchFamily="34" charset="-128"/>
              </a:rPr>
              <a:t>1.7/2.1, 1.9, 2.5 GHz</a:t>
            </a:r>
          </a:p>
        </p:txBody>
      </p:sp>
      <p:sp>
        <p:nvSpPr>
          <p:cNvPr id="44" name="Rounded Rectangular Callout 43"/>
          <p:cNvSpPr/>
          <p:nvPr/>
        </p:nvSpPr>
        <p:spPr>
          <a:xfrm>
            <a:off x="2195736" y="2719388"/>
            <a:ext cx="1509713" cy="593725"/>
          </a:xfrm>
          <a:prstGeom prst="wedgeRoundRectCallout">
            <a:avLst>
              <a:gd name="adj1" fmla="val 26881"/>
              <a:gd name="adj2" fmla="val 90154"/>
              <a:gd name="adj3" fmla="val 16667"/>
            </a:avLst>
          </a:prstGeom>
          <a:solidFill>
            <a:schemeClr val="bg1">
              <a:alpha val="68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r>
              <a:rPr lang="en-US" sz="1400" b="1" dirty="0">
                <a:solidFill>
                  <a:srgbClr val="404040"/>
                </a:solidFill>
                <a:ea typeface="ＭＳ Ｐゴシック" pitchFamily="34" charset="-128"/>
              </a:rPr>
              <a:t>Europe</a:t>
            </a:r>
            <a:r>
              <a:rPr lang="en-US" sz="1200" b="1" dirty="0">
                <a:solidFill>
                  <a:srgbClr val="404040"/>
                </a:solidFill>
                <a:ea typeface="ＭＳ Ｐゴシック" pitchFamily="34" charset="-128"/>
              </a:rPr>
              <a:t/>
            </a:r>
            <a:br>
              <a:rPr lang="en-US" sz="1200" b="1" dirty="0">
                <a:solidFill>
                  <a:srgbClr val="404040"/>
                </a:solidFill>
                <a:ea typeface="ＭＳ Ｐゴシック" pitchFamily="34" charset="-128"/>
              </a:rPr>
            </a:br>
            <a:r>
              <a:rPr lang="en-US" sz="1000" dirty="0">
                <a:solidFill>
                  <a:srgbClr val="404040"/>
                </a:solidFill>
                <a:ea typeface="ＭＳ Ｐゴシック" pitchFamily="34" charset="-128"/>
              </a:rPr>
              <a:t>800, 900 MHz</a:t>
            </a:r>
            <a:br>
              <a:rPr lang="en-US" sz="1000" dirty="0">
                <a:solidFill>
                  <a:srgbClr val="404040"/>
                </a:solidFill>
                <a:ea typeface="ＭＳ Ｐゴシック" pitchFamily="34" charset="-128"/>
              </a:rPr>
            </a:br>
            <a:r>
              <a:rPr lang="en-US" sz="1000" dirty="0">
                <a:solidFill>
                  <a:srgbClr val="404040"/>
                </a:solidFill>
                <a:ea typeface="ＭＳ Ｐゴシック" pitchFamily="34" charset="-128"/>
              </a:rPr>
              <a:t>1.8, 1.9/2.1, 2.5 GHz</a:t>
            </a:r>
          </a:p>
        </p:txBody>
      </p:sp>
      <p:sp>
        <p:nvSpPr>
          <p:cNvPr id="45" name="Rounded Rectangular Callout 44"/>
          <p:cNvSpPr/>
          <p:nvPr/>
        </p:nvSpPr>
        <p:spPr>
          <a:xfrm>
            <a:off x="4125913" y="2559050"/>
            <a:ext cx="1897062" cy="579438"/>
          </a:xfrm>
          <a:prstGeom prst="wedgeRoundRectCallout">
            <a:avLst>
              <a:gd name="adj1" fmla="val -18081"/>
              <a:gd name="adj2" fmla="val 155496"/>
              <a:gd name="adj3" fmla="val 16667"/>
            </a:avLst>
          </a:prstGeom>
          <a:solidFill>
            <a:schemeClr val="bg1">
              <a:alpha val="68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r>
              <a:rPr lang="en-US" sz="1400" b="1">
                <a:solidFill>
                  <a:srgbClr val="404040"/>
                </a:solidFill>
                <a:ea typeface="ＭＳ Ｐゴシック" pitchFamily="34" charset="-128"/>
              </a:rPr>
              <a:t>Asia-Pacific</a:t>
            </a:r>
            <a:r>
              <a:rPr lang="en-US" sz="1200" b="1">
                <a:solidFill>
                  <a:srgbClr val="404040"/>
                </a:solidFill>
                <a:ea typeface="ＭＳ Ｐゴシック" pitchFamily="34" charset="-128"/>
              </a:rPr>
              <a:t/>
            </a:r>
            <a:br>
              <a:rPr lang="en-US" sz="1200" b="1">
                <a:solidFill>
                  <a:srgbClr val="404040"/>
                </a:solidFill>
                <a:ea typeface="ＭＳ Ｐゴシック" pitchFamily="34" charset="-128"/>
              </a:rPr>
            </a:br>
            <a:r>
              <a:rPr lang="en-US" sz="1000">
                <a:solidFill>
                  <a:srgbClr val="404040"/>
                </a:solidFill>
                <a:ea typeface="ＭＳ Ｐゴシック" pitchFamily="34" charset="-128"/>
              </a:rPr>
              <a:t>450, 700, 850, 900 MHz</a:t>
            </a:r>
            <a:br>
              <a:rPr lang="en-US" sz="1000">
                <a:solidFill>
                  <a:srgbClr val="404040"/>
                </a:solidFill>
                <a:ea typeface="ＭＳ Ｐゴシック" pitchFamily="34" charset="-128"/>
              </a:rPr>
            </a:br>
            <a:r>
              <a:rPr lang="en-US" sz="1000">
                <a:solidFill>
                  <a:srgbClr val="404040"/>
                </a:solidFill>
                <a:ea typeface="ＭＳ Ｐゴシック" pitchFamily="34" charset="-128"/>
              </a:rPr>
              <a:t>1.7, 1.8, 1.9/2.1, 2.3, 2.5 GHz</a:t>
            </a:r>
          </a:p>
        </p:txBody>
      </p:sp>
      <p:sp>
        <p:nvSpPr>
          <p:cNvPr id="46" name="Rounded Rectangular Callout 45"/>
          <p:cNvSpPr/>
          <p:nvPr/>
        </p:nvSpPr>
        <p:spPr>
          <a:xfrm>
            <a:off x="2614613" y="4414838"/>
            <a:ext cx="1798637" cy="569912"/>
          </a:xfrm>
          <a:prstGeom prst="wedgeRoundRectCallout">
            <a:avLst>
              <a:gd name="adj1" fmla="val -16163"/>
              <a:gd name="adj2" fmla="val -93289"/>
              <a:gd name="adj3" fmla="val 16667"/>
            </a:avLst>
          </a:prstGeom>
          <a:solidFill>
            <a:schemeClr val="bg1">
              <a:alpha val="68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r>
              <a:rPr lang="en-US" sz="1400" b="1">
                <a:solidFill>
                  <a:srgbClr val="404040"/>
                </a:solidFill>
                <a:ea typeface="ＭＳ Ｐゴシック" pitchFamily="34" charset="-128"/>
              </a:rPr>
              <a:t>Africa &amp; Middle E.</a:t>
            </a:r>
            <a:r>
              <a:rPr lang="en-US" sz="1200" b="1">
                <a:solidFill>
                  <a:srgbClr val="404040"/>
                </a:solidFill>
                <a:ea typeface="ＭＳ Ｐゴシック" pitchFamily="34" charset="-128"/>
              </a:rPr>
              <a:t/>
            </a:r>
            <a:br>
              <a:rPr lang="en-US" sz="1200" b="1">
                <a:solidFill>
                  <a:srgbClr val="404040"/>
                </a:solidFill>
                <a:ea typeface="ＭＳ Ｐゴシック" pitchFamily="34" charset="-128"/>
              </a:rPr>
            </a:br>
            <a:r>
              <a:rPr lang="en-US" sz="1000">
                <a:solidFill>
                  <a:srgbClr val="404040"/>
                </a:solidFill>
                <a:ea typeface="ＭＳ Ｐゴシック" pitchFamily="34" charset="-128"/>
              </a:rPr>
              <a:t>450, 800, 850, 900 MHz</a:t>
            </a:r>
            <a:br>
              <a:rPr lang="en-US" sz="1000">
                <a:solidFill>
                  <a:srgbClr val="404040"/>
                </a:solidFill>
                <a:ea typeface="ＭＳ Ｐゴシック" pitchFamily="34" charset="-128"/>
              </a:rPr>
            </a:br>
            <a:r>
              <a:rPr lang="en-US" sz="1000">
                <a:solidFill>
                  <a:srgbClr val="404040"/>
                </a:solidFill>
                <a:ea typeface="ＭＳ Ｐゴシック" pitchFamily="34" charset="-128"/>
              </a:rPr>
              <a:t>1.8, 1.9/2.1, 2.5 GHz</a:t>
            </a:r>
          </a:p>
        </p:txBody>
      </p:sp>
      <p:sp>
        <p:nvSpPr>
          <p:cNvPr id="47" name="Rounded Rectangular Callout 46"/>
          <p:cNvSpPr/>
          <p:nvPr/>
        </p:nvSpPr>
        <p:spPr>
          <a:xfrm>
            <a:off x="201613" y="4732338"/>
            <a:ext cx="1654175" cy="593725"/>
          </a:xfrm>
          <a:prstGeom prst="wedgeRoundRectCallout">
            <a:avLst>
              <a:gd name="adj1" fmla="val 62081"/>
              <a:gd name="adj2" fmla="val -22300"/>
              <a:gd name="adj3" fmla="val 16667"/>
            </a:avLst>
          </a:prstGeom>
          <a:solidFill>
            <a:schemeClr val="bg1">
              <a:alpha val="68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r>
              <a:rPr lang="en-US" sz="1400" b="1" dirty="0">
                <a:solidFill>
                  <a:srgbClr val="404040"/>
                </a:solidFill>
                <a:ea typeface="ＭＳ Ｐゴシック" pitchFamily="34" charset="-128"/>
              </a:rPr>
              <a:t>Latin America</a:t>
            </a:r>
            <a:r>
              <a:rPr lang="en-US" sz="1200" b="1" dirty="0">
                <a:solidFill>
                  <a:srgbClr val="404040"/>
                </a:solidFill>
                <a:ea typeface="ＭＳ Ｐゴシック" pitchFamily="34" charset="-128"/>
              </a:rPr>
              <a:t/>
            </a:r>
            <a:br>
              <a:rPr lang="en-US" sz="1200" b="1" dirty="0">
                <a:solidFill>
                  <a:srgbClr val="404040"/>
                </a:solidFill>
                <a:ea typeface="ＭＳ Ｐゴシック" pitchFamily="34" charset="-128"/>
              </a:rPr>
            </a:br>
            <a:r>
              <a:rPr lang="en-US" sz="1000" dirty="0">
                <a:solidFill>
                  <a:srgbClr val="404040"/>
                </a:solidFill>
                <a:ea typeface="ＭＳ Ｐゴシック" pitchFamily="34" charset="-128"/>
              </a:rPr>
              <a:t>450, 700, 850, 900 MHz</a:t>
            </a:r>
            <a:br>
              <a:rPr lang="en-US" sz="1000" dirty="0">
                <a:solidFill>
                  <a:srgbClr val="404040"/>
                </a:solidFill>
                <a:ea typeface="ＭＳ Ｐゴシック" pitchFamily="34" charset="-128"/>
              </a:rPr>
            </a:br>
            <a:r>
              <a:rPr lang="en-US" sz="1000" dirty="0">
                <a:solidFill>
                  <a:srgbClr val="404040"/>
                </a:solidFill>
                <a:ea typeface="ＭＳ Ｐゴシック" pitchFamily="34" charset="-128"/>
              </a:rPr>
              <a:t>1.7/2.1, 1.8, 1.9, 2.5 GHz</a:t>
            </a:r>
          </a:p>
        </p:txBody>
      </p:sp>
      <p:sp>
        <p:nvSpPr>
          <p:cNvPr id="29" name="Rectangle 28"/>
          <p:cNvSpPr/>
          <p:nvPr/>
        </p:nvSpPr>
        <p:spPr>
          <a:xfrm>
            <a:off x="7096125" y="3313113"/>
            <a:ext cx="504825" cy="17938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30" name="Rectangle 29"/>
          <p:cNvSpPr/>
          <p:nvPr/>
        </p:nvSpPr>
        <p:spPr>
          <a:xfrm>
            <a:off x="7089775" y="3929063"/>
            <a:ext cx="1008063" cy="18891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31" name="Rectangle 30"/>
          <p:cNvSpPr/>
          <p:nvPr/>
        </p:nvSpPr>
        <p:spPr>
          <a:xfrm>
            <a:off x="7092950" y="4518025"/>
            <a:ext cx="1511300" cy="1905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48" name="Rectangle 47"/>
          <p:cNvSpPr/>
          <p:nvPr/>
        </p:nvSpPr>
        <p:spPr>
          <a:xfrm>
            <a:off x="7094538" y="5145088"/>
            <a:ext cx="2016125" cy="180975"/>
          </a:xfrm>
          <a:prstGeom prst="rect">
            <a:avLst/>
          </a:prstGeom>
          <a:gradFill flip="none" rotWithShape="1">
            <a:gsLst>
              <a:gs pos="80000">
                <a:schemeClr val="tx2">
                  <a:lumMod val="75000"/>
                </a:schemeClr>
              </a:gs>
              <a:gs pos="0">
                <a:schemeClr val="tx2">
                  <a:lumMod val="75000"/>
                </a:schemeClr>
              </a:gs>
              <a:gs pos="0">
                <a:schemeClr val="tx2">
                  <a:lumMod val="75000"/>
                </a:schemeClr>
              </a:gs>
              <a:gs pos="0">
                <a:schemeClr val="tx2">
                  <a:lumMod val="75000"/>
                </a:schemeClr>
              </a:gs>
              <a:gs pos="0">
                <a:schemeClr val="tx2">
                  <a:lumMod val="75000"/>
                </a:schemeClr>
              </a:gs>
              <a:gs pos="0">
                <a:schemeClr val="tx2">
                  <a:lumMod val="75000"/>
                </a:schemeClr>
              </a:gs>
              <a:gs pos="0">
                <a:schemeClr val="tx2">
                  <a:lumMod val="75000"/>
                </a:schemeClr>
              </a:gs>
              <a:gs pos="0">
                <a:schemeClr val="tx2">
                  <a:lumMod val="75000"/>
                </a:schemeClr>
              </a:gs>
              <a:gs pos="0">
                <a:schemeClr val="tx2">
                  <a:lumMod val="75000"/>
                </a:schemeClr>
              </a:gs>
              <a:gs pos="100000">
                <a:schemeClr val="hlink">
                  <a:gamma/>
                  <a:tint val="0"/>
                  <a:invGamma/>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6437" name="Title 1"/>
          <p:cNvSpPr>
            <a:spLocks noGrp="1"/>
          </p:cNvSpPr>
          <p:nvPr>
            <p:ph type="title"/>
          </p:nvPr>
        </p:nvSpPr>
        <p:spPr>
          <a:xfrm>
            <a:off x="609600" y="228600"/>
            <a:ext cx="8153400" cy="900113"/>
          </a:xfrm>
        </p:spPr>
        <p:txBody>
          <a:bodyPr/>
          <a:lstStyle/>
          <a:p>
            <a:r>
              <a:rPr lang="en-US" smtClean="0">
                <a:ea typeface="ＭＳ Ｐゴシック" pitchFamily="34" charset="-128"/>
              </a:rPr>
              <a:t>A new Paradigm is Required for Granting Spectrum Access and Use Rights</a:t>
            </a:r>
          </a:p>
        </p:txBody>
      </p:sp>
      <p:sp>
        <p:nvSpPr>
          <p:cNvPr id="52" name="Text Box 78"/>
          <p:cNvSpPr txBox="1">
            <a:spLocks noChangeArrowheads="1"/>
          </p:cNvSpPr>
          <p:nvPr/>
        </p:nvSpPr>
        <p:spPr bwMode="auto">
          <a:xfrm>
            <a:off x="890588" y="6415088"/>
            <a:ext cx="5499100" cy="246062"/>
          </a:xfrm>
          <a:prstGeom prst="rect">
            <a:avLst/>
          </a:prstGeom>
          <a:noFill/>
          <a:ln w="9525">
            <a:noFill/>
            <a:miter lim="800000"/>
            <a:headEnd/>
            <a:tailEnd/>
          </a:ln>
        </p:spPr>
        <p:txBody>
          <a:bodyPr>
            <a:spAutoFit/>
          </a:bodyPr>
          <a:lstStyle/>
          <a:p>
            <a:pPr>
              <a:spcBef>
                <a:spcPct val="50000"/>
              </a:spcBef>
              <a:defRPr/>
            </a:pPr>
            <a:r>
              <a:rPr lang="en-GB" sz="1000" dirty="0">
                <a:latin typeface="+mj-lt"/>
                <a:cs typeface="Arial" pitchFamily="34" charset="0"/>
              </a:rPr>
              <a:t>*  In Europe (timeline between spectrum identification and European wide availability</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p:cNvSpPr>
          <p:nvPr>
            <p:ph type="title"/>
          </p:nvPr>
        </p:nvSpPr>
        <p:spPr>
          <a:xfrm>
            <a:off x="612775" y="228600"/>
            <a:ext cx="8153400" cy="900113"/>
          </a:xfrm>
        </p:spPr>
        <p:txBody>
          <a:bodyPr>
            <a:noAutofit/>
          </a:bodyPr>
          <a:lstStyle/>
          <a:p>
            <a:r>
              <a:rPr lang="en-GB" dirty="0" smtClean="0">
                <a:ea typeface="ＭＳ Ｐゴシック" pitchFamily="34" charset="-128"/>
              </a:rPr>
              <a:t>Both military and civilian users resist being fully cleared from prime bands, for valid reasons</a:t>
            </a:r>
            <a:endParaRPr lang="en-US" dirty="0" smtClean="0">
              <a:ea typeface="ＭＳ Ｐゴシック" pitchFamily="34" charset="-128"/>
            </a:endParaRPr>
          </a:p>
        </p:txBody>
      </p:sp>
      <p:sp>
        <p:nvSpPr>
          <p:cNvPr id="22530" name="Slide Number Placeholder 22"/>
          <p:cNvSpPr>
            <a:spLocks noGrp="1"/>
          </p:cNvSpPr>
          <p:nvPr>
            <p:ph type="sldNum" sz="quarter" idx="12"/>
          </p:nvPr>
        </p:nvSpPr>
        <p:spPr/>
        <p:txBody>
          <a:bodyPr/>
          <a:lstStyle/>
          <a:p>
            <a:pPr eaLnBrk="0" hangingPunct="0">
              <a:lnSpc>
                <a:spcPct val="80000"/>
              </a:lnSpc>
            </a:pPr>
            <a:fld id="{FAE9A822-E7BC-40EB-A347-3DBDC5189AA2}" type="slidenum">
              <a:rPr lang="en-GB" sz="1100">
                <a:solidFill>
                  <a:schemeClr val="tx1"/>
                </a:solidFill>
                <a:latin typeface="Arial" charset="0"/>
              </a:rPr>
              <a:pPr eaLnBrk="0" hangingPunct="0">
                <a:lnSpc>
                  <a:spcPct val="80000"/>
                </a:lnSpc>
              </a:pPr>
              <a:t>14</a:t>
            </a:fld>
            <a:endParaRPr lang="en-GB" sz="1100">
              <a:solidFill>
                <a:schemeClr val="tx1"/>
              </a:solidFill>
              <a:latin typeface="Arial" charset="0"/>
            </a:endParaRPr>
          </a:p>
        </p:txBody>
      </p:sp>
      <p:sp>
        <p:nvSpPr>
          <p:cNvPr id="22532" name="Rectangle 7"/>
          <p:cNvSpPr>
            <a:spLocks noChangeArrowheads="1"/>
          </p:cNvSpPr>
          <p:nvPr/>
        </p:nvSpPr>
        <p:spPr bwMode="auto">
          <a:xfrm>
            <a:off x="4979988" y="1917700"/>
            <a:ext cx="4140200" cy="1944688"/>
          </a:xfrm>
          <a:prstGeom prst="rect">
            <a:avLst/>
          </a:prstGeom>
          <a:solidFill>
            <a:srgbClr val="99CCFF">
              <a:alpha val="50195"/>
            </a:srgbClr>
          </a:solidFill>
          <a:ln w="9525">
            <a:noFill/>
            <a:miter lim="800000"/>
            <a:headEnd/>
            <a:tailEnd/>
          </a:ln>
        </p:spPr>
        <p:txBody>
          <a:bodyPr lIns="54000" tIns="180000" rIns="36000"/>
          <a:lstStyle/>
          <a:p>
            <a:pPr marL="177800" indent="-177800">
              <a:buFontTx/>
              <a:buChar char="•"/>
            </a:pPr>
            <a:r>
              <a:rPr lang="en-GB" sz="1600" b="1">
                <a:latin typeface="Calibri" pitchFamily="34" charset="0"/>
              </a:rPr>
              <a:t>Large contiguous holdings coordinated and harmonised across countries</a:t>
            </a:r>
          </a:p>
          <a:p>
            <a:pPr marL="177800" indent="-177800">
              <a:buFontTx/>
              <a:buChar char="•"/>
            </a:pPr>
            <a:r>
              <a:rPr lang="en-GB" sz="1600" b="1">
                <a:latin typeface="Calibri" pitchFamily="34" charset="0"/>
              </a:rPr>
              <a:t>Reluctant to clear spectrum completely:</a:t>
            </a:r>
          </a:p>
          <a:p>
            <a:pPr marL="442913" lvl="1" indent="-85725">
              <a:buFont typeface="Calibri" pitchFamily="34" charset="0"/>
              <a:buChar char="–"/>
            </a:pPr>
            <a:r>
              <a:rPr lang="en-GB" sz="1600" b="1">
                <a:latin typeface="Calibri" pitchFamily="34" charset="0"/>
              </a:rPr>
              <a:t>Has already given up spectrum</a:t>
            </a:r>
          </a:p>
          <a:p>
            <a:pPr marL="442913" lvl="1" indent="-85725">
              <a:buFont typeface="Calibri" pitchFamily="34" charset="0"/>
              <a:buChar char="–"/>
            </a:pPr>
            <a:r>
              <a:rPr lang="en-GB" sz="1600" b="1">
                <a:latin typeface="Calibri" pitchFamily="34" charset="0"/>
              </a:rPr>
              <a:t>Invested in specific frequency equipment </a:t>
            </a:r>
          </a:p>
          <a:p>
            <a:pPr marL="442913" lvl="1" indent="-85725">
              <a:buFont typeface="Calibri" pitchFamily="34" charset="0"/>
              <a:buChar char="–"/>
            </a:pPr>
            <a:r>
              <a:rPr lang="en-GB" sz="1600" b="1">
                <a:latin typeface="Calibri" pitchFamily="34" charset="0"/>
              </a:rPr>
              <a:t>Has increasing needs for spectrum</a:t>
            </a:r>
          </a:p>
          <a:p>
            <a:pPr marL="442913" lvl="1" indent="-85725">
              <a:buFont typeface="Calibri" pitchFamily="34" charset="0"/>
              <a:buChar char="–"/>
            </a:pPr>
            <a:r>
              <a:rPr lang="en-GB" sz="1600" b="1">
                <a:latin typeface="Calibri" pitchFamily="34" charset="0"/>
              </a:rPr>
              <a:t>National security: requires flexibility</a:t>
            </a:r>
          </a:p>
        </p:txBody>
      </p:sp>
      <p:sp>
        <p:nvSpPr>
          <p:cNvPr id="22533" name="AutoShape 8"/>
          <p:cNvSpPr>
            <a:spLocks noChangeArrowheads="1"/>
          </p:cNvSpPr>
          <p:nvPr/>
        </p:nvSpPr>
        <p:spPr bwMode="auto">
          <a:xfrm>
            <a:off x="4930775" y="1557338"/>
            <a:ext cx="4249738" cy="477837"/>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GB" sz="2400" b="1">
                <a:solidFill>
                  <a:schemeClr val="bg1"/>
                </a:solidFill>
                <a:latin typeface="Calibri" pitchFamily="34" charset="0"/>
              </a:rPr>
              <a:t>Military</a:t>
            </a:r>
          </a:p>
        </p:txBody>
      </p:sp>
      <p:sp>
        <p:nvSpPr>
          <p:cNvPr id="22534" name="Rectangle 14"/>
          <p:cNvSpPr>
            <a:spLocks noChangeArrowheads="1"/>
          </p:cNvSpPr>
          <p:nvPr/>
        </p:nvSpPr>
        <p:spPr bwMode="auto">
          <a:xfrm>
            <a:off x="4994275" y="4340225"/>
            <a:ext cx="4068763" cy="2257425"/>
          </a:xfrm>
          <a:prstGeom prst="rect">
            <a:avLst/>
          </a:prstGeom>
          <a:solidFill>
            <a:srgbClr val="99CCFF">
              <a:alpha val="50195"/>
            </a:srgbClr>
          </a:solidFill>
          <a:ln w="9525">
            <a:noFill/>
            <a:miter lim="800000"/>
            <a:headEnd/>
            <a:tailEnd/>
          </a:ln>
        </p:spPr>
        <p:txBody>
          <a:bodyPr lIns="54000" tIns="180000" rIns="54000"/>
          <a:lstStyle/>
          <a:p>
            <a:pPr marL="177800" indent="-177800">
              <a:buFontTx/>
              <a:buChar char="•"/>
            </a:pPr>
            <a:r>
              <a:rPr lang="en-GB" sz="1600" b="1">
                <a:latin typeface="Calibri" pitchFamily="34" charset="0"/>
              </a:rPr>
              <a:t>Public actors (e.g. aviation authorities, emergency services) and private actors (e.g. broadcasters, businesses, maritime users)</a:t>
            </a:r>
          </a:p>
          <a:p>
            <a:pPr marL="177800" indent="-177800">
              <a:buFontTx/>
              <a:buChar char="•"/>
            </a:pPr>
            <a:r>
              <a:rPr lang="en-GB" sz="1600" b="1">
                <a:latin typeface="Calibri" pitchFamily="34" charset="0"/>
              </a:rPr>
              <a:t>Difficult to clear these users fully:</a:t>
            </a:r>
          </a:p>
          <a:p>
            <a:pPr marL="450850" lvl="1" indent="-93663">
              <a:buFont typeface="Calibri" pitchFamily="34" charset="0"/>
              <a:buChar char="–"/>
            </a:pPr>
            <a:r>
              <a:rPr lang="en-GB" sz="1600" b="1">
                <a:latin typeface="Calibri" pitchFamily="34" charset="0"/>
              </a:rPr>
              <a:t>Have expectations of continued use</a:t>
            </a:r>
          </a:p>
          <a:p>
            <a:pPr marL="450850" lvl="1" indent="-93663">
              <a:buFont typeface="Calibri" pitchFamily="34" charset="0"/>
              <a:buChar char="–"/>
            </a:pPr>
            <a:r>
              <a:rPr lang="en-GB" sz="1600" b="1">
                <a:latin typeface="Calibri" pitchFamily="34" charset="0"/>
              </a:rPr>
              <a:t>Investments in specialised equipment</a:t>
            </a:r>
          </a:p>
          <a:p>
            <a:pPr marL="450850" lvl="1" indent="-93663">
              <a:buFont typeface="Calibri" pitchFamily="34" charset="0"/>
              <a:buChar char="–"/>
            </a:pPr>
            <a:r>
              <a:rPr lang="en-GB" sz="1600" b="1">
                <a:latin typeface="Calibri" pitchFamily="34" charset="0"/>
              </a:rPr>
              <a:t>Often narrowband users. Needing to relocate many users is a challenge</a:t>
            </a:r>
          </a:p>
        </p:txBody>
      </p:sp>
      <p:sp>
        <p:nvSpPr>
          <p:cNvPr id="22535" name="AutoShape 15"/>
          <p:cNvSpPr>
            <a:spLocks noChangeArrowheads="1"/>
          </p:cNvSpPr>
          <p:nvPr/>
        </p:nvSpPr>
        <p:spPr bwMode="auto">
          <a:xfrm>
            <a:off x="4945063" y="3933825"/>
            <a:ext cx="4175125" cy="517525"/>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GB" sz="2400" b="1">
                <a:solidFill>
                  <a:schemeClr val="bg1"/>
                </a:solidFill>
                <a:latin typeface="Calibri" pitchFamily="34" charset="0"/>
              </a:rPr>
              <a:t>Civilian (public and private)</a:t>
            </a:r>
          </a:p>
        </p:txBody>
      </p:sp>
      <p:sp>
        <p:nvSpPr>
          <p:cNvPr id="22536" name="Text Box 106"/>
          <p:cNvSpPr txBox="1">
            <a:spLocks noChangeArrowheads="1"/>
          </p:cNvSpPr>
          <p:nvPr/>
        </p:nvSpPr>
        <p:spPr bwMode="auto">
          <a:xfrm>
            <a:off x="36513" y="6613525"/>
            <a:ext cx="4679950" cy="274638"/>
          </a:xfrm>
          <a:prstGeom prst="rect">
            <a:avLst/>
          </a:prstGeom>
          <a:noFill/>
          <a:ln w="9525">
            <a:noFill/>
            <a:miter lim="800000"/>
            <a:headEnd/>
            <a:tailEnd/>
          </a:ln>
        </p:spPr>
        <p:txBody>
          <a:bodyPr>
            <a:spAutoFit/>
          </a:bodyPr>
          <a:lstStyle/>
          <a:p>
            <a:pPr>
              <a:spcBef>
                <a:spcPct val="50000"/>
              </a:spcBef>
            </a:pPr>
            <a:r>
              <a:rPr lang="en-GB" sz="1200">
                <a:latin typeface="Calibri" pitchFamily="34" charset="0"/>
              </a:rPr>
              <a:t>Source: WIK-Consult</a:t>
            </a:r>
            <a:endParaRPr lang="en-US" sz="1200">
              <a:latin typeface="Calibri" pitchFamily="34" charset="0"/>
            </a:endParaRPr>
          </a:p>
        </p:txBody>
      </p:sp>
      <p:pic>
        <p:nvPicPr>
          <p:cNvPr id="22537" name="Picture 3"/>
          <p:cNvPicPr>
            <a:picLocks noChangeAspect="1" noChangeArrowheads="1"/>
          </p:cNvPicPr>
          <p:nvPr/>
        </p:nvPicPr>
        <p:blipFill>
          <a:blip r:embed="rId3" cstate="print"/>
          <a:srcRect/>
          <a:stretch>
            <a:fillRect/>
          </a:stretch>
        </p:blipFill>
        <p:spPr bwMode="auto">
          <a:xfrm>
            <a:off x="36513" y="1985963"/>
            <a:ext cx="5410200" cy="468312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8"/>
          <p:cNvSpPr>
            <a:spLocks noChangeArrowheads="1"/>
          </p:cNvSpPr>
          <p:nvPr/>
        </p:nvSpPr>
        <p:spPr bwMode="auto">
          <a:xfrm>
            <a:off x="481013" y="4532313"/>
            <a:ext cx="8007350" cy="657225"/>
          </a:xfrm>
          <a:prstGeom prst="rect">
            <a:avLst/>
          </a:prstGeom>
          <a:solidFill>
            <a:schemeClr val="accent1">
              <a:alpha val="30196"/>
            </a:schemeClr>
          </a:solidFill>
          <a:ln w="9525">
            <a:noFill/>
            <a:miter lim="800000"/>
            <a:headEnd/>
            <a:tailEnd/>
          </a:ln>
        </p:spPr>
        <p:txBody>
          <a:bodyPr wrap="none" anchor="ctr"/>
          <a:lstStyle/>
          <a:p>
            <a:endParaRPr lang="en-GB"/>
          </a:p>
        </p:txBody>
      </p:sp>
      <p:sp>
        <p:nvSpPr>
          <p:cNvPr id="24579"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39BAB04F-E308-421E-86A9-70ABC77C74D2}" type="slidenum">
              <a:rPr lang="en-GB" sz="1400" b="1">
                <a:solidFill>
                  <a:srgbClr val="FFFFFF"/>
                </a:solidFill>
                <a:latin typeface="Calibri" pitchFamily="34" charset="0"/>
              </a:rPr>
              <a:pPr algn="ctr"/>
              <a:t>15</a:t>
            </a:fld>
            <a:endParaRPr lang="en-GB" sz="1400" b="1">
              <a:solidFill>
                <a:srgbClr val="FFFFFF"/>
              </a:solidFill>
              <a:latin typeface="Calibri" pitchFamily="34" charset="0"/>
            </a:endParaRPr>
          </a:p>
        </p:txBody>
      </p:sp>
      <p:sp>
        <p:nvSpPr>
          <p:cNvPr id="24580" name="Rectangle 2"/>
          <p:cNvSpPr>
            <a:spLocks noGrp="1"/>
          </p:cNvSpPr>
          <p:nvPr>
            <p:ph type="title" idx="4294967295"/>
          </p:nvPr>
        </p:nvSpPr>
        <p:spPr>
          <a:xfrm>
            <a:off x="990600" y="228600"/>
            <a:ext cx="8153400" cy="990600"/>
          </a:xfrm>
        </p:spPr>
        <p:txBody>
          <a:bodyPr/>
          <a:lstStyle/>
          <a:p>
            <a:r>
              <a:rPr lang="en-GB" sz="2800" smtClean="0">
                <a:latin typeface="Calibri" pitchFamily="34" charset="0"/>
                <a:ea typeface="ＭＳ Ｐゴシック" pitchFamily="34" charset="-128"/>
              </a:rPr>
              <a:t>Contents</a:t>
            </a:r>
            <a:endParaRPr lang="en-US" sz="2800" smtClean="0">
              <a:latin typeface="Calibri" pitchFamily="34" charset="0"/>
              <a:ea typeface="ＭＳ Ｐゴシック" pitchFamily="34" charset="-128"/>
            </a:endParaRPr>
          </a:p>
        </p:txBody>
      </p:sp>
      <p:sp>
        <p:nvSpPr>
          <p:cNvPr id="24581" name="Rectangle 3"/>
          <p:cNvSpPr>
            <a:spLocks/>
          </p:cNvSpPr>
          <p:nvPr/>
        </p:nvSpPr>
        <p:spPr bwMode="auto">
          <a:xfrm>
            <a:off x="533400" y="1989138"/>
            <a:ext cx="8070850" cy="4532312"/>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GB" sz="2300" b="1">
                <a:latin typeface="Calibri" pitchFamily="34" charset="0"/>
              </a:rPr>
              <a:t>Introduction</a:t>
            </a:r>
          </a:p>
          <a:p>
            <a:pPr marL="319088" indent="-319088" eaLnBrk="0" hangingPunct="0">
              <a:spcBef>
                <a:spcPts val="700"/>
              </a:spcBef>
              <a:buClr>
                <a:schemeClr val="accent2"/>
              </a:buClr>
              <a:buSzPct val="60000"/>
              <a:buFont typeface="Wingdings" pitchFamily="2" charset="2"/>
              <a:buChar char=""/>
            </a:pPr>
            <a:endParaRPr lang="en-GB" sz="2300" b="1">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a:latin typeface="Calibri" pitchFamily="34" charset="0"/>
              </a:rPr>
              <a:t>The internet going mobile and the European policy response</a:t>
            </a:r>
          </a:p>
          <a:p>
            <a:pPr marL="319088" indent="-319088" eaLnBrk="0" hangingPunct="0">
              <a:spcBef>
                <a:spcPts val="700"/>
              </a:spcBef>
              <a:buClr>
                <a:schemeClr val="accent2"/>
              </a:buClr>
              <a:buSzPct val="60000"/>
              <a:buFont typeface="Wingdings" pitchFamily="2" charset="2"/>
              <a:buChar char=""/>
            </a:pPr>
            <a:endParaRPr lang="en-GB" sz="2300" b="1">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a:latin typeface="Calibri" pitchFamily="34" charset="0"/>
              </a:rPr>
              <a:t>Why a third category of spectrum rights would be beneficial</a:t>
            </a:r>
          </a:p>
          <a:p>
            <a:pPr marL="319088" indent="-319088" eaLnBrk="0" hangingPunct="0">
              <a:spcBef>
                <a:spcPts val="700"/>
              </a:spcBef>
              <a:buClr>
                <a:schemeClr val="accent2"/>
              </a:buClr>
              <a:buSzPct val="60000"/>
              <a:buFont typeface="Wingdings" pitchFamily="2" charset="2"/>
              <a:buChar char=""/>
            </a:pPr>
            <a:endParaRPr lang="en-GB" sz="2300" b="1">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a:latin typeface="Calibri" pitchFamily="34" charset="0"/>
              </a:rPr>
              <a:t>The scope of Authorised Shared Access</a:t>
            </a:r>
          </a:p>
          <a:p>
            <a:pPr marL="319088" indent="-319088" eaLnBrk="0" hangingPunct="0">
              <a:spcBef>
                <a:spcPts val="700"/>
              </a:spcBef>
              <a:buClr>
                <a:schemeClr val="accent2"/>
              </a:buClr>
              <a:buSzPct val="60000"/>
              <a:buFont typeface="Wingdings" pitchFamily="2" charset="2"/>
              <a:buChar char=""/>
            </a:pPr>
            <a:endParaRPr lang="en-GB" sz="2300" b="1">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a:latin typeface="Calibri" pitchFamily="34" charset="0"/>
              </a:rPr>
              <a:t>The economic benefits of ASA in Europe</a:t>
            </a:r>
            <a:endParaRPr lang="en-US" sz="2300" b="1">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626" name="Straight Connector 42"/>
          <p:cNvCxnSpPr>
            <a:cxnSpLocks noChangeShapeType="1"/>
          </p:cNvCxnSpPr>
          <p:nvPr/>
        </p:nvCxnSpPr>
        <p:spPr bwMode="auto">
          <a:xfrm>
            <a:off x="6780213" y="1119188"/>
            <a:ext cx="23812" cy="5583237"/>
          </a:xfrm>
          <a:prstGeom prst="line">
            <a:avLst/>
          </a:prstGeom>
          <a:noFill/>
          <a:ln w="9525" algn="ctr">
            <a:solidFill>
              <a:schemeClr val="tx1"/>
            </a:solidFill>
            <a:round/>
            <a:headEnd/>
            <a:tailEnd/>
          </a:ln>
        </p:spPr>
      </p:cxnSp>
      <p:sp>
        <p:nvSpPr>
          <p:cNvPr id="26627" name="Title 35"/>
          <p:cNvSpPr>
            <a:spLocks noGrp="1"/>
          </p:cNvSpPr>
          <p:nvPr>
            <p:ph type="title"/>
          </p:nvPr>
        </p:nvSpPr>
        <p:spPr/>
        <p:txBody>
          <a:bodyPr/>
          <a:lstStyle/>
          <a:p>
            <a:r>
              <a:rPr lang="en-US" smtClean="0"/>
              <a:t>Authorization options</a:t>
            </a:r>
          </a:p>
        </p:txBody>
      </p:sp>
      <p:sp>
        <p:nvSpPr>
          <p:cNvPr id="8195" name="Slide Number Placeholder 2"/>
          <p:cNvSpPr>
            <a:spLocks noGrp="1"/>
          </p:cNvSpPr>
          <p:nvPr>
            <p:ph type="sldNum" sz="quarter" idx="12"/>
          </p:nvPr>
        </p:nvSpPr>
        <p:spPr/>
        <p:txBody>
          <a:bodyPr/>
          <a:lstStyle/>
          <a:p>
            <a:pPr>
              <a:lnSpc>
                <a:spcPct val="80000"/>
              </a:lnSpc>
            </a:pPr>
            <a:fld id="{482AC695-1789-4B97-B92A-0FA504BFD910}" type="slidenum">
              <a:rPr lang="ja-JP" altLang="en-GB" sz="1200"/>
              <a:pPr>
                <a:lnSpc>
                  <a:spcPct val="80000"/>
                </a:lnSpc>
              </a:pPr>
              <a:t>16</a:t>
            </a:fld>
            <a:endParaRPr lang="en-GB" altLang="ja-JP" sz="1200"/>
          </a:p>
        </p:txBody>
      </p:sp>
      <p:grpSp>
        <p:nvGrpSpPr>
          <p:cNvPr id="26629" name="Group 40"/>
          <p:cNvGrpSpPr>
            <a:grpSpLocks/>
          </p:cNvGrpSpPr>
          <p:nvPr/>
        </p:nvGrpSpPr>
        <p:grpSpPr bwMode="auto">
          <a:xfrm>
            <a:off x="298450" y="1619250"/>
            <a:ext cx="8845548" cy="5050110"/>
            <a:chOff x="323850" y="1236140"/>
            <a:chExt cx="9582533" cy="5050867"/>
          </a:xfrm>
        </p:grpSpPr>
        <p:sp>
          <p:nvSpPr>
            <p:cNvPr id="26632" name="Rectangle 38"/>
            <p:cNvSpPr>
              <a:spLocks noChangeArrowheads="1"/>
            </p:cNvSpPr>
            <p:nvPr/>
          </p:nvSpPr>
          <p:spPr bwMode="auto">
            <a:xfrm>
              <a:off x="5277780" y="3146961"/>
              <a:ext cx="1995014" cy="783771"/>
            </a:xfrm>
            <a:prstGeom prst="rect">
              <a:avLst/>
            </a:prstGeom>
            <a:solidFill>
              <a:srgbClr val="AFD4F0"/>
            </a:solidFill>
            <a:ln w="9525" algn="ctr">
              <a:solidFill>
                <a:schemeClr val="tx1"/>
              </a:solidFill>
              <a:round/>
              <a:headEnd/>
              <a:tailEnd/>
            </a:ln>
          </p:spPr>
          <p:txBody>
            <a:bodyPr lIns="90488" tIns="44450" rIns="90488" bIns="44450" anchor="ctr"/>
            <a:lstStyle/>
            <a:p>
              <a:pPr defTabSz="762000" eaLnBrk="0" hangingPunct="0">
                <a:spcBef>
                  <a:spcPct val="15000"/>
                </a:spcBef>
                <a:spcAft>
                  <a:spcPct val="15000"/>
                </a:spcAft>
                <a:buClr>
                  <a:schemeClr val="accent1"/>
                </a:buClr>
              </a:pPr>
              <a:endParaRPr lang="en-US" sz="1800">
                <a:latin typeface="Nokia Sans Wide" pitchFamily="34" charset="0"/>
              </a:endParaRPr>
            </a:p>
          </p:txBody>
        </p:sp>
        <p:sp>
          <p:nvSpPr>
            <p:cNvPr id="26633" name="Rectangle 39"/>
            <p:cNvSpPr>
              <a:spLocks noChangeArrowheads="1"/>
            </p:cNvSpPr>
            <p:nvPr/>
          </p:nvSpPr>
          <p:spPr bwMode="auto">
            <a:xfrm>
              <a:off x="5211477" y="4387791"/>
              <a:ext cx="2061316" cy="890649"/>
            </a:xfrm>
            <a:prstGeom prst="rect">
              <a:avLst/>
            </a:prstGeom>
            <a:solidFill>
              <a:srgbClr val="AFD4F0"/>
            </a:solidFill>
            <a:ln w="9525" algn="ctr">
              <a:solidFill>
                <a:schemeClr val="tx1"/>
              </a:solidFill>
              <a:round/>
              <a:headEnd/>
              <a:tailEnd/>
            </a:ln>
          </p:spPr>
          <p:txBody>
            <a:bodyPr wrap="none" lIns="90488" tIns="44450" rIns="90488" bIns="44450" anchor="ctr"/>
            <a:lstStyle/>
            <a:p>
              <a:pPr defTabSz="762000" eaLnBrk="0" hangingPunct="0">
                <a:spcBef>
                  <a:spcPct val="15000"/>
                </a:spcBef>
                <a:spcAft>
                  <a:spcPct val="15000"/>
                </a:spcAft>
                <a:buClr>
                  <a:schemeClr val="accent1"/>
                </a:buClr>
              </a:pPr>
              <a:endParaRPr lang="en-US" sz="1800">
                <a:latin typeface="Nokia Sans Wide" pitchFamily="34" charset="0"/>
              </a:endParaRPr>
            </a:p>
          </p:txBody>
        </p:sp>
        <p:sp>
          <p:nvSpPr>
            <p:cNvPr id="26634" name="Rectangle 37"/>
            <p:cNvSpPr>
              <a:spLocks noChangeArrowheads="1"/>
            </p:cNvSpPr>
            <p:nvPr/>
          </p:nvSpPr>
          <p:spPr bwMode="auto">
            <a:xfrm>
              <a:off x="5265489" y="2220685"/>
              <a:ext cx="1769144" cy="700645"/>
            </a:xfrm>
            <a:prstGeom prst="rect">
              <a:avLst/>
            </a:prstGeom>
            <a:solidFill>
              <a:srgbClr val="AFD4F0"/>
            </a:solidFill>
            <a:ln w="9525" algn="ctr">
              <a:solidFill>
                <a:schemeClr val="tx1"/>
              </a:solidFill>
              <a:round/>
              <a:headEnd/>
              <a:tailEnd/>
            </a:ln>
          </p:spPr>
          <p:txBody>
            <a:bodyPr wrap="none" lIns="90488" tIns="44450" rIns="90488" bIns="44450" anchor="ctr"/>
            <a:lstStyle/>
            <a:p>
              <a:pPr defTabSz="762000" eaLnBrk="0" hangingPunct="0">
                <a:spcBef>
                  <a:spcPct val="15000"/>
                </a:spcBef>
                <a:spcAft>
                  <a:spcPct val="15000"/>
                </a:spcAft>
                <a:buClr>
                  <a:schemeClr val="accent1"/>
                </a:buClr>
              </a:pPr>
              <a:endParaRPr lang="en-US" sz="1800">
                <a:latin typeface="Nokia Sans Wide" pitchFamily="34" charset="0"/>
              </a:endParaRPr>
            </a:p>
          </p:txBody>
        </p:sp>
        <p:grpSp>
          <p:nvGrpSpPr>
            <p:cNvPr id="26635" name="Group 33"/>
            <p:cNvGrpSpPr>
              <a:grpSpLocks/>
            </p:cNvGrpSpPr>
            <p:nvPr/>
          </p:nvGrpSpPr>
          <p:grpSpPr bwMode="auto">
            <a:xfrm>
              <a:off x="323850" y="1236140"/>
              <a:ext cx="9582533" cy="5050867"/>
              <a:chOff x="195263" y="1237106"/>
              <a:chExt cx="10485160" cy="4899671"/>
            </a:xfrm>
          </p:grpSpPr>
          <p:sp>
            <p:nvSpPr>
              <p:cNvPr id="26636" name="TextBox 3"/>
              <p:cNvSpPr txBox="1">
                <a:spLocks noChangeArrowheads="1"/>
              </p:cNvSpPr>
              <p:nvPr/>
            </p:nvSpPr>
            <p:spPr bwMode="auto">
              <a:xfrm>
                <a:off x="195263" y="2276475"/>
                <a:ext cx="1714500" cy="1006475"/>
              </a:xfrm>
              <a:prstGeom prst="rect">
                <a:avLst/>
              </a:prstGeom>
              <a:noFill/>
              <a:ln w="9525">
                <a:noFill/>
                <a:miter lim="800000"/>
                <a:headEnd/>
                <a:tailEnd/>
              </a:ln>
            </p:spPr>
            <p:txBody>
              <a:bodyPr wrap="none"/>
              <a:lstStyle/>
              <a:p>
                <a:r>
                  <a:rPr lang="en-US" sz="1600"/>
                  <a:t>Individual</a:t>
                </a:r>
                <a:br>
                  <a:rPr lang="en-US" sz="1600"/>
                </a:br>
                <a:r>
                  <a:rPr lang="en-US" sz="1600"/>
                  <a:t>authorizations</a:t>
                </a:r>
              </a:p>
              <a:p>
                <a:r>
                  <a:rPr lang="en-US" sz="1600"/>
                  <a:t>(= Licensed)</a:t>
                </a:r>
              </a:p>
            </p:txBody>
          </p:sp>
          <p:sp>
            <p:nvSpPr>
              <p:cNvPr id="26637" name="TextBox 4"/>
              <p:cNvSpPr txBox="1">
                <a:spLocks noChangeArrowheads="1"/>
              </p:cNvSpPr>
              <p:nvPr/>
            </p:nvSpPr>
            <p:spPr bwMode="auto">
              <a:xfrm>
                <a:off x="195263" y="4508500"/>
                <a:ext cx="1955800" cy="1284288"/>
              </a:xfrm>
              <a:prstGeom prst="rect">
                <a:avLst/>
              </a:prstGeom>
              <a:noFill/>
              <a:ln w="9525">
                <a:noFill/>
                <a:miter lim="800000"/>
                <a:headEnd/>
                <a:tailEnd/>
              </a:ln>
            </p:spPr>
            <p:txBody>
              <a:bodyPr wrap="none"/>
              <a:lstStyle/>
              <a:p>
                <a:r>
                  <a:rPr lang="en-US" sz="1600"/>
                  <a:t>General</a:t>
                </a:r>
                <a:br>
                  <a:rPr lang="en-US" sz="1600"/>
                </a:br>
                <a:r>
                  <a:rPr lang="en-US" sz="1600"/>
                  <a:t>authorizations</a:t>
                </a:r>
              </a:p>
              <a:p>
                <a:r>
                  <a:rPr lang="en-US" sz="1600"/>
                  <a:t>(=license exempt</a:t>
                </a:r>
                <a:br>
                  <a:rPr lang="en-US" sz="1600"/>
                </a:br>
                <a:r>
                  <a:rPr lang="en-US" sz="1600"/>
                  <a:t>= unlicensed)</a:t>
                </a:r>
              </a:p>
            </p:txBody>
          </p:sp>
          <p:sp>
            <p:nvSpPr>
              <p:cNvPr id="26638" name="TextBox 5"/>
              <p:cNvSpPr txBox="1">
                <a:spLocks noChangeArrowheads="1"/>
              </p:cNvSpPr>
              <p:nvPr/>
            </p:nvSpPr>
            <p:spPr bwMode="auto">
              <a:xfrm>
                <a:off x="3159125" y="1557338"/>
                <a:ext cx="1470202" cy="895690"/>
              </a:xfrm>
              <a:prstGeom prst="rect">
                <a:avLst/>
              </a:prstGeom>
              <a:noFill/>
              <a:ln w="9525">
                <a:noFill/>
                <a:miter lim="800000"/>
                <a:headEnd/>
                <a:tailEnd/>
              </a:ln>
            </p:spPr>
            <p:txBody>
              <a:bodyPr wrap="none"/>
              <a:lstStyle/>
              <a:p>
                <a:r>
                  <a:rPr lang="en-US" sz="1600"/>
                  <a:t>Authorized</a:t>
                </a:r>
                <a:br>
                  <a:rPr lang="en-US" sz="1600"/>
                </a:br>
                <a:r>
                  <a:rPr lang="en-US" sz="1600"/>
                  <a:t>primary</a:t>
                </a:r>
                <a:br>
                  <a:rPr lang="en-US" sz="1600"/>
                </a:br>
                <a:r>
                  <a:rPr lang="en-US" sz="1600"/>
                  <a:t>use</a:t>
                </a:r>
              </a:p>
            </p:txBody>
          </p:sp>
          <p:sp>
            <p:nvSpPr>
              <p:cNvPr id="26639" name="TextBox 6"/>
              <p:cNvSpPr txBox="1">
                <a:spLocks noChangeArrowheads="1"/>
              </p:cNvSpPr>
              <p:nvPr/>
            </p:nvSpPr>
            <p:spPr bwMode="auto">
              <a:xfrm>
                <a:off x="3159125" y="2997200"/>
                <a:ext cx="1343025" cy="922338"/>
              </a:xfrm>
              <a:prstGeom prst="rect">
                <a:avLst/>
              </a:prstGeom>
              <a:noFill/>
              <a:ln w="9525">
                <a:noFill/>
                <a:miter lim="800000"/>
                <a:headEnd/>
                <a:tailEnd/>
              </a:ln>
            </p:spPr>
            <p:txBody>
              <a:bodyPr wrap="none"/>
              <a:lstStyle/>
              <a:p>
                <a:r>
                  <a:rPr lang="en-US" sz="1600" dirty="0"/>
                  <a:t>Authorized</a:t>
                </a:r>
                <a:br>
                  <a:rPr lang="en-US" sz="1600" dirty="0"/>
                </a:br>
                <a:r>
                  <a:rPr lang="en-US" sz="1600" dirty="0"/>
                  <a:t>secondary</a:t>
                </a:r>
                <a:br>
                  <a:rPr lang="en-US" sz="1600" dirty="0"/>
                </a:br>
                <a:r>
                  <a:rPr lang="en-US" sz="1600" dirty="0" smtClean="0"/>
                  <a:t>use</a:t>
                </a:r>
                <a:endParaRPr lang="en-US" sz="1600" dirty="0"/>
              </a:p>
            </p:txBody>
          </p:sp>
          <p:sp>
            <p:nvSpPr>
              <p:cNvPr id="26640" name="TextBox 7"/>
              <p:cNvSpPr txBox="1">
                <a:spLocks noChangeArrowheads="1"/>
              </p:cNvSpPr>
              <p:nvPr/>
            </p:nvSpPr>
            <p:spPr bwMode="auto">
              <a:xfrm>
                <a:off x="3159125" y="4652963"/>
                <a:ext cx="1616075" cy="923925"/>
              </a:xfrm>
              <a:prstGeom prst="rect">
                <a:avLst/>
              </a:prstGeom>
              <a:noFill/>
              <a:ln w="9525">
                <a:noFill/>
                <a:miter lim="800000"/>
                <a:headEnd/>
                <a:tailEnd/>
              </a:ln>
            </p:spPr>
            <p:txBody>
              <a:bodyPr wrap="none"/>
              <a:lstStyle/>
              <a:p>
                <a:r>
                  <a:rPr lang="en-US" sz="1600"/>
                  <a:t>Use under</a:t>
                </a:r>
                <a:br>
                  <a:rPr lang="en-US" sz="1600"/>
                </a:br>
                <a:r>
                  <a:rPr lang="en-US" sz="1600"/>
                  <a:t>general </a:t>
                </a:r>
                <a:br>
                  <a:rPr lang="en-US" sz="1600"/>
                </a:br>
                <a:r>
                  <a:rPr lang="en-US" sz="1600"/>
                  <a:t>authorization</a:t>
                </a:r>
              </a:p>
            </p:txBody>
          </p:sp>
          <p:sp>
            <p:nvSpPr>
              <p:cNvPr id="26641" name="TextBox 8"/>
              <p:cNvSpPr txBox="1">
                <a:spLocks noChangeArrowheads="1"/>
              </p:cNvSpPr>
              <p:nvPr/>
            </p:nvSpPr>
            <p:spPr bwMode="auto">
              <a:xfrm>
                <a:off x="5654675" y="1268413"/>
                <a:ext cx="1123950" cy="646112"/>
              </a:xfrm>
              <a:prstGeom prst="rect">
                <a:avLst/>
              </a:prstGeom>
              <a:noFill/>
              <a:ln w="9525">
                <a:noFill/>
                <a:miter lim="800000"/>
                <a:headEnd/>
                <a:tailEnd/>
              </a:ln>
            </p:spPr>
            <p:txBody>
              <a:bodyPr wrap="none"/>
              <a:lstStyle/>
              <a:p>
                <a:r>
                  <a:rPr lang="en-US" sz="1600" dirty="0"/>
                  <a:t>Exclusive</a:t>
                </a:r>
                <a:br>
                  <a:rPr lang="en-US" sz="1600" dirty="0"/>
                </a:br>
                <a:r>
                  <a:rPr lang="en-US" sz="1600" dirty="0"/>
                  <a:t>access</a:t>
                </a:r>
              </a:p>
            </p:txBody>
          </p:sp>
          <p:sp>
            <p:nvSpPr>
              <p:cNvPr id="26642" name="TextBox 9"/>
              <p:cNvSpPr txBox="1">
                <a:spLocks noChangeArrowheads="1"/>
              </p:cNvSpPr>
              <p:nvPr/>
            </p:nvSpPr>
            <p:spPr bwMode="auto">
              <a:xfrm>
                <a:off x="5654675" y="2205038"/>
                <a:ext cx="1704975" cy="646112"/>
              </a:xfrm>
              <a:prstGeom prst="rect">
                <a:avLst/>
              </a:prstGeom>
              <a:noFill/>
              <a:ln w="9525">
                <a:noFill/>
                <a:miter lim="800000"/>
                <a:headEnd/>
                <a:tailEnd/>
              </a:ln>
            </p:spPr>
            <p:txBody>
              <a:bodyPr wrap="none"/>
              <a:lstStyle/>
              <a:p>
                <a:r>
                  <a:rPr lang="en-US" sz="1600" dirty="0"/>
                  <a:t>Shared</a:t>
                </a:r>
                <a:br>
                  <a:rPr lang="en-US" sz="1600" dirty="0"/>
                </a:br>
                <a:r>
                  <a:rPr lang="en-US" sz="1600" dirty="0" smtClean="0"/>
                  <a:t>Primary Access</a:t>
                </a:r>
                <a:endParaRPr lang="en-US" sz="1600" dirty="0"/>
              </a:p>
            </p:txBody>
          </p:sp>
          <p:sp>
            <p:nvSpPr>
              <p:cNvPr id="26643" name="TextBox 10"/>
              <p:cNvSpPr txBox="1">
                <a:spLocks noChangeArrowheads="1"/>
              </p:cNvSpPr>
              <p:nvPr/>
            </p:nvSpPr>
            <p:spPr bwMode="auto">
              <a:xfrm>
                <a:off x="5654675" y="3141663"/>
                <a:ext cx="2144087" cy="626984"/>
              </a:xfrm>
              <a:prstGeom prst="rect">
                <a:avLst/>
              </a:prstGeom>
              <a:noFill/>
              <a:ln w="9525">
                <a:noFill/>
                <a:miter lim="800000"/>
                <a:headEnd/>
                <a:tailEnd/>
              </a:ln>
            </p:spPr>
            <p:txBody>
              <a:bodyPr wrap="none"/>
              <a:lstStyle/>
              <a:p>
                <a:r>
                  <a:rPr lang="en-US" sz="1600" dirty="0" smtClean="0"/>
                  <a:t>Shared</a:t>
                </a:r>
                <a:r>
                  <a:rPr lang="en-US" sz="1600" dirty="0"/>
                  <a:t/>
                </a:r>
                <a:br>
                  <a:rPr lang="en-US" sz="1600" dirty="0"/>
                </a:br>
                <a:r>
                  <a:rPr lang="en-US" sz="1600" dirty="0" smtClean="0"/>
                  <a:t>Secondary Access</a:t>
                </a:r>
                <a:endParaRPr lang="en-US" sz="1600" dirty="0"/>
              </a:p>
            </p:txBody>
          </p:sp>
          <p:sp>
            <p:nvSpPr>
              <p:cNvPr id="26644" name="TextBox 11"/>
              <p:cNvSpPr txBox="1">
                <a:spLocks noChangeArrowheads="1"/>
              </p:cNvSpPr>
              <p:nvPr/>
            </p:nvSpPr>
            <p:spPr bwMode="auto">
              <a:xfrm>
                <a:off x="5602380" y="5406527"/>
                <a:ext cx="2097087" cy="730250"/>
              </a:xfrm>
              <a:prstGeom prst="rect">
                <a:avLst/>
              </a:prstGeom>
              <a:noFill/>
              <a:ln w="9525">
                <a:noFill/>
                <a:miter lim="800000"/>
                <a:headEnd/>
                <a:tailEnd/>
              </a:ln>
            </p:spPr>
            <p:txBody>
              <a:bodyPr wrap="none"/>
              <a:lstStyle/>
              <a:p>
                <a:r>
                  <a:rPr lang="en-US" sz="1600" dirty="0"/>
                  <a:t>Horizontal shared </a:t>
                </a:r>
                <a:br>
                  <a:rPr lang="en-US" sz="1600" dirty="0"/>
                </a:br>
                <a:r>
                  <a:rPr lang="en-US" sz="1600" dirty="0"/>
                  <a:t>access</a:t>
                </a:r>
              </a:p>
            </p:txBody>
          </p:sp>
          <p:sp>
            <p:nvSpPr>
              <p:cNvPr id="26645" name="TextBox 12"/>
              <p:cNvSpPr txBox="1">
                <a:spLocks noChangeArrowheads="1"/>
              </p:cNvSpPr>
              <p:nvPr/>
            </p:nvSpPr>
            <p:spPr bwMode="auto">
              <a:xfrm>
                <a:off x="5600430" y="4394244"/>
                <a:ext cx="2039937" cy="646112"/>
              </a:xfrm>
              <a:prstGeom prst="rect">
                <a:avLst/>
              </a:prstGeom>
              <a:noFill/>
              <a:ln w="9525">
                <a:noFill/>
                <a:miter lim="800000"/>
                <a:headEnd/>
                <a:tailEnd/>
              </a:ln>
            </p:spPr>
            <p:txBody>
              <a:bodyPr wrap="none"/>
              <a:lstStyle/>
              <a:p>
                <a:r>
                  <a:rPr lang="en-US" sz="1600"/>
                  <a:t>Horizontal shared</a:t>
                </a:r>
                <a:br>
                  <a:rPr lang="en-US" sz="1600"/>
                </a:br>
                <a:r>
                  <a:rPr lang="en-US" sz="1600"/>
                  <a:t>secondary access</a:t>
                </a:r>
              </a:p>
            </p:txBody>
          </p:sp>
          <p:cxnSp>
            <p:nvCxnSpPr>
              <p:cNvPr id="15" name="Straight Connector 14"/>
              <p:cNvCxnSpPr/>
              <p:nvPr/>
            </p:nvCxnSpPr>
            <p:spPr>
              <a:xfrm rot="10800000">
                <a:off x="505754" y="4077252"/>
                <a:ext cx="86617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4474166" y="2060348"/>
                <a:ext cx="15848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562826" y="2059578"/>
                <a:ext cx="7037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266604" y="1628319"/>
                <a:ext cx="31049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66604" y="2564766"/>
                <a:ext cx="31049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664441" y="3499674"/>
                <a:ext cx="93711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4393250" y="5157710"/>
                <a:ext cx="15848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a:off x="4483792" y="5158479"/>
                <a:ext cx="70189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185688" y="4724140"/>
                <a:ext cx="3123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185688" y="5660587"/>
                <a:ext cx="312372"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757770" y="2563745"/>
                <a:ext cx="1991491" cy="28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a:off x="2067614" y="2780396"/>
                <a:ext cx="7000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728111" y="1945602"/>
                <a:ext cx="3142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767628" y="3284045"/>
                <a:ext cx="312372"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144765" y="5084549"/>
                <a:ext cx="935235" cy="0"/>
              </a:xfrm>
              <a:prstGeom prst="line">
                <a:avLst/>
              </a:prstGeom>
            </p:spPr>
            <p:style>
              <a:lnRef idx="1">
                <a:schemeClr val="accent1"/>
              </a:lnRef>
              <a:fillRef idx="0">
                <a:schemeClr val="accent1"/>
              </a:fillRef>
              <a:effectRef idx="0">
                <a:schemeClr val="accent1"/>
              </a:effectRef>
              <a:fontRef idx="minor">
                <a:schemeClr val="tx1"/>
              </a:fontRef>
            </p:style>
          </p:cxnSp>
          <p:sp>
            <p:nvSpPr>
              <p:cNvPr id="26661" name="TextBox 42"/>
              <p:cNvSpPr txBox="1">
                <a:spLocks noChangeArrowheads="1"/>
              </p:cNvSpPr>
              <p:nvPr/>
            </p:nvSpPr>
            <p:spPr bwMode="auto">
              <a:xfrm>
                <a:off x="8088817" y="1237106"/>
                <a:ext cx="2591606" cy="646112"/>
              </a:xfrm>
              <a:prstGeom prst="rect">
                <a:avLst/>
              </a:prstGeom>
              <a:noFill/>
              <a:ln w="9525">
                <a:noFill/>
                <a:miter lim="800000"/>
                <a:headEnd/>
                <a:tailEnd/>
              </a:ln>
            </p:spPr>
            <p:txBody>
              <a:bodyPr wrap="none"/>
              <a:lstStyle/>
              <a:p>
                <a:r>
                  <a:rPr lang="en-US" sz="1600" dirty="0" smtClean="0"/>
                  <a:t>e.g</a:t>
                </a:r>
                <a:r>
                  <a:rPr lang="en-US" sz="1600" dirty="0"/>
                  <a:t>. Cellular networks, </a:t>
                </a:r>
                <a:br>
                  <a:rPr lang="en-US" sz="1600" dirty="0"/>
                </a:br>
                <a:r>
                  <a:rPr lang="en-US" sz="1600" dirty="0"/>
                  <a:t>broadcasting</a:t>
                </a:r>
              </a:p>
            </p:txBody>
          </p:sp>
          <p:sp>
            <p:nvSpPr>
              <p:cNvPr id="26662" name="TextBox 43"/>
              <p:cNvSpPr txBox="1">
                <a:spLocks noChangeArrowheads="1"/>
              </p:cNvSpPr>
              <p:nvPr/>
            </p:nvSpPr>
            <p:spPr bwMode="auto">
              <a:xfrm>
                <a:off x="8151814" y="5253832"/>
                <a:ext cx="1220788" cy="646112"/>
              </a:xfrm>
              <a:prstGeom prst="rect">
                <a:avLst/>
              </a:prstGeom>
              <a:noFill/>
              <a:ln w="9525">
                <a:noFill/>
                <a:miter lim="800000"/>
                <a:headEnd/>
                <a:tailEnd/>
              </a:ln>
            </p:spPr>
            <p:txBody>
              <a:bodyPr wrap="none"/>
              <a:lstStyle/>
              <a:p>
                <a:r>
                  <a:rPr lang="en-US" sz="1600"/>
                  <a:t>E.g. WLAN,</a:t>
                </a:r>
                <a:br>
                  <a:rPr lang="en-US" sz="1600"/>
                </a:br>
                <a:r>
                  <a:rPr lang="en-US" sz="1600"/>
                  <a:t>Bluetooth</a:t>
                </a:r>
              </a:p>
            </p:txBody>
          </p:sp>
          <p:sp>
            <p:nvSpPr>
              <p:cNvPr id="26663" name="TextBox 44"/>
              <p:cNvSpPr txBox="1">
                <a:spLocks noChangeArrowheads="1"/>
              </p:cNvSpPr>
              <p:nvPr/>
            </p:nvSpPr>
            <p:spPr bwMode="auto">
              <a:xfrm>
                <a:off x="8088818" y="4188859"/>
                <a:ext cx="1919818" cy="895690"/>
              </a:xfrm>
              <a:prstGeom prst="rect">
                <a:avLst/>
              </a:prstGeom>
              <a:noFill/>
              <a:ln w="9525">
                <a:noFill/>
                <a:miter lim="800000"/>
                <a:headEnd/>
                <a:tailEnd/>
              </a:ln>
            </p:spPr>
            <p:txBody>
              <a:bodyPr wrap="none"/>
              <a:lstStyle/>
              <a:p>
                <a:r>
                  <a:rPr lang="en-US" sz="1600" dirty="0"/>
                  <a:t/>
                </a:r>
                <a:br>
                  <a:rPr lang="en-US" sz="1600" dirty="0"/>
                </a:br>
                <a:r>
                  <a:rPr lang="en-US" sz="1600" dirty="0" smtClean="0"/>
                  <a:t>e.g. unlicensed </a:t>
                </a:r>
              </a:p>
              <a:p>
                <a:r>
                  <a:rPr lang="en-US" sz="1600" dirty="0" smtClean="0"/>
                  <a:t>TV White Space</a:t>
                </a:r>
                <a:endParaRPr lang="en-US" sz="1600" dirty="0"/>
              </a:p>
            </p:txBody>
          </p:sp>
          <p:sp>
            <p:nvSpPr>
              <p:cNvPr id="26664" name="TextBox 45"/>
              <p:cNvSpPr txBox="1">
                <a:spLocks noChangeArrowheads="1"/>
              </p:cNvSpPr>
              <p:nvPr/>
            </p:nvSpPr>
            <p:spPr bwMode="auto">
              <a:xfrm>
                <a:off x="7992331" y="2234709"/>
                <a:ext cx="668336" cy="368300"/>
              </a:xfrm>
              <a:prstGeom prst="rect">
                <a:avLst/>
              </a:prstGeom>
              <a:noFill/>
              <a:ln w="9525">
                <a:noFill/>
                <a:miter lim="800000"/>
                <a:headEnd/>
                <a:tailEnd/>
              </a:ln>
            </p:spPr>
            <p:txBody>
              <a:bodyPr wrap="none"/>
              <a:lstStyle/>
              <a:p>
                <a:r>
                  <a:rPr lang="en-US" sz="1600" dirty="0" smtClean="0"/>
                  <a:t>e.g</a:t>
                </a:r>
                <a:r>
                  <a:rPr lang="en-US" sz="1600" dirty="0"/>
                  <a:t>. operated DECT</a:t>
                </a:r>
                <a:br>
                  <a:rPr lang="en-US" sz="1600" dirty="0"/>
                </a:br>
                <a:r>
                  <a:rPr lang="en-US" sz="1600" dirty="0"/>
                  <a:t>and PHS</a:t>
                </a:r>
              </a:p>
            </p:txBody>
          </p:sp>
          <p:sp>
            <p:nvSpPr>
              <p:cNvPr id="26665" name="TextBox 46"/>
              <p:cNvSpPr txBox="1">
                <a:spLocks noChangeArrowheads="1"/>
              </p:cNvSpPr>
              <p:nvPr/>
            </p:nvSpPr>
            <p:spPr bwMode="auto">
              <a:xfrm>
                <a:off x="8151813" y="3181960"/>
                <a:ext cx="668337" cy="369888"/>
              </a:xfrm>
              <a:prstGeom prst="rect">
                <a:avLst/>
              </a:prstGeom>
              <a:noFill/>
              <a:ln w="9525">
                <a:noFill/>
                <a:miter lim="800000"/>
                <a:headEnd/>
                <a:tailEnd/>
              </a:ln>
            </p:spPr>
            <p:txBody>
              <a:bodyPr wrap="none"/>
              <a:lstStyle/>
              <a:p>
                <a:r>
                  <a:rPr lang="en-US" sz="1600" dirty="0">
                    <a:solidFill>
                      <a:srgbClr val="FF0000"/>
                    </a:solidFill>
                  </a:rPr>
                  <a:t>NEW</a:t>
                </a:r>
              </a:p>
              <a:p>
                <a:r>
                  <a:rPr lang="en-US" sz="1600" dirty="0"/>
                  <a:t>ASA</a:t>
                </a:r>
              </a:p>
            </p:txBody>
          </p:sp>
        </p:grpSp>
      </p:grpSp>
      <p:sp>
        <p:nvSpPr>
          <p:cNvPr id="26630" name="Rectangle 43"/>
          <p:cNvSpPr>
            <a:spLocks noChangeArrowheads="1"/>
          </p:cNvSpPr>
          <p:nvPr/>
        </p:nvSpPr>
        <p:spPr bwMode="auto">
          <a:xfrm>
            <a:off x="5792788" y="330200"/>
            <a:ext cx="627062" cy="287338"/>
          </a:xfrm>
          <a:prstGeom prst="rect">
            <a:avLst/>
          </a:prstGeom>
          <a:solidFill>
            <a:srgbClr val="AFD4F0"/>
          </a:solidFill>
          <a:ln w="9525" algn="ctr">
            <a:solidFill>
              <a:schemeClr val="tx1"/>
            </a:solidFill>
            <a:round/>
            <a:headEnd/>
            <a:tailEnd/>
          </a:ln>
        </p:spPr>
        <p:txBody>
          <a:bodyPr wrap="none" lIns="90488" tIns="44450" rIns="90488" bIns="44450" anchor="ctr"/>
          <a:lstStyle/>
          <a:p>
            <a:pPr defTabSz="762000" eaLnBrk="0" hangingPunct="0">
              <a:spcBef>
                <a:spcPct val="15000"/>
              </a:spcBef>
              <a:spcAft>
                <a:spcPct val="15000"/>
              </a:spcAft>
              <a:buClr>
                <a:schemeClr val="accent1"/>
              </a:buClr>
            </a:pPr>
            <a:endParaRPr lang="en-US" sz="1800">
              <a:latin typeface="Nokia Sans Wide" pitchFamily="34" charset="0"/>
            </a:endParaRPr>
          </a:p>
        </p:txBody>
      </p:sp>
      <p:sp>
        <p:nvSpPr>
          <p:cNvPr id="26631" name="TextBox 44"/>
          <p:cNvSpPr txBox="1">
            <a:spLocks noChangeArrowheads="1"/>
          </p:cNvSpPr>
          <p:nvPr/>
        </p:nvSpPr>
        <p:spPr bwMode="auto">
          <a:xfrm>
            <a:off x="6437313" y="247650"/>
            <a:ext cx="2139950" cy="523875"/>
          </a:xfrm>
          <a:prstGeom prst="rect">
            <a:avLst/>
          </a:prstGeom>
          <a:noFill/>
          <a:ln w="9525">
            <a:noFill/>
            <a:miter lim="800000"/>
            <a:headEnd/>
            <a:tailEnd/>
          </a:ln>
        </p:spPr>
        <p:txBody>
          <a:bodyPr wrap="none">
            <a:spAutoFit/>
          </a:bodyPr>
          <a:lstStyle/>
          <a:p>
            <a:r>
              <a:rPr lang="en-US" sz="1400" dirty="0"/>
              <a:t>= facilitated or enhanced</a:t>
            </a:r>
            <a:br>
              <a:rPr lang="en-US" sz="1400" dirty="0"/>
            </a:br>
            <a:r>
              <a:rPr lang="en-US" sz="1400" dirty="0"/>
              <a:t>by </a:t>
            </a:r>
            <a:r>
              <a:rPr lang="en-US" sz="1400" dirty="0" smtClean="0"/>
              <a:t>cognitive radio</a:t>
            </a:r>
            <a:endParaRPr lang="en-US" sz="14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Freeform 300"/>
          <p:cNvSpPr/>
          <p:nvPr/>
        </p:nvSpPr>
        <p:spPr>
          <a:xfrm>
            <a:off x="4889564" y="3838123"/>
            <a:ext cx="920348" cy="41782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grpSp>
        <p:nvGrpSpPr>
          <p:cNvPr id="211" name="Group 102"/>
          <p:cNvGrpSpPr/>
          <p:nvPr/>
        </p:nvGrpSpPr>
        <p:grpSpPr>
          <a:xfrm>
            <a:off x="1242766" y="3516528"/>
            <a:ext cx="2730487" cy="1802229"/>
            <a:chOff x="967008" y="3684549"/>
            <a:chExt cx="3171149" cy="1707269"/>
          </a:xfr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p:grpSpPr>
        <p:sp>
          <p:nvSpPr>
            <p:cNvPr id="212" name="Freeform 211"/>
            <p:cNvSpPr/>
            <p:nvPr/>
          </p:nvSpPr>
          <p:spPr>
            <a:xfrm>
              <a:off x="1073688" y="4080789"/>
              <a:ext cx="1158949" cy="48261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3" name="Freeform 212"/>
            <p:cNvSpPr/>
            <p:nvPr/>
          </p:nvSpPr>
          <p:spPr>
            <a:xfrm>
              <a:off x="1952066" y="4321818"/>
              <a:ext cx="1220051" cy="52103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4" name="Freeform 213"/>
            <p:cNvSpPr/>
            <p:nvPr/>
          </p:nvSpPr>
          <p:spPr>
            <a:xfrm>
              <a:off x="1950681" y="3882670"/>
              <a:ext cx="1100486" cy="43689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5" name="Freeform 214"/>
            <p:cNvSpPr/>
            <p:nvPr/>
          </p:nvSpPr>
          <p:spPr>
            <a:xfrm>
              <a:off x="2884721" y="4093140"/>
              <a:ext cx="1085576" cy="45975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6" name="Freeform 215"/>
            <p:cNvSpPr/>
            <p:nvPr/>
          </p:nvSpPr>
          <p:spPr>
            <a:xfrm>
              <a:off x="2738529" y="3684549"/>
              <a:ext cx="996023" cy="40536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7" name="Freeform 216"/>
            <p:cNvSpPr/>
            <p:nvPr/>
          </p:nvSpPr>
          <p:spPr>
            <a:xfrm>
              <a:off x="967008" y="4573042"/>
              <a:ext cx="1343495" cy="5649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8" name="Freeform 217"/>
            <p:cNvSpPr/>
            <p:nvPr/>
          </p:nvSpPr>
          <p:spPr>
            <a:xfrm>
              <a:off x="2996397" y="4555069"/>
              <a:ext cx="1141760" cy="5402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19" name="Freeform 218"/>
            <p:cNvSpPr/>
            <p:nvPr/>
          </p:nvSpPr>
          <p:spPr>
            <a:xfrm>
              <a:off x="2059716" y="4847830"/>
              <a:ext cx="1220051" cy="5439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78" name="Group 93"/>
          <p:cNvGrpSpPr>
            <a:grpSpLocks/>
          </p:cNvGrpSpPr>
          <p:nvPr/>
        </p:nvGrpSpPr>
        <p:grpSpPr bwMode="auto">
          <a:xfrm>
            <a:off x="731838" y="1584325"/>
            <a:ext cx="596900" cy="1116013"/>
            <a:chOff x="2659252" y="1730995"/>
            <a:chExt cx="597489" cy="1448474"/>
          </a:xfrm>
        </p:grpSpPr>
        <p:sp>
          <p:nvSpPr>
            <p:cNvPr id="90" name="Rectangle 89"/>
            <p:cNvSpPr/>
            <p:nvPr/>
          </p:nvSpPr>
          <p:spPr>
            <a:xfrm>
              <a:off x="2662430" y="2064783"/>
              <a:ext cx="268552" cy="1114686"/>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91" name="Freeform 90"/>
            <p:cNvSpPr/>
            <p:nvPr/>
          </p:nvSpPr>
          <p:spPr>
            <a:xfrm>
              <a:off x="2659252" y="1730995"/>
              <a:ext cx="597489" cy="333788"/>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264930 w 1116198"/>
                <a:gd name="connsiteY3" fmla="*/ 329072 h 330741"/>
                <a:gd name="connsiteX4" fmla="*/ 0 w 1116198"/>
                <a:gd name="connsiteY4" fmla="*/ 330741 h 330741"/>
                <a:gd name="connsiteX0" fmla="*/ 0 w 582798"/>
                <a:gd name="connsiteY0" fmla="*/ 330741 h 330741"/>
                <a:gd name="connsiteX1" fmla="*/ 345129 w 582798"/>
                <a:gd name="connsiteY1" fmla="*/ 0 h 330741"/>
                <a:gd name="connsiteX2" fmla="*/ 582798 w 582798"/>
                <a:gd name="connsiteY2" fmla="*/ 7257 h 330741"/>
                <a:gd name="connsiteX3" fmla="*/ 264930 w 582798"/>
                <a:gd name="connsiteY3" fmla="*/ 329072 h 330741"/>
                <a:gd name="connsiteX4" fmla="*/ 0 w 582798"/>
                <a:gd name="connsiteY4" fmla="*/ 330741 h 330741"/>
                <a:gd name="connsiteX0" fmla="*/ 0 w 582798"/>
                <a:gd name="connsiteY0" fmla="*/ 334370 h 334370"/>
                <a:gd name="connsiteX1" fmla="*/ 345129 w 582798"/>
                <a:gd name="connsiteY1" fmla="*/ 3629 h 334370"/>
                <a:gd name="connsiteX2" fmla="*/ 582798 w 582798"/>
                <a:gd name="connsiteY2" fmla="*/ 0 h 334370"/>
                <a:gd name="connsiteX3" fmla="*/ 264930 w 582798"/>
                <a:gd name="connsiteY3" fmla="*/ 332701 h 334370"/>
                <a:gd name="connsiteX4" fmla="*/ 0 w 582798"/>
                <a:gd name="connsiteY4" fmla="*/ 334370 h 33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2798" h="334370">
                  <a:moveTo>
                    <a:pt x="0" y="334370"/>
                  </a:moveTo>
                  <a:lnTo>
                    <a:pt x="345129" y="3629"/>
                  </a:lnTo>
                  <a:lnTo>
                    <a:pt x="582798" y="0"/>
                  </a:lnTo>
                  <a:lnTo>
                    <a:pt x="264930" y="332701"/>
                  </a:lnTo>
                  <a:lnTo>
                    <a:pt x="0" y="334370"/>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92" name="Freeform 91"/>
            <p:cNvSpPr/>
            <p:nvPr/>
          </p:nvSpPr>
          <p:spPr>
            <a:xfrm>
              <a:off x="2924626" y="1737177"/>
              <a:ext cx="325759" cy="1438171"/>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34028"/>
                  </a:lnTo>
                  <a:cubicBezTo>
                    <a:pt x="3069" y="711263"/>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79" name="Group 94"/>
          <p:cNvGrpSpPr>
            <a:grpSpLocks/>
          </p:cNvGrpSpPr>
          <p:nvPr/>
        </p:nvGrpSpPr>
        <p:grpSpPr bwMode="auto">
          <a:xfrm>
            <a:off x="1147763" y="1573213"/>
            <a:ext cx="596900" cy="1116012"/>
            <a:chOff x="3074888" y="1719120"/>
            <a:chExt cx="597489" cy="1448474"/>
          </a:xfrm>
        </p:grpSpPr>
        <p:sp>
          <p:nvSpPr>
            <p:cNvPr id="84" name="Rectangle 83"/>
            <p:cNvSpPr/>
            <p:nvPr/>
          </p:nvSpPr>
          <p:spPr>
            <a:xfrm>
              <a:off x="3078066" y="2052908"/>
              <a:ext cx="268552" cy="1114686"/>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85" name="Freeform 84"/>
            <p:cNvSpPr/>
            <p:nvPr/>
          </p:nvSpPr>
          <p:spPr>
            <a:xfrm>
              <a:off x="3074888" y="1719120"/>
              <a:ext cx="597489" cy="333788"/>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264930 w 1116198"/>
                <a:gd name="connsiteY3" fmla="*/ 329072 h 330741"/>
                <a:gd name="connsiteX4" fmla="*/ 0 w 1116198"/>
                <a:gd name="connsiteY4" fmla="*/ 330741 h 330741"/>
                <a:gd name="connsiteX0" fmla="*/ 0 w 582798"/>
                <a:gd name="connsiteY0" fmla="*/ 330741 h 330741"/>
                <a:gd name="connsiteX1" fmla="*/ 345129 w 582798"/>
                <a:gd name="connsiteY1" fmla="*/ 0 h 330741"/>
                <a:gd name="connsiteX2" fmla="*/ 582798 w 582798"/>
                <a:gd name="connsiteY2" fmla="*/ 7257 h 330741"/>
                <a:gd name="connsiteX3" fmla="*/ 264930 w 582798"/>
                <a:gd name="connsiteY3" fmla="*/ 329072 h 330741"/>
                <a:gd name="connsiteX4" fmla="*/ 0 w 582798"/>
                <a:gd name="connsiteY4" fmla="*/ 330741 h 330741"/>
                <a:gd name="connsiteX0" fmla="*/ 0 w 582798"/>
                <a:gd name="connsiteY0" fmla="*/ 334370 h 334370"/>
                <a:gd name="connsiteX1" fmla="*/ 345129 w 582798"/>
                <a:gd name="connsiteY1" fmla="*/ 3629 h 334370"/>
                <a:gd name="connsiteX2" fmla="*/ 582798 w 582798"/>
                <a:gd name="connsiteY2" fmla="*/ 0 h 334370"/>
                <a:gd name="connsiteX3" fmla="*/ 264930 w 582798"/>
                <a:gd name="connsiteY3" fmla="*/ 332701 h 334370"/>
                <a:gd name="connsiteX4" fmla="*/ 0 w 582798"/>
                <a:gd name="connsiteY4" fmla="*/ 334370 h 33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2798" h="334370">
                  <a:moveTo>
                    <a:pt x="0" y="334370"/>
                  </a:moveTo>
                  <a:lnTo>
                    <a:pt x="345129" y="3629"/>
                  </a:lnTo>
                  <a:lnTo>
                    <a:pt x="582798" y="0"/>
                  </a:lnTo>
                  <a:lnTo>
                    <a:pt x="264930" y="332701"/>
                  </a:lnTo>
                  <a:lnTo>
                    <a:pt x="0" y="334370"/>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86" name="Freeform 85"/>
            <p:cNvSpPr/>
            <p:nvPr/>
          </p:nvSpPr>
          <p:spPr>
            <a:xfrm>
              <a:off x="3340262" y="1725301"/>
              <a:ext cx="325759" cy="1438173"/>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34028"/>
                  </a:lnTo>
                  <a:cubicBezTo>
                    <a:pt x="3069" y="711263"/>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80" name="Group 95"/>
          <p:cNvGrpSpPr>
            <a:grpSpLocks/>
          </p:cNvGrpSpPr>
          <p:nvPr/>
        </p:nvGrpSpPr>
        <p:grpSpPr bwMode="auto">
          <a:xfrm>
            <a:off x="1600200" y="1574800"/>
            <a:ext cx="598488" cy="1116013"/>
            <a:chOff x="3528130" y="1721099"/>
            <a:chExt cx="597489" cy="1448474"/>
          </a:xfrm>
        </p:grpSpPr>
        <p:sp>
          <p:nvSpPr>
            <p:cNvPr id="81" name="Rectangle 80"/>
            <p:cNvSpPr/>
            <p:nvPr/>
          </p:nvSpPr>
          <p:spPr>
            <a:xfrm>
              <a:off x="3531300" y="2054887"/>
              <a:ext cx="267840" cy="1114686"/>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82" name="Freeform 81"/>
            <p:cNvSpPr/>
            <p:nvPr/>
          </p:nvSpPr>
          <p:spPr>
            <a:xfrm>
              <a:off x="3528130" y="1721099"/>
              <a:ext cx="597489" cy="333788"/>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264930 w 1116198"/>
                <a:gd name="connsiteY3" fmla="*/ 329072 h 330741"/>
                <a:gd name="connsiteX4" fmla="*/ 0 w 1116198"/>
                <a:gd name="connsiteY4" fmla="*/ 330741 h 330741"/>
                <a:gd name="connsiteX0" fmla="*/ 0 w 582798"/>
                <a:gd name="connsiteY0" fmla="*/ 330741 h 330741"/>
                <a:gd name="connsiteX1" fmla="*/ 345129 w 582798"/>
                <a:gd name="connsiteY1" fmla="*/ 0 h 330741"/>
                <a:gd name="connsiteX2" fmla="*/ 582798 w 582798"/>
                <a:gd name="connsiteY2" fmla="*/ 7257 h 330741"/>
                <a:gd name="connsiteX3" fmla="*/ 264930 w 582798"/>
                <a:gd name="connsiteY3" fmla="*/ 329072 h 330741"/>
                <a:gd name="connsiteX4" fmla="*/ 0 w 582798"/>
                <a:gd name="connsiteY4" fmla="*/ 330741 h 330741"/>
                <a:gd name="connsiteX0" fmla="*/ 0 w 582798"/>
                <a:gd name="connsiteY0" fmla="*/ 334370 h 334370"/>
                <a:gd name="connsiteX1" fmla="*/ 345129 w 582798"/>
                <a:gd name="connsiteY1" fmla="*/ 3629 h 334370"/>
                <a:gd name="connsiteX2" fmla="*/ 582798 w 582798"/>
                <a:gd name="connsiteY2" fmla="*/ 0 h 334370"/>
                <a:gd name="connsiteX3" fmla="*/ 264930 w 582798"/>
                <a:gd name="connsiteY3" fmla="*/ 332701 h 334370"/>
                <a:gd name="connsiteX4" fmla="*/ 0 w 582798"/>
                <a:gd name="connsiteY4" fmla="*/ 334370 h 33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2798" h="334370">
                  <a:moveTo>
                    <a:pt x="0" y="334370"/>
                  </a:moveTo>
                  <a:lnTo>
                    <a:pt x="345129" y="3629"/>
                  </a:lnTo>
                  <a:lnTo>
                    <a:pt x="582798" y="0"/>
                  </a:lnTo>
                  <a:lnTo>
                    <a:pt x="264930" y="332701"/>
                  </a:lnTo>
                  <a:lnTo>
                    <a:pt x="0" y="334370"/>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83" name="Freeform 82"/>
            <p:cNvSpPr/>
            <p:nvPr/>
          </p:nvSpPr>
          <p:spPr>
            <a:xfrm>
              <a:off x="3792800" y="1727281"/>
              <a:ext cx="326479" cy="1438171"/>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34028"/>
                  </a:lnTo>
                  <a:cubicBezTo>
                    <a:pt x="3069" y="711263"/>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81" name="Group 96"/>
          <p:cNvGrpSpPr>
            <a:grpSpLocks/>
          </p:cNvGrpSpPr>
          <p:nvPr/>
        </p:nvGrpSpPr>
        <p:grpSpPr bwMode="auto">
          <a:xfrm>
            <a:off x="2062163" y="1579563"/>
            <a:ext cx="952500" cy="1116012"/>
            <a:chOff x="3989137" y="1710358"/>
            <a:chExt cx="952603" cy="1444845"/>
          </a:xfrm>
        </p:grpSpPr>
        <p:sp>
          <p:nvSpPr>
            <p:cNvPr id="78" name="Rectangle 77"/>
            <p:cNvSpPr/>
            <p:nvPr/>
          </p:nvSpPr>
          <p:spPr>
            <a:xfrm>
              <a:off x="3995488" y="2041254"/>
              <a:ext cx="623954" cy="1113949"/>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79" name="Freeform 78"/>
            <p:cNvSpPr/>
            <p:nvPr/>
          </p:nvSpPr>
          <p:spPr>
            <a:xfrm>
              <a:off x="3989137" y="1710358"/>
              <a:ext cx="946252" cy="330896"/>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80" name="Freeform 79"/>
            <p:cNvSpPr/>
            <p:nvPr/>
          </p:nvSpPr>
          <p:spPr>
            <a:xfrm>
              <a:off x="4616267" y="1712413"/>
              <a:ext cx="325473" cy="1438680"/>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82" name="Group 97"/>
          <p:cNvGrpSpPr>
            <a:grpSpLocks/>
          </p:cNvGrpSpPr>
          <p:nvPr/>
        </p:nvGrpSpPr>
        <p:grpSpPr bwMode="auto">
          <a:xfrm>
            <a:off x="2820988" y="1576388"/>
            <a:ext cx="952500" cy="1116012"/>
            <a:chOff x="4749159" y="1722232"/>
            <a:chExt cx="952603" cy="1444845"/>
          </a:xfrm>
        </p:grpSpPr>
        <p:sp>
          <p:nvSpPr>
            <p:cNvPr id="75" name="Rectangle 74"/>
            <p:cNvSpPr/>
            <p:nvPr/>
          </p:nvSpPr>
          <p:spPr>
            <a:xfrm>
              <a:off x="4755510" y="2053128"/>
              <a:ext cx="623954" cy="1113949"/>
            </a:xfrm>
            <a:prstGeom prst="rect">
              <a:avLst/>
            </a:prstGeom>
            <a:solidFill>
              <a:srgbClr val="FFCF3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76" name="Freeform 75"/>
            <p:cNvSpPr/>
            <p:nvPr/>
          </p:nvSpPr>
          <p:spPr>
            <a:xfrm>
              <a:off x="4749159" y="1722232"/>
              <a:ext cx="946252" cy="330896"/>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F2A1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77" name="Freeform 76"/>
            <p:cNvSpPr/>
            <p:nvPr/>
          </p:nvSpPr>
          <p:spPr>
            <a:xfrm>
              <a:off x="5376289" y="1724287"/>
              <a:ext cx="325473" cy="1438680"/>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grpSp>
        <p:nvGrpSpPr>
          <p:cNvPr id="28683" name="Group 98"/>
          <p:cNvGrpSpPr>
            <a:grpSpLocks/>
          </p:cNvGrpSpPr>
          <p:nvPr/>
        </p:nvGrpSpPr>
        <p:grpSpPr bwMode="auto">
          <a:xfrm>
            <a:off x="3594100" y="1587500"/>
            <a:ext cx="952500" cy="1116013"/>
            <a:chOff x="5449807" y="1734108"/>
            <a:chExt cx="952603" cy="1444845"/>
          </a:xfrm>
        </p:grpSpPr>
        <p:sp>
          <p:nvSpPr>
            <p:cNvPr id="72" name="Rectangle 71"/>
            <p:cNvSpPr/>
            <p:nvPr/>
          </p:nvSpPr>
          <p:spPr>
            <a:xfrm>
              <a:off x="5456158" y="2065005"/>
              <a:ext cx="623955" cy="1113948"/>
            </a:xfrm>
            <a:prstGeom prst="rect">
              <a:avLst/>
            </a:prstGeom>
            <a:solidFill>
              <a:srgbClr val="A4D76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73" name="Freeform 72"/>
            <p:cNvSpPr/>
            <p:nvPr/>
          </p:nvSpPr>
          <p:spPr>
            <a:xfrm>
              <a:off x="5449807" y="1734108"/>
              <a:ext cx="946252" cy="330897"/>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6BA4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74" name="Freeform 73"/>
            <p:cNvSpPr/>
            <p:nvPr/>
          </p:nvSpPr>
          <p:spPr>
            <a:xfrm>
              <a:off x="6076938" y="1736164"/>
              <a:ext cx="325472" cy="1438679"/>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80C53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684" name="Title 1"/>
          <p:cNvSpPr>
            <a:spLocks noGrp="1"/>
          </p:cNvSpPr>
          <p:nvPr>
            <p:ph type="title"/>
          </p:nvPr>
        </p:nvSpPr>
        <p:spPr>
          <a:xfrm>
            <a:off x="484188" y="288925"/>
            <a:ext cx="8229600" cy="930275"/>
          </a:xfrm>
        </p:spPr>
        <p:txBody>
          <a:bodyPr/>
          <a:lstStyle/>
          <a:p>
            <a:r>
              <a:rPr lang="en-US" sz="2900" dirty="0" smtClean="0">
                <a:ea typeface="ＭＳ Ｐゴシック" pitchFamily="34" charset="-128"/>
              </a:rPr>
              <a:t>ASA Can Unlock A Number of Prime Bands for 3G/4G Services Requiring </a:t>
            </a:r>
            <a:r>
              <a:rPr lang="en-US" sz="2900" dirty="0" err="1" smtClean="0">
                <a:ea typeface="ＭＳ Ｐゴシック" pitchFamily="34" charset="-128"/>
              </a:rPr>
              <a:t>QoS</a:t>
            </a:r>
            <a:endParaRPr lang="en-US" sz="2900" dirty="0" smtClean="0">
              <a:ea typeface="ＭＳ Ｐゴシック" pitchFamily="34" charset="-128"/>
            </a:endParaRPr>
          </a:p>
        </p:txBody>
      </p:sp>
      <p:sp>
        <p:nvSpPr>
          <p:cNvPr id="28685" name="Rectangle 14"/>
          <p:cNvSpPr>
            <a:spLocks noChangeArrowheads="1"/>
          </p:cNvSpPr>
          <p:nvPr/>
        </p:nvSpPr>
        <p:spPr bwMode="auto">
          <a:xfrm>
            <a:off x="966788" y="2114550"/>
            <a:ext cx="679450" cy="431800"/>
          </a:xfrm>
          <a:prstGeom prst="rect">
            <a:avLst/>
          </a:prstGeom>
          <a:noFill/>
          <a:ln w="9525">
            <a:noFill/>
            <a:miter lim="800000"/>
            <a:headEnd/>
            <a:tailEnd/>
          </a:ln>
        </p:spPr>
        <p:txBody>
          <a:bodyPr>
            <a:spAutoFit/>
          </a:bodyPr>
          <a:lstStyle/>
          <a:p>
            <a:pPr algn="ctr"/>
            <a:r>
              <a:rPr lang="en-US" sz="1100" b="1"/>
              <a:t>900 MHz</a:t>
            </a:r>
          </a:p>
        </p:txBody>
      </p:sp>
      <p:sp>
        <p:nvSpPr>
          <p:cNvPr id="28686" name="Rectangle 15"/>
          <p:cNvSpPr>
            <a:spLocks noChangeArrowheads="1"/>
          </p:cNvSpPr>
          <p:nvPr/>
        </p:nvSpPr>
        <p:spPr bwMode="auto">
          <a:xfrm>
            <a:off x="508000" y="2114550"/>
            <a:ext cx="749300" cy="431800"/>
          </a:xfrm>
          <a:prstGeom prst="rect">
            <a:avLst/>
          </a:prstGeom>
          <a:noFill/>
          <a:ln w="9525">
            <a:noFill/>
            <a:miter lim="800000"/>
            <a:headEnd/>
            <a:tailEnd/>
          </a:ln>
        </p:spPr>
        <p:txBody>
          <a:bodyPr>
            <a:spAutoFit/>
          </a:bodyPr>
          <a:lstStyle/>
          <a:p>
            <a:pPr algn="ctr"/>
            <a:r>
              <a:rPr lang="en-US" sz="1100" b="1"/>
              <a:t>800</a:t>
            </a:r>
            <a:br>
              <a:rPr lang="en-US" sz="1100" b="1"/>
            </a:br>
            <a:r>
              <a:rPr lang="en-US" sz="1100" b="1"/>
              <a:t> MHz</a:t>
            </a:r>
          </a:p>
        </p:txBody>
      </p:sp>
      <p:sp>
        <p:nvSpPr>
          <p:cNvPr id="28687" name="Rectangle 16"/>
          <p:cNvSpPr>
            <a:spLocks noChangeArrowheads="1"/>
          </p:cNvSpPr>
          <p:nvPr/>
        </p:nvSpPr>
        <p:spPr bwMode="auto">
          <a:xfrm>
            <a:off x="1354138" y="2744788"/>
            <a:ext cx="738187" cy="247650"/>
          </a:xfrm>
          <a:prstGeom prst="rect">
            <a:avLst/>
          </a:prstGeom>
          <a:noFill/>
          <a:ln w="9525">
            <a:noFill/>
            <a:miter lim="800000"/>
            <a:headEnd/>
            <a:tailEnd/>
          </a:ln>
        </p:spPr>
        <p:txBody>
          <a:bodyPr>
            <a:spAutoFit/>
          </a:bodyPr>
          <a:lstStyle/>
          <a:p>
            <a:pPr algn="ctr"/>
            <a:r>
              <a:rPr lang="en-US" sz="1000" b="1">
                <a:solidFill>
                  <a:srgbClr val="00B9FA"/>
                </a:solidFill>
              </a:rPr>
              <a:t>Licensed</a:t>
            </a:r>
          </a:p>
        </p:txBody>
      </p:sp>
      <p:sp>
        <p:nvSpPr>
          <p:cNvPr id="18" name="Rectangle 17"/>
          <p:cNvSpPr/>
          <p:nvPr/>
        </p:nvSpPr>
        <p:spPr>
          <a:xfrm>
            <a:off x="5949950" y="2705100"/>
            <a:ext cx="992188" cy="400050"/>
          </a:xfrm>
          <a:prstGeom prst="rect">
            <a:avLst/>
          </a:prstGeom>
        </p:spPr>
        <p:txBody>
          <a:bodyPr>
            <a:spAutoFit/>
          </a:bodyPr>
          <a:lstStyle/>
          <a:p>
            <a:pPr algn="ctr">
              <a:defRPr/>
            </a:pPr>
            <a:r>
              <a:rPr lang="en-US" sz="1000" b="1" dirty="0">
                <a:solidFill>
                  <a:schemeClr val="accent1">
                    <a:lumMod val="75000"/>
                  </a:schemeClr>
                </a:solidFill>
                <a:latin typeface="Arial" pitchFamily="34" charset="0"/>
                <a:cs typeface="Arial" pitchFamily="34" charset="0"/>
              </a:rPr>
              <a:t>ASA with satellites</a:t>
            </a:r>
          </a:p>
        </p:txBody>
      </p:sp>
      <p:sp>
        <p:nvSpPr>
          <p:cNvPr id="28689" name="Rectangle 25"/>
          <p:cNvSpPr>
            <a:spLocks noChangeArrowheads="1"/>
          </p:cNvSpPr>
          <p:nvPr/>
        </p:nvSpPr>
        <p:spPr bwMode="auto">
          <a:xfrm>
            <a:off x="1427163" y="2114550"/>
            <a:ext cx="666750" cy="431800"/>
          </a:xfrm>
          <a:prstGeom prst="rect">
            <a:avLst/>
          </a:prstGeom>
          <a:noFill/>
          <a:ln w="9525">
            <a:noFill/>
            <a:miter lim="800000"/>
            <a:headEnd/>
            <a:tailEnd/>
          </a:ln>
        </p:spPr>
        <p:txBody>
          <a:bodyPr>
            <a:spAutoFit/>
          </a:bodyPr>
          <a:lstStyle/>
          <a:p>
            <a:pPr algn="ctr"/>
            <a:r>
              <a:rPr lang="en-US" sz="1100" b="1"/>
              <a:t>1800 MHz</a:t>
            </a:r>
          </a:p>
        </p:txBody>
      </p:sp>
      <p:sp>
        <p:nvSpPr>
          <p:cNvPr id="28690" name="Rectangle 26"/>
          <p:cNvSpPr>
            <a:spLocks noChangeArrowheads="1"/>
          </p:cNvSpPr>
          <p:nvPr/>
        </p:nvSpPr>
        <p:spPr bwMode="auto">
          <a:xfrm>
            <a:off x="2141538" y="2114550"/>
            <a:ext cx="466725" cy="431800"/>
          </a:xfrm>
          <a:prstGeom prst="rect">
            <a:avLst/>
          </a:prstGeom>
          <a:noFill/>
          <a:ln w="9525">
            <a:noFill/>
            <a:miter lim="800000"/>
            <a:headEnd/>
            <a:tailEnd/>
          </a:ln>
        </p:spPr>
        <p:txBody>
          <a:bodyPr wrap="none">
            <a:spAutoFit/>
          </a:bodyPr>
          <a:lstStyle/>
          <a:p>
            <a:pPr algn="ctr"/>
            <a:r>
              <a:rPr lang="en-US" sz="1100" b="1"/>
              <a:t>2.1</a:t>
            </a:r>
          </a:p>
          <a:p>
            <a:pPr algn="ctr"/>
            <a:r>
              <a:rPr lang="en-US" sz="1100" b="1"/>
              <a:t>GHz</a:t>
            </a:r>
          </a:p>
        </p:txBody>
      </p:sp>
      <p:sp>
        <p:nvSpPr>
          <p:cNvPr id="28691" name="Rectangle 27"/>
          <p:cNvSpPr>
            <a:spLocks noChangeArrowheads="1"/>
          </p:cNvSpPr>
          <p:nvPr/>
        </p:nvSpPr>
        <p:spPr bwMode="auto">
          <a:xfrm>
            <a:off x="4389438" y="2114550"/>
            <a:ext cx="598487" cy="600075"/>
          </a:xfrm>
          <a:prstGeom prst="rect">
            <a:avLst/>
          </a:prstGeom>
          <a:noFill/>
          <a:ln w="9525">
            <a:noFill/>
            <a:miter lim="800000"/>
            <a:headEnd/>
            <a:tailEnd/>
          </a:ln>
        </p:spPr>
        <p:txBody>
          <a:bodyPr wrap="none">
            <a:spAutoFit/>
          </a:bodyPr>
          <a:lstStyle/>
          <a:p>
            <a:pPr algn="ctr"/>
            <a:r>
              <a:rPr lang="en-US" sz="1100" b="1"/>
              <a:t>2.6</a:t>
            </a:r>
          </a:p>
          <a:p>
            <a:pPr algn="ctr"/>
            <a:r>
              <a:rPr lang="en-US" sz="1100" b="1"/>
              <a:t>GHz</a:t>
            </a:r>
          </a:p>
          <a:p>
            <a:pPr algn="ctr"/>
            <a:r>
              <a:rPr lang="en-US" sz="1100" b="1"/>
              <a:t>3G/4G</a:t>
            </a:r>
          </a:p>
        </p:txBody>
      </p:sp>
      <p:sp>
        <p:nvSpPr>
          <p:cNvPr id="28692" name="Rectangle 28"/>
          <p:cNvSpPr>
            <a:spLocks noChangeArrowheads="1"/>
          </p:cNvSpPr>
          <p:nvPr/>
        </p:nvSpPr>
        <p:spPr bwMode="auto">
          <a:xfrm>
            <a:off x="4459288" y="2114550"/>
            <a:ext cx="466725" cy="431800"/>
          </a:xfrm>
          <a:prstGeom prst="rect">
            <a:avLst/>
          </a:prstGeom>
          <a:noFill/>
          <a:ln w="9525">
            <a:noFill/>
            <a:miter lim="800000"/>
            <a:headEnd/>
            <a:tailEnd/>
          </a:ln>
        </p:spPr>
        <p:txBody>
          <a:bodyPr wrap="none">
            <a:spAutoFit/>
          </a:bodyPr>
          <a:lstStyle/>
          <a:p>
            <a:pPr algn="ctr"/>
            <a:r>
              <a:rPr lang="en-US" sz="1100" b="1"/>
              <a:t>3.6</a:t>
            </a:r>
          </a:p>
          <a:p>
            <a:pPr algn="ctr"/>
            <a:r>
              <a:rPr lang="en-US" sz="1100" b="1"/>
              <a:t>GHz</a:t>
            </a:r>
          </a:p>
        </p:txBody>
      </p:sp>
      <p:sp>
        <p:nvSpPr>
          <p:cNvPr id="28693" name="Rectangle 29"/>
          <p:cNvSpPr>
            <a:spLocks noChangeArrowheads="1"/>
          </p:cNvSpPr>
          <p:nvPr/>
        </p:nvSpPr>
        <p:spPr bwMode="auto">
          <a:xfrm>
            <a:off x="2936875" y="2114550"/>
            <a:ext cx="466725" cy="431800"/>
          </a:xfrm>
          <a:prstGeom prst="rect">
            <a:avLst/>
          </a:prstGeom>
          <a:noFill/>
          <a:ln w="9525">
            <a:noFill/>
            <a:miter lim="800000"/>
            <a:headEnd/>
            <a:tailEnd/>
          </a:ln>
        </p:spPr>
        <p:txBody>
          <a:bodyPr wrap="none">
            <a:spAutoFit/>
          </a:bodyPr>
          <a:lstStyle/>
          <a:p>
            <a:pPr algn="ctr"/>
            <a:r>
              <a:rPr lang="en-US" sz="1100" b="1"/>
              <a:t>2.3</a:t>
            </a:r>
            <a:br>
              <a:rPr lang="en-US" sz="1100" b="1"/>
            </a:br>
            <a:r>
              <a:rPr lang="en-US" sz="1100" b="1"/>
              <a:t>GHz</a:t>
            </a:r>
          </a:p>
        </p:txBody>
      </p:sp>
      <p:sp>
        <p:nvSpPr>
          <p:cNvPr id="28694" name="Rectangle 37"/>
          <p:cNvSpPr>
            <a:spLocks noChangeArrowheads="1"/>
          </p:cNvSpPr>
          <p:nvPr/>
        </p:nvSpPr>
        <p:spPr bwMode="auto">
          <a:xfrm>
            <a:off x="3560763" y="2747963"/>
            <a:ext cx="866775" cy="400050"/>
          </a:xfrm>
          <a:prstGeom prst="rect">
            <a:avLst/>
          </a:prstGeom>
          <a:noFill/>
          <a:ln w="9525">
            <a:noFill/>
            <a:miter lim="800000"/>
            <a:headEnd/>
            <a:tailEnd/>
          </a:ln>
        </p:spPr>
        <p:txBody>
          <a:bodyPr wrap="none">
            <a:spAutoFit/>
          </a:bodyPr>
          <a:lstStyle/>
          <a:p>
            <a:pPr algn="ctr"/>
            <a:r>
              <a:rPr lang="en-US" sz="1000" b="1">
                <a:solidFill>
                  <a:srgbClr val="6BA42C"/>
                </a:solidFill>
              </a:rPr>
              <a:t>Unlicensed</a:t>
            </a:r>
          </a:p>
          <a:p>
            <a:pPr algn="ctr"/>
            <a:r>
              <a:rPr lang="en-US" sz="1000" b="1">
                <a:solidFill>
                  <a:srgbClr val="6BA42C"/>
                </a:solidFill>
              </a:rPr>
              <a:t>wifi</a:t>
            </a:r>
          </a:p>
        </p:txBody>
      </p:sp>
      <p:sp>
        <p:nvSpPr>
          <p:cNvPr id="28695" name="Rectangle 38"/>
          <p:cNvSpPr>
            <a:spLocks noChangeArrowheads="1"/>
          </p:cNvSpPr>
          <p:nvPr/>
        </p:nvSpPr>
        <p:spPr bwMode="auto">
          <a:xfrm>
            <a:off x="3606800" y="2114550"/>
            <a:ext cx="603250" cy="431800"/>
          </a:xfrm>
          <a:prstGeom prst="rect">
            <a:avLst/>
          </a:prstGeom>
          <a:noFill/>
          <a:ln w="9525">
            <a:noFill/>
            <a:miter lim="800000"/>
            <a:headEnd/>
            <a:tailEnd/>
          </a:ln>
        </p:spPr>
        <p:txBody>
          <a:bodyPr>
            <a:spAutoFit/>
          </a:bodyPr>
          <a:lstStyle/>
          <a:p>
            <a:pPr algn="ctr"/>
            <a:r>
              <a:rPr lang="en-US" sz="1100" b="1"/>
              <a:t>2.4</a:t>
            </a:r>
            <a:br>
              <a:rPr lang="en-US" sz="1100" b="1"/>
            </a:br>
            <a:r>
              <a:rPr lang="en-US" sz="1100" b="1"/>
              <a:t>GHz</a:t>
            </a:r>
          </a:p>
        </p:txBody>
      </p:sp>
      <p:grpSp>
        <p:nvGrpSpPr>
          <p:cNvPr id="28696" name="Group 99"/>
          <p:cNvGrpSpPr>
            <a:grpSpLocks/>
          </p:cNvGrpSpPr>
          <p:nvPr/>
        </p:nvGrpSpPr>
        <p:grpSpPr bwMode="auto">
          <a:xfrm>
            <a:off x="4367213" y="1589088"/>
            <a:ext cx="952500" cy="1116012"/>
            <a:chOff x="6152426" y="1736087"/>
            <a:chExt cx="952603" cy="1444845"/>
          </a:xfrm>
        </p:grpSpPr>
        <p:sp>
          <p:nvSpPr>
            <p:cNvPr id="53" name="Rectangle 52"/>
            <p:cNvSpPr/>
            <p:nvPr/>
          </p:nvSpPr>
          <p:spPr>
            <a:xfrm>
              <a:off x="6158777" y="2066983"/>
              <a:ext cx="623954" cy="1113949"/>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54" name="Freeform 53"/>
            <p:cNvSpPr/>
            <p:nvPr/>
          </p:nvSpPr>
          <p:spPr>
            <a:xfrm>
              <a:off x="6152426" y="1736087"/>
              <a:ext cx="946252" cy="330896"/>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55" name="Freeform 54"/>
            <p:cNvSpPr/>
            <p:nvPr/>
          </p:nvSpPr>
          <p:spPr>
            <a:xfrm>
              <a:off x="6779556" y="1738142"/>
              <a:ext cx="325473" cy="1438680"/>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697" name="Rectangle 105"/>
          <p:cNvSpPr>
            <a:spLocks noChangeArrowheads="1"/>
          </p:cNvSpPr>
          <p:nvPr/>
        </p:nvSpPr>
        <p:spPr bwMode="auto">
          <a:xfrm>
            <a:off x="4467225" y="2114550"/>
            <a:ext cx="466725" cy="431800"/>
          </a:xfrm>
          <a:prstGeom prst="rect">
            <a:avLst/>
          </a:prstGeom>
          <a:noFill/>
          <a:ln w="9525">
            <a:noFill/>
            <a:miter lim="800000"/>
            <a:headEnd/>
            <a:tailEnd/>
          </a:ln>
        </p:spPr>
        <p:txBody>
          <a:bodyPr wrap="none">
            <a:spAutoFit/>
          </a:bodyPr>
          <a:lstStyle/>
          <a:p>
            <a:pPr algn="ctr"/>
            <a:r>
              <a:rPr lang="en-US" sz="1100" b="1"/>
              <a:t>2.6</a:t>
            </a:r>
          </a:p>
          <a:p>
            <a:pPr algn="ctr"/>
            <a:r>
              <a:rPr lang="en-US" sz="1100" b="1"/>
              <a:t>GHz</a:t>
            </a:r>
          </a:p>
        </p:txBody>
      </p:sp>
      <p:sp>
        <p:nvSpPr>
          <p:cNvPr id="114" name="Double Bracket 113"/>
          <p:cNvSpPr/>
          <p:nvPr/>
        </p:nvSpPr>
        <p:spPr>
          <a:xfrm>
            <a:off x="831850" y="2732088"/>
            <a:ext cx="1763713" cy="288925"/>
          </a:xfrm>
          <a:prstGeom prst="bracketPair">
            <a:avLst>
              <a:gd name="adj" fmla="val 13096"/>
            </a:avLst>
          </a:prstGeom>
          <a:ln>
            <a:solidFill>
              <a:srgbClr val="00B9FA"/>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sp>
        <p:nvSpPr>
          <p:cNvPr id="115" name="Double Bracket 114"/>
          <p:cNvSpPr/>
          <p:nvPr/>
        </p:nvSpPr>
        <p:spPr>
          <a:xfrm>
            <a:off x="2724150" y="2735263"/>
            <a:ext cx="828675" cy="287337"/>
          </a:xfrm>
          <a:prstGeom prst="bracketPair">
            <a:avLst>
              <a:gd name="adj" fmla="val 13096"/>
            </a:avLst>
          </a:prstGeom>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sp>
        <p:nvSpPr>
          <p:cNvPr id="116" name="Double Bracket 115"/>
          <p:cNvSpPr/>
          <p:nvPr/>
        </p:nvSpPr>
        <p:spPr>
          <a:xfrm>
            <a:off x="3590925" y="2736850"/>
            <a:ext cx="809625" cy="287338"/>
          </a:xfrm>
          <a:prstGeom prst="bracketPair">
            <a:avLst>
              <a:gd name="adj" fmla="val 13096"/>
            </a:avLst>
          </a:prstGeom>
          <a:ln>
            <a:solidFill>
              <a:srgbClr val="70AC2E"/>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sp>
        <p:nvSpPr>
          <p:cNvPr id="28701" name="Rectangle 116"/>
          <p:cNvSpPr>
            <a:spLocks noChangeArrowheads="1"/>
          </p:cNvSpPr>
          <p:nvPr/>
        </p:nvSpPr>
        <p:spPr bwMode="auto">
          <a:xfrm>
            <a:off x="4854575" y="2733675"/>
            <a:ext cx="738188" cy="400050"/>
          </a:xfrm>
          <a:prstGeom prst="rect">
            <a:avLst/>
          </a:prstGeom>
          <a:noFill/>
          <a:ln w="9525">
            <a:noFill/>
            <a:miter lim="800000"/>
            <a:headEnd/>
            <a:tailEnd/>
          </a:ln>
        </p:spPr>
        <p:txBody>
          <a:bodyPr wrap="none">
            <a:spAutoFit/>
          </a:bodyPr>
          <a:lstStyle/>
          <a:p>
            <a:pPr algn="ctr"/>
            <a:r>
              <a:rPr lang="en-US" sz="1000" b="1">
                <a:solidFill>
                  <a:srgbClr val="00B9FA"/>
                </a:solidFill>
              </a:rPr>
              <a:t>Licensed</a:t>
            </a:r>
            <a:br>
              <a:rPr lang="en-US" sz="1000" b="1">
                <a:solidFill>
                  <a:srgbClr val="00B9FA"/>
                </a:solidFill>
              </a:rPr>
            </a:br>
            <a:endParaRPr lang="en-US" sz="1000" b="1">
              <a:solidFill>
                <a:srgbClr val="00B9FA"/>
              </a:solidFill>
            </a:endParaRPr>
          </a:p>
        </p:txBody>
      </p:sp>
      <p:sp>
        <p:nvSpPr>
          <p:cNvPr id="119" name="Double Bracket 118"/>
          <p:cNvSpPr/>
          <p:nvPr/>
        </p:nvSpPr>
        <p:spPr>
          <a:xfrm>
            <a:off x="4533900" y="2740025"/>
            <a:ext cx="1390650" cy="287338"/>
          </a:xfrm>
          <a:prstGeom prst="bracketPair">
            <a:avLst>
              <a:gd name="adj" fmla="val 13096"/>
            </a:avLst>
          </a:prstGeom>
          <a:ln>
            <a:solidFill>
              <a:srgbClr val="00B9FA"/>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sp>
        <p:nvSpPr>
          <p:cNvPr id="120" name="Double Bracket 119"/>
          <p:cNvSpPr/>
          <p:nvPr/>
        </p:nvSpPr>
        <p:spPr>
          <a:xfrm>
            <a:off x="6862763" y="2743200"/>
            <a:ext cx="1022350" cy="288925"/>
          </a:xfrm>
          <a:prstGeom prst="bracketPair">
            <a:avLst>
              <a:gd name="adj" fmla="val 13096"/>
            </a:avLst>
          </a:prstGeom>
          <a:ln>
            <a:solidFill>
              <a:srgbClr val="70AC2E"/>
            </a:solidFill>
          </a:ln>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grpSp>
        <p:nvGrpSpPr>
          <p:cNvPr id="28704" name="Group 99"/>
          <p:cNvGrpSpPr>
            <a:grpSpLocks/>
          </p:cNvGrpSpPr>
          <p:nvPr/>
        </p:nvGrpSpPr>
        <p:grpSpPr bwMode="auto">
          <a:xfrm>
            <a:off x="5275263" y="1582738"/>
            <a:ext cx="952500" cy="1116012"/>
            <a:chOff x="6152426" y="1736087"/>
            <a:chExt cx="952603" cy="1444845"/>
          </a:xfrm>
        </p:grpSpPr>
        <p:sp>
          <p:nvSpPr>
            <p:cNvPr id="166" name="Rectangle 165"/>
            <p:cNvSpPr/>
            <p:nvPr/>
          </p:nvSpPr>
          <p:spPr>
            <a:xfrm>
              <a:off x="6158777" y="2066983"/>
              <a:ext cx="623954" cy="1113949"/>
            </a:xfrm>
            <a:prstGeom prst="rect">
              <a:avLst/>
            </a:prstGeom>
            <a:solidFill>
              <a:srgbClr val="9BE5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67" name="Freeform 166"/>
            <p:cNvSpPr/>
            <p:nvPr/>
          </p:nvSpPr>
          <p:spPr>
            <a:xfrm>
              <a:off x="6152426" y="1736087"/>
              <a:ext cx="946252" cy="330896"/>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009ED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68" name="Freeform 167"/>
            <p:cNvSpPr/>
            <p:nvPr/>
          </p:nvSpPr>
          <p:spPr>
            <a:xfrm>
              <a:off x="6779556" y="1738142"/>
              <a:ext cx="325473" cy="1438680"/>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65D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705" name="Rectangle 106"/>
          <p:cNvSpPr>
            <a:spLocks noChangeArrowheads="1"/>
          </p:cNvSpPr>
          <p:nvPr/>
        </p:nvSpPr>
        <p:spPr bwMode="auto">
          <a:xfrm>
            <a:off x="5338763" y="2114550"/>
            <a:ext cx="466725" cy="431800"/>
          </a:xfrm>
          <a:prstGeom prst="rect">
            <a:avLst/>
          </a:prstGeom>
          <a:noFill/>
          <a:ln w="9525">
            <a:noFill/>
            <a:miter lim="800000"/>
            <a:headEnd/>
            <a:tailEnd/>
          </a:ln>
        </p:spPr>
        <p:txBody>
          <a:bodyPr wrap="none">
            <a:spAutoFit/>
          </a:bodyPr>
          <a:lstStyle/>
          <a:p>
            <a:pPr algn="ctr"/>
            <a:r>
              <a:rPr lang="en-US" sz="1100" b="1"/>
              <a:t>3.6</a:t>
            </a:r>
          </a:p>
          <a:p>
            <a:pPr algn="ctr"/>
            <a:r>
              <a:rPr lang="en-US" sz="1100" b="1"/>
              <a:t>GHz</a:t>
            </a:r>
          </a:p>
        </p:txBody>
      </p:sp>
      <p:grpSp>
        <p:nvGrpSpPr>
          <p:cNvPr id="28706" name="Group 97"/>
          <p:cNvGrpSpPr>
            <a:grpSpLocks/>
          </p:cNvGrpSpPr>
          <p:nvPr/>
        </p:nvGrpSpPr>
        <p:grpSpPr bwMode="auto">
          <a:xfrm>
            <a:off x="6083300" y="1595438"/>
            <a:ext cx="952500" cy="1081087"/>
            <a:chOff x="4749159" y="1722232"/>
            <a:chExt cx="952603" cy="1444845"/>
          </a:xfrm>
        </p:grpSpPr>
        <p:sp>
          <p:nvSpPr>
            <p:cNvPr id="161" name="Rectangle 160"/>
            <p:cNvSpPr/>
            <p:nvPr/>
          </p:nvSpPr>
          <p:spPr>
            <a:xfrm>
              <a:off x="4755510" y="2053210"/>
              <a:ext cx="623955" cy="1113867"/>
            </a:xfrm>
            <a:prstGeom prst="rect">
              <a:avLst/>
            </a:prstGeom>
            <a:solidFill>
              <a:srgbClr val="FFCF3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62" name="Freeform 161"/>
            <p:cNvSpPr/>
            <p:nvPr/>
          </p:nvSpPr>
          <p:spPr>
            <a:xfrm>
              <a:off x="4749159" y="1722232"/>
              <a:ext cx="946252" cy="330978"/>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0741"/>
                <a:gd name="connsiteX1" fmla="*/ 345129 w 1116198"/>
                <a:gd name="connsiteY1" fmla="*/ 0 h 330741"/>
                <a:gd name="connsiteX2" fmla="*/ 1116198 w 1116198"/>
                <a:gd name="connsiteY2" fmla="*/ 0 h 330741"/>
                <a:gd name="connsiteX3" fmla="*/ 625758 w 1116198"/>
                <a:gd name="connsiteY3" fmla="*/ 327535 h 330741"/>
                <a:gd name="connsiteX4" fmla="*/ 0 w 1116198"/>
                <a:gd name="connsiteY4" fmla="*/ 330741 h 330741"/>
                <a:gd name="connsiteX0" fmla="*/ 0 w 945716"/>
                <a:gd name="connsiteY0" fmla="*/ 330741 h 330741"/>
                <a:gd name="connsiteX1" fmla="*/ 345129 w 945716"/>
                <a:gd name="connsiteY1" fmla="*/ 0 h 330741"/>
                <a:gd name="connsiteX2" fmla="*/ 945716 w 945716"/>
                <a:gd name="connsiteY2" fmla="*/ 10333 h 330741"/>
                <a:gd name="connsiteX3" fmla="*/ 625758 w 945716"/>
                <a:gd name="connsiteY3" fmla="*/ 327535 h 330741"/>
                <a:gd name="connsiteX4" fmla="*/ 0 w 945716"/>
                <a:gd name="connsiteY4" fmla="*/ 330741 h 330741"/>
                <a:gd name="connsiteX0" fmla="*/ 0 w 945716"/>
                <a:gd name="connsiteY0" fmla="*/ 341073 h 341073"/>
                <a:gd name="connsiteX1" fmla="*/ 345129 w 945716"/>
                <a:gd name="connsiteY1" fmla="*/ 10332 h 341073"/>
                <a:gd name="connsiteX2" fmla="*/ 945716 w 945716"/>
                <a:gd name="connsiteY2" fmla="*/ 0 h 341073"/>
                <a:gd name="connsiteX3" fmla="*/ 625758 w 945716"/>
                <a:gd name="connsiteY3" fmla="*/ 337867 h 341073"/>
                <a:gd name="connsiteX4" fmla="*/ 0 w 945716"/>
                <a:gd name="connsiteY4" fmla="*/ 341073 h 341073"/>
                <a:gd name="connsiteX0" fmla="*/ 0 w 945716"/>
                <a:gd name="connsiteY0" fmla="*/ 330741 h 330741"/>
                <a:gd name="connsiteX1" fmla="*/ 345129 w 945716"/>
                <a:gd name="connsiteY1" fmla="*/ 0 h 330741"/>
                <a:gd name="connsiteX2" fmla="*/ 945716 w 945716"/>
                <a:gd name="connsiteY2" fmla="*/ 5167 h 330741"/>
                <a:gd name="connsiteX3" fmla="*/ 625758 w 945716"/>
                <a:gd name="connsiteY3" fmla="*/ 327535 h 330741"/>
                <a:gd name="connsiteX4" fmla="*/ 0 w 945716"/>
                <a:gd name="connsiteY4" fmla="*/ 330741 h 330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5716" h="330741">
                  <a:moveTo>
                    <a:pt x="0" y="330741"/>
                  </a:moveTo>
                  <a:lnTo>
                    <a:pt x="345129" y="0"/>
                  </a:lnTo>
                  <a:lnTo>
                    <a:pt x="945716" y="5167"/>
                  </a:lnTo>
                  <a:lnTo>
                    <a:pt x="625758" y="327535"/>
                  </a:lnTo>
                  <a:lnTo>
                    <a:pt x="0" y="330741"/>
                  </a:lnTo>
                  <a:close/>
                </a:path>
              </a:pathLst>
            </a:custGeom>
            <a:solidFill>
              <a:srgbClr val="F2A1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63" name="Freeform 162"/>
            <p:cNvSpPr/>
            <p:nvPr/>
          </p:nvSpPr>
          <p:spPr>
            <a:xfrm>
              <a:off x="5376290" y="1724353"/>
              <a:ext cx="325472" cy="1438481"/>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24401 w 325580"/>
                <a:gd name="connsiteY0" fmla="*/ 0 h 1438117"/>
                <a:gd name="connsiteX1" fmla="*/ 0 w 325580"/>
                <a:gd name="connsiteY1" fmla="*/ 318530 h 1438117"/>
                <a:gd name="connsiteX2" fmla="*/ 3755 w 325580"/>
                <a:gd name="connsiteY2" fmla="*/ 1438117 h 1438117"/>
                <a:gd name="connsiteX3" fmla="*/ 325558 w 325580"/>
                <a:gd name="connsiteY3" fmla="*/ 1149585 h 1438117"/>
                <a:gd name="connsiteX4" fmla="*/ 324401 w 325580"/>
                <a:gd name="connsiteY4" fmla="*/ 0 h 14381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80" h="1438117">
                  <a:moveTo>
                    <a:pt x="324401" y="0"/>
                  </a:moveTo>
                  <a:lnTo>
                    <a:pt x="0" y="318530"/>
                  </a:lnTo>
                  <a:cubicBezTo>
                    <a:pt x="3069" y="695765"/>
                    <a:pt x="686" y="1060882"/>
                    <a:pt x="3755" y="1438117"/>
                  </a:cubicBezTo>
                  <a:lnTo>
                    <a:pt x="325558" y="1149585"/>
                  </a:lnTo>
                  <a:cubicBezTo>
                    <a:pt x="324379" y="770359"/>
                    <a:pt x="325580" y="379226"/>
                    <a:pt x="324401"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707" name="Rectangle 163"/>
          <p:cNvSpPr>
            <a:spLocks noChangeArrowheads="1"/>
          </p:cNvSpPr>
          <p:nvPr/>
        </p:nvSpPr>
        <p:spPr bwMode="auto">
          <a:xfrm>
            <a:off x="6161088" y="2151063"/>
            <a:ext cx="466725" cy="430212"/>
          </a:xfrm>
          <a:prstGeom prst="rect">
            <a:avLst/>
          </a:prstGeom>
          <a:noFill/>
          <a:ln w="9525">
            <a:noFill/>
            <a:miter lim="800000"/>
            <a:headEnd/>
            <a:tailEnd/>
          </a:ln>
        </p:spPr>
        <p:txBody>
          <a:bodyPr wrap="none">
            <a:spAutoFit/>
          </a:bodyPr>
          <a:lstStyle/>
          <a:p>
            <a:pPr algn="ctr"/>
            <a:r>
              <a:rPr lang="en-US" sz="1100" b="1"/>
              <a:t>3.8</a:t>
            </a:r>
          </a:p>
          <a:p>
            <a:pPr algn="ctr"/>
            <a:r>
              <a:rPr lang="en-US" sz="1100" b="1"/>
              <a:t>GHz</a:t>
            </a:r>
          </a:p>
        </p:txBody>
      </p:sp>
      <p:grpSp>
        <p:nvGrpSpPr>
          <p:cNvPr id="28708" name="Group 101"/>
          <p:cNvGrpSpPr>
            <a:grpSpLocks/>
          </p:cNvGrpSpPr>
          <p:nvPr/>
        </p:nvGrpSpPr>
        <p:grpSpPr bwMode="auto">
          <a:xfrm>
            <a:off x="6851650" y="1604963"/>
            <a:ext cx="1320800" cy="1079500"/>
            <a:chOff x="7821795" y="1727300"/>
            <a:chExt cx="1322205" cy="1444844"/>
          </a:xfrm>
        </p:grpSpPr>
        <p:sp>
          <p:nvSpPr>
            <p:cNvPr id="44" name="Rectangle 43"/>
            <p:cNvSpPr/>
            <p:nvPr/>
          </p:nvSpPr>
          <p:spPr>
            <a:xfrm>
              <a:off x="7828152" y="2058764"/>
              <a:ext cx="994832" cy="1113380"/>
            </a:xfrm>
            <a:prstGeom prst="rect">
              <a:avLst/>
            </a:prstGeom>
            <a:solidFill>
              <a:srgbClr val="A4D76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45" name="Freeform 44"/>
            <p:cNvSpPr/>
            <p:nvPr/>
          </p:nvSpPr>
          <p:spPr>
            <a:xfrm>
              <a:off x="7821795" y="1727300"/>
              <a:ext cx="1312670" cy="335714"/>
            </a:xfrm>
            <a:custGeom>
              <a:avLst/>
              <a:gdLst>
                <a:gd name="connsiteX0" fmla="*/ 0 w 1113817"/>
                <a:gd name="connsiteY0" fmla="*/ 330741 h 335605"/>
                <a:gd name="connsiteX1" fmla="*/ 335604 w 1113817"/>
                <a:gd name="connsiteY1" fmla="*/ 0 h 335605"/>
                <a:gd name="connsiteX2" fmla="*/ 1113817 w 1113817"/>
                <a:gd name="connsiteY2" fmla="*/ 0 h 335605"/>
                <a:gd name="connsiteX3" fmla="*/ 773349 w 1113817"/>
                <a:gd name="connsiteY3" fmla="*/ 335605 h 335605"/>
                <a:gd name="connsiteX4" fmla="*/ 0 w 1113817"/>
                <a:gd name="connsiteY4" fmla="*/ 330741 h 335605"/>
                <a:gd name="connsiteX0" fmla="*/ 0 w 1113817"/>
                <a:gd name="connsiteY0" fmla="*/ 330741 h 330741"/>
                <a:gd name="connsiteX1" fmla="*/ 335604 w 1113817"/>
                <a:gd name="connsiteY1" fmla="*/ 0 h 330741"/>
                <a:gd name="connsiteX2" fmla="*/ 1113817 w 1113817"/>
                <a:gd name="connsiteY2" fmla="*/ 0 h 330741"/>
                <a:gd name="connsiteX3" fmla="*/ 773349 w 1113817"/>
                <a:gd name="connsiteY3" fmla="*/ 325557 h 330741"/>
                <a:gd name="connsiteX4" fmla="*/ 0 w 1113817"/>
                <a:gd name="connsiteY4" fmla="*/ 330741 h 330741"/>
                <a:gd name="connsiteX0" fmla="*/ 0 w 1113817"/>
                <a:gd name="connsiteY0" fmla="*/ 330741 h 330741"/>
                <a:gd name="connsiteX1" fmla="*/ 335604 w 1113817"/>
                <a:gd name="connsiteY1" fmla="*/ 0 h 330741"/>
                <a:gd name="connsiteX2" fmla="*/ 1113817 w 1113817"/>
                <a:gd name="connsiteY2" fmla="*/ 0 h 330741"/>
                <a:gd name="connsiteX3" fmla="*/ 788691 w 1113817"/>
                <a:gd name="connsiteY3" fmla="*/ 325557 h 330741"/>
                <a:gd name="connsiteX4" fmla="*/ 0 w 1113817"/>
                <a:gd name="connsiteY4" fmla="*/ 330741 h 330741"/>
                <a:gd name="connsiteX0" fmla="*/ 0 w 1106673"/>
                <a:gd name="connsiteY0" fmla="*/ 330741 h 330741"/>
                <a:gd name="connsiteX1" fmla="*/ 335604 w 1106673"/>
                <a:gd name="connsiteY1" fmla="*/ 0 h 330741"/>
                <a:gd name="connsiteX2" fmla="*/ 1106673 w 1106673"/>
                <a:gd name="connsiteY2" fmla="*/ 0 h 330741"/>
                <a:gd name="connsiteX3" fmla="*/ 788691 w 1106673"/>
                <a:gd name="connsiteY3" fmla="*/ 325557 h 330741"/>
                <a:gd name="connsiteX4" fmla="*/ 0 w 1106673"/>
                <a:gd name="connsiteY4" fmla="*/ 330741 h 330741"/>
                <a:gd name="connsiteX0" fmla="*/ 0 w 1106673"/>
                <a:gd name="connsiteY0" fmla="*/ 330741 h 332701"/>
                <a:gd name="connsiteX1" fmla="*/ 335604 w 1106673"/>
                <a:gd name="connsiteY1" fmla="*/ 0 h 332701"/>
                <a:gd name="connsiteX2" fmla="*/ 1106673 w 1106673"/>
                <a:gd name="connsiteY2" fmla="*/ 0 h 332701"/>
                <a:gd name="connsiteX3" fmla="*/ 781548 w 1106673"/>
                <a:gd name="connsiteY3" fmla="*/ 332701 h 332701"/>
                <a:gd name="connsiteX4" fmla="*/ 0 w 1106673"/>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791073 w 1116198"/>
                <a:gd name="connsiteY3" fmla="*/ 332701 h 332701"/>
                <a:gd name="connsiteX4" fmla="*/ 0 w 1116198"/>
                <a:gd name="connsiteY4" fmla="*/ 330741 h 332701"/>
                <a:gd name="connsiteX0" fmla="*/ 0 w 1116198"/>
                <a:gd name="connsiteY0" fmla="*/ 330741 h 332701"/>
                <a:gd name="connsiteX1" fmla="*/ 345129 w 1116198"/>
                <a:gd name="connsiteY1" fmla="*/ 0 h 332701"/>
                <a:gd name="connsiteX2" fmla="*/ 1116198 w 1116198"/>
                <a:gd name="connsiteY2" fmla="*/ 0 h 332701"/>
                <a:gd name="connsiteX3" fmla="*/ 994273 w 1116198"/>
                <a:gd name="connsiteY3" fmla="*/ 332701 h 332701"/>
                <a:gd name="connsiteX4" fmla="*/ 0 w 1116198"/>
                <a:gd name="connsiteY4" fmla="*/ 330741 h 332701"/>
                <a:gd name="connsiteX0" fmla="*/ 0 w 1312141"/>
                <a:gd name="connsiteY0" fmla="*/ 330741 h 332701"/>
                <a:gd name="connsiteX1" fmla="*/ 345129 w 1312141"/>
                <a:gd name="connsiteY1" fmla="*/ 0 h 332701"/>
                <a:gd name="connsiteX2" fmla="*/ 1312141 w 1312141"/>
                <a:gd name="connsiteY2" fmla="*/ 7257 h 332701"/>
                <a:gd name="connsiteX3" fmla="*/ 994273 w 1312141"/>
                <a:gd name="connsiteY3" fmla="*/ 332701 h 332701"/>
                <a:gd name="connsiteX4" fmla="*/ 0 w 1312141"/>
                <a:gd name="connsiteY4" fmla="*/ 330741 h 332701"/>
                <a:gd name="connsiteX0" fmla="*/ 0 w 1312141"/>
                <a:gd name="connsiteY0" fmla="*/ 330741 h 336330"/>
                <a:gd name="connsiteX1" fmla="*/ 345129 w 1312141"/>
                <a:gd name="connsiteY1" fmla="*/ 0 h 336330"/>
                <a:gd name="connsiteX2" fmla="*/ 1312141 w 1312141"/>
                <a:gd name="connsiteY2" fmla="*/ 7257 h 336330"/>
                <a:gd name="connsiteX3" fmla="*/ 997901 w 1312141"/>
                <a:gd name="connsiteY3" fmla="*/ 336330 h 336330"/>
                <a:gd name="connsiteX4" fmla="*/ 0 w 1312141"/>
                <a:gd name="connsiteY4" fmla="*/ 330741 h 336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2141" h="336330">
                  <a:moveTo>
                    <a:pt x="0" y="330741"/>
                  </a:moveTo>
                  <a:lnTo>
                    <a:pt x="345129" y="0"/>
                  </a:lnTo>
                  <a:lnTo>
                    <a:pt x="1312141" y="7257"/>
                  </a:lnTo>
                  <a:lnTo>
                    <a:pt x="997901" y="336330"/>
                  </a:lnTo>
                  <a:lnTo>
                    <a:pt x="0" y="330741"/>
                  </a:lnTo>
                  <a:close/>
                </a:path>
              </a:pathLst>
            </a:custGeom>
            <a:solidFill>
              <a:srgbClr val="6BA42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46" name="Freeform 45"/>
            <p:cNvSpPr/>
            <p:nvPr/>
          </p:nvSpPr>
          <p:spPr>
            <a:xfrm>
              <a:off x="8818217" y="1731550"/>
              <a:ext cx="325783" cy="1436345"/>
            </a:xfrm>
            <a:custGeom>
              <a:avLst/>
              <a:gdLst>
                <a:gd name="connsiteX0" fmla="*/ 321013 w 325876"/>
                <a:gd name="connsiteY0" fmla="*/ 0 h 1429966"/>
                <a:gd name="connsiteX1" fmla="*/ 0 w 325876"/>
                <a:gd name="connsiteY1" fmla="*/ 325876 h 1429966"/>
                <a:gd name="connsiteX2" fmla="*/ 0 w 325876"/>
                <a:gd name="connsiteY2" fmla="*/ 1429966 h 1429966"/>
                <a:gd name="connsiteX3" fmla="*/ 325876 w 325876"/>
                <a:gd name="connsiteY3" fmla="*/ 1113817 h 1429966"/>
                <a:gd name="connsiteX4" fmla="*/ 321013 w 325876"/>
                <a:gd name="connsiteY4" fmla="*/ 0 h 1429966"/>
                <a:gd name="connsiteX0" fmla="*/ 330219 w 335082"/>
                <a:gd name="connsiteY0" fmla="*/ 0 h 1429966"/>
                <a:gd name="connsiteX1" fmla="*/ 0 w 335082"/>
                <a:gd name="connsiteY1" fmla="*/ 298260 h 1429966"/>
                <a:gd name="connsiteX2" fmla="*/ 9206 w 335082"/>
                <a:gd name="connsiteY2" fmla="*/ 1429966 h 1429966"/>
                <a:gd name="connsiteX3" fmla="*/ 335082 w 335082"/>
                <a:gd name="connsiteY3" fmla="*/ 1113817 h 1429966"/>
                <a:gd name="connsiteX4" fmla="*/ 330219 w 335082"/>
                <a:gd name="connsiteY4" fmla="*/ 0 h 1429966"/>
                <a:gd name="connsiteX0" fmla="*/ 317945 w 335082"/>
                <a:gd name="connsiteY0" fmla="*/ 0 h 1448377"/>
                <a:gd name="connsiteX1" fmla="*/ 0 w 335082"/>
                <a:gd name="connsiteY1" fmla="*/ 316671 h 1448377"/>
                <a:gd name="connsiteX2" fmla="*/ 9206 w 335082"/>
                <a:gd name="connsiteY2" fmla="*/ 1448377 h 1448377"/>
                <a:gd name="connsiteX3" fmla="*/ 335082 w 335082"/>
                <a:gd name="connsiteY3" fmla="*/ 1132228 h 1448377"/>
                <a:gd name="connsiteX4" fmla="*/ 317945 w 335082"/>
                <a:gd name="connsiteY4" fmla="*/ 0 h 1448377"/>
                <a:gd name="connsiteX0" fmla="*/ 314876 w 335082"/>
                <a:gd name="connsiteY0" fmla="*/ 0 h 1451446"/>
                <a:gd name="connsiteX1" fmla="*/ 0 w 335082"/>
                <a:gd name="connsiteY1" fmla="*/ 319740 h 1451446"/>
                <a:gd name="connsiteX2" fmla="*/ 9206 w 335082"/>
                <a:gd name="connsiteY2" fmla="*/ 1451446 h 1451446"/>
                <a:gd name="connsiteX3" fmla="*/ 335082 w 335082"/>
                <a:gd name="connsiteY3" fmla="*/ 1135297 h 1451446"/>
                <a:gd name="connsiteX4" fmla="*/ 314876 w 335082"/>
                <a:gd name="connsiteY4" fmla="*/ 0 h 1451446"/>
                <a:gd name="connsiteX0" fmla="*/ 314876 w 335082"/>
                <a:gd name="connsiteY0" fmla="*/ 0 h 1433035"/>
                <a:gd name="connsiteX1" fmla="*/ 0 w 335082"/>
                <a:gd name="connsiteY1" fmla="*/ 319740 h 1433035"/>
                <a:gd name="connsiteX2" fmla="*/ 6137 w 335082"/>
                <a:gd name="connsiteY2" fmla="*/ 1433035 h 1433035"/>
                <a:gd name="connsiteX3" fmla="*/ 335082 w 335082"/>
                <a:gd name="connsiteY3" fmla="*/ 1135297 h 1433035"/>
                <a:gd name="connsiteX4" fmla="*/ 314876 w 335082"/>
                <a:gd name="connsiteY4" fmla="*/ 0 h 1433035"/>
                <a:gd name="connsiteX0" fmla="*/ 314876 w 335082"/>
                <a:gd name="connsiteY0" fmla="*/ 0 h 1423829"/>
                <a:gd name="connsiteX1" fmla="*/ 0 w 335082"/>
                <a:gd name="connsiteY1" fmla="*/ 319740 h 1423829"/>
                <a:gd name="connsiteX2" fmla="*/ 6137 w 335082"/>
                <a:gd name="connsiteY2" fmla="*/ 1423829 h 1423829"/>
                <a:gd name="connsiteX3" fmla="*/ 335082 w 335082"/>
                <a:gd name="connsiteY3" fmla="*/ 1135297 h 1423829"/>
                <a:gd name="connsiteX4" fmla="*/ 314876 w 335082"/>
                <a:gd name="connsiteY4" fmla="*/ 0 h 1423829"/>
                <a:gd name="connsiteX0" fmla="*/ 318952 w 339158"/>
                <a:gd name="connsiteY0" fmla="*/ 0 h 1426210"/>
                <a:gd name="connsiteX1" fmla="*/ 4076 w 339158"/>
                <a:gd name="connsiteY1" fmla="*/ 319740 h 1426210"/>
                <a:gd name="connsiteX2" fmla="*/ 3069 w 339158"/>
                <a:gd name="connsiteY2" fmla="*/ 1426210 h 1426210"/>
                <a:gd name="connsiteX3" fmla="*/ 339158 w 339158"/>
                <a:gd name="connsiteY3" fmla="*/ 1135297 h 1426210"/>
                <a:gd name="connsiteX4" fmla="*/ 318952 w 339158"/>
                <a:gd name="connsiteY4" fmla="*/ 0 h 1426210"/>
                <a:gd name="connsiteX0" fmla="*/ 318952 w 322490"/>
                <a:gd name="connsiteY0" fmla="*/ 0 h 1426210"/>
                <a:gd name="connsiteX1" fmla="*/ 4076 w 322490"/>
                <a:gd name="connsiteY1" fmla="*/ 319740 h 1426210"/>
                <a:gd name="connsiteX2" fmla="*/ 3069 w 322490"/>
                <a:gd name="connsiteY2" fmla="*/ 1426210 h 1426210"/>
                <a:gd name="connsiteX3" fmla="*/ 322490 w 322490"/>
                <a:gd name="connsiteY3" fmla="*/ 1137678 h 1426210"/>
                <a:gd name="connsiteX4" fmla="*/ 318952 w 322490"/>
                <a:gd name="connsiteY4" fmla="*/ 0 h 1426210"/>
                <a:gd name="connsiteX0" fmla="*/ 323715 w 324894"/>
                <a:gd name="connsiteY0" fmla="*/ 0 h 1435735"/>
                <a:gd name="connsiteX1" fmla="*/ 4076 w 324894"/>
                <a:gd name="connsiteY1" fmla="*/ 329265 h 1435735"/>
                <a:gd name="connsiteX2" fmla="*/ 3069 w 324894"/>
                <a:gd name="connsiteY2" fmla="*/ 1435735 h 1435735"/>
                <a:gd name="connsiteX3" fmla="*/ 322490 w 324894"/>
                <a:gd name="connsiteY3" fmla="*/ 1147203 h 1435735"/>
                <a:gd name="connsiteX4" fmla="*/ 323715 w 324894"/>
                <a:gd name="connsiteY4" fmla="*/ 0 h 1435735"/>
                <a:gd name="connsiteX0" fmla="*/ 323715 w 324894"/>
                <a:gd name="connsiteY0" fmla="*/ 0 h 1435735"/>
                <a:gd name="connsiteX1" fmla="*/ 4076 w 324894"/>
                <a:gd name="connsiteY1" fmla="*/ 329265 h 1435735"/>
                <a:gd name="connsiteX2" fmla="*/ 3069 w 324894"/>
                <a:gd name="connsiteY2" fmla="*/ 1435735 h 1435735"/>
                <a:gd name="connsiteX3" fmla="*/ 324872 w 324894"/>
                <a:gd name="connsiteY3" fmla="*/ 1147203 h 1435735"/>
                <a:gd name="connsiteX4" fmla="*/ 323715 w 324894"/>
                <a:gd name="connsiteY4" fmla="*/ 0 h 1435735"/>
                <a:gd name="connsiteX0" fmla="*/ 324401 w 325580"/>
                <a:gd name="connsiteY0" fmla="*/ 0 h 1435735"/>
                <a:gd name="connsiteX1" fmla="*/ 0 w 325580"/>
                <a:gd name="connsiteY1" fmla="*/ 331646 h 1435735"/>
                <a:gd name="connsiteX2" fmla="*/ 3755 w 325580"/>
                <a:gd name="connsiteY2" fmla="*/ 1435735 h 1435735"/>
                <a:gd name="connsiteX3" fmla="*/ 325558 w 325580"/>
                <a:gd name="connsiteY3" fmla="*/ 1147203 h 1435735"/>
                <a:gd name="connsiteX4" fmla="*/ 324401 w 325580"/>
                <a:gd name="connsiteY4" fmla="*/ 0 h 1435735"/>
                <a:gd name="connsiteX0" fmla="*/ 322020 w 325558"/>
                <a:gd name="connsiteY0" fmla="*/ 0 h 1438116"/>
                <a:gd name="connsiteX1" fmla="*/ 0 w 325558"/>
                <a:gd name="connsiteY1" fmla="*/ 334027 h 1438116"/>
                <a:gd name="connsiteX2" fmla="*/ 3755 w 325558"/>
                <a:gd name="connsiteY2" fmla="*/ 1438116 h 1438116"/>
                <a:gd name="connsiteX3" fmla="*/ 325558 w 325558"/>
                <a:gd name="connsiteY3" fmla="*/ 1149584 h 1438116"/>
                <a:gd name="connsiteX4" fmla="*/ 322020 w 325558"/>
                <a:gd name="connsiteY4" fmla="*/ 0 h 1438116"/>
                <a:gd name="connsiteX0" fmla="*/ 329164 w 330343"/>
                <a:gd name="connsiteY0" fmla="*/ 0 h 1435735"/>
                <a:gd name="connsiteX1" fmla="*/ 0 w 330343"/>
                <a:gd name="connsiteY1" fmla="*/ 331646 h 1435735"/>
                <a:gd name="connsiteX2" fmla="*/ 3755 w 330343"/>
                <a:gd name="connsiteY2" fmla="*/ 1435735 h 1435735"/>
                <a:gd name="connsiteX3" fmla="*/ 325558 w 330343"/>
                <a:gd name="connsiteY3" fmla="*/ 1147203 h 1435735"/>
                <a:gd name="connsiteX4" fmla="*/ 329164 w 330343"/>
                <a:gd name="connsiteY4" fmla="*/ 0 h 1435735"/>
                <a:gd name="connsiteX0" fmla="*/ 324401 w 325580"/>
                <a:gd name="connsiteY0" fmla="*/ 0 h 1438117"/>
                <a:gd name="connsiteX1" fmla="*/ 0 w 325580"/>
                <a:gd name="connsiteY1" fmla="*/ 334028 h 1438117"/>
                <a:gd name="connsiteX2" fmla="*/ 3755 w 325580"/>
                <a:gd name="connsiteY2" fmla="*/ 1438117 h 1438117"/>
                <a:gd name="connsiteX3" fmla="*/ 325558 w 325580"/>
                <a:gd name="connsiteY3" fmla="*/ 1149585 h 1438117"/>
                <a:gd name="connsiteX4" fmla="*/ 324401 w 325580"/>
                <a:gd name="connsiteY4" fmla="*/ 0 h 1438117"/>
                <a:gd name="connsiteX0" fmla="*/ 315195 w 325558"/>
                <a:gd name="connsiteY0" fmla="*/ 0 h 1435048"/>
                <a:gd name="connsiteX1" fmla="*/ 0 w 325558"/>
                <a:gd name="connsiteY1" fmla="*/ 330959 h 1435048"/>
                <a:gd name="connsiteX2" fmla="*/ 3755 w 325558"/>
                <a:gd name="connsiteY2" fmla="*/ 1435048 h 1435048"/>
                <a:gd name="connsiteX3" fmla="*/ 325558 w 325558"/>
                <a:gd name="connsiteY3" fmla="*/ 1146516 h 1435048"/>
                <a:gd name="connsiteX4" fmla="*/ 315195 w 325558"/>
                <a:gd name="connsiteY4" fmla="*/ 0 h 1435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558" h="1435048">
                  <a:moveTo>
                    <a:pt x="315195" y="0"/>
                  </a:moveTo>
                  <a:lnTo>
                    <a:pt x="0" y="330959"/>
                  </a:lnTo>
                  <a:cubicBezTo>
                    <a:pt x="3069" y="708194"/>
                    <a:pt x="686" y="1057813"/>
                    <a:pt x="3755" y="1435048"/>
                  </a:cubicBezTo>
                  <a:lnTo>
                    <a:pt x="325558" y="1146516"/>
                  </a:lnTo>
                  <a:cubicBezTo>
                    <a:pt x="324379" y="767290"/>
                    <a:pt x="316374" y="379226"/>
                    <a:pt x="315195" y="0"/>
                  </a:cubicBezTo>
                  <a:close/>
                </a:path>
              </a:pathLst>
            </a:custGeom>
            <a:solidFill>
              <a:srgbClr val="80C53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709" name="Rectangle 107"/>
          <p:cNvSpPr>
            <a:spLocks noChangeArrowheads="1"/>
          </p:cNvSpPr>
          <p:nvPr/>
        </p:nvSpPr>
        <p:spPr bwMode="auto">
          <a:xfrm>
            <a:off x="7077075" y="2189163"/>
            <a:ext cx="582613" cy="261937"/>
          </a:xfrm>
          <a:prstGeom prst="rect">
            <a:avLst/>
          </a:prstGeom>
          <a:noFill/>
          <a:ln w="9525">
            <a:noFill/>
            <a:miter lim="800000"/>
            <a:headEnd/>
            <a:tailEnd/>
          </a:ln>
        </p:spPr>
        <p:txBody>
          <a:bodyPr wrap="none">
            <a:spAutoFit/>
          </a:bodyPr>
          <a:lstStyle/>
          <a:p>
            <a:pPr algn="ctr"/>
            <a:r>
              <a:rPr lang="en-US" sz="1100" b="1"/>
              <a:t>5 GHz</a:t>
            </a:r>
          </a:p>
        </p:txBody>
      </p:sp>
      <p:sp>
        <p:nvSpPr>
          <p:cNvPr id="136" name="Double Bracket 135"/>
          <p:cNvSpPr/>
          <p:nvPr/>
        </p:nvSpPr>
        <p:spPr>
          <a:xfrm>
            <a:off x="6002338" y="2746375"/>
            <a:ext cx="828675" cy="288925"/>
          </a:xfrm>
          <a:prstGeom prst="bracketPair">
            <a:avLst>
              <a:gd name="adj" fmla="val 13096"/>
            </a:avLst>
          </a:prstGeom>
        </p:spPr>
        <p:style>
          <a:lnRef idx="1">
            <a:schemeClr val="accent1"/>
          </a:lnRef>
          <a:fillRef idx="0">
            <a:schemeClr val="accent1"/>
          </a:fillRef>
          <a:effectRef idx="0">
            <a:schemeClr val="accent1"/>
          </a:effectRef>
          <a:fontRef idx="minor">
            <a:schemeClr val="tx1"/>
          </a:fontRef>
        </p:style>
        <p:txBody>
          <a:bodyPr anchor="ctr"/>
          <a:lstStyle/>
          <a:p>
            <a:pPr algn="ctr"/>
            <a:endParaRPr lang="en-US" sz="1000">
              <a:ea typeface="ＭＳ Ｐゴシック" pitchFamily="34" charset="-128"/>
            </a:endParaRPr>
          </a:p>
        </p:txBody>
      </p:sp>
      <p:sp>
        <p:nvSpPr>
          <p:cNvPr id="137" name="Rectangle 136"/>
          <p:cNvSpPr/>
          <p:nvPr/>
        </p:nvSpPr>
        <p:spPr>
          <a:xfrm>
            <a:off x="2601913" y="2738438"/>
            <a:ext cx="1079500" cy="707886"/>
          </a:xfrm>
          <a:prstGeom prst="rect">
            <a:avLst/>
          </a:prstGeom>
        </p:spPr>
        <p:txBody>
          <a:bodyPr>
            <a:spAutoFit/>
          </a:bodyPr>
          <a:lstStyle/>
          <a:p>
            <a:pPr algn="ctr"/>
            <a:r>
              <a:rPr lang="en-US" sz="1000" b="1" dirty="0">
                <a:solidFill>
                  <a:srgbClr val="558BB8"/>
                </a:solidFill>
              </a:rPr>
              <a:t>ASA with </a:t>
            </a:r>
            <a:r>
              <a:rPr lang="en-US" sz="1000" b="1" dirty="0" smtClean="0">
                <a:solidFill>
                  <a:srgbClr val="558BB8"/>
                </a:solidFill>
              </a:rPr>
              <a:t>military/wireless </a:t>
            </a:r>
            <a:r>
              <a:rPr lang="en-US" sz="1000" b="1" dirty="0" err="1" smtClean="0">
                <a:solidFill>
                  <a:srgbClr val="558BB8"/>
                </a:solidFill>
              </a:rPr>
              <a:t>cameraa</a:t>
            </a:r>
            <a:endParaRPr lang="en-US" sz="1000" b="1" dirty="0">
              <a:solidFill>
                <a:srgbClr val="558BB8"/>
              </a:solidFill>
            </a:endParaRPr>
          </a:p>
          <a:p>
            <a:pPr algn="ctr"/>
            <a:endParaRPr lang="en-US" sz="1000" b="1" dirty="0">
              <a:solidFill>
                <a:srgbClr val="558BB8"/>
              </a:solidFill>
            </a:endParaRPr>
          </a:p>
        </p:txBody>
      </p:sp>
      <p:sp>
        <p:nvSpPr>
          <p:cNvPr id="171" name="Freeform 170"/>
          <p:cNvSpPr/>
          <p:nvPr/>
        </p:nvSpPr>
        <p:spPr>
          <a:xfrm>
            <a:off x="5532278" y="3561295"/>
            <a:ext cx="969241" cy="461547"/>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2" name="Freeform 171"/>
          <p:cNvSpPr/>
          <p:nvPr/>
        </p:nvSpPr>
        <p:spPr>
          <a:xfrm>
            <a:off x="6266874" y="3791804"/>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3" name="Freeform 172"/>
          <p:cNvSpPr/>
          <p:nvPr/>
        </p:nvSpPr>
        <p:spPr>
          <a:xfrm>
            <a:off x="5492553" y="3371824"/>
            <a:ext cx="920348" cy="41782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4" name="Freeform 173"/>
          <p:cNvSpPr/>
          <p:nvPr/>
        </p:nvSpPr>
        <p:spPr>
          <a:xfrm>
            <a:off x="7046863" y="3573107"/>
            <a:ext cx="907878" cy="439685"/>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6" name="Freeform 175"/>
          <p:cNvSpPr/>
          <p:nvPr/>
        </p:nvSpPr>
        <p:spPr>
          <a:xfrm>
            <a:off x="5563104" y="4032063"/>
            <a:ext cx="982267" cy="540251"/>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7" name="Freeform 176"/>
          <p:cNvSpPr/>
          <p:nvPr/>
        </p:nvSpPr>
        <p:spPr>
          <a:xfrm>
            <a:off x="7140259" y="4014874"/>
            <a:ext cx="954865" cy="51662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8" name="Freeform 177"/>
          <p:cNvSpPr/>
          <p:nvPr/>
        </p:nvSpPr>
        <p:spPr>
          <a:xfrm>
            <a:off x="6356903" y="4294857"/>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pic>
        <p:nvPicPr>
          <p:cNvPr id="28733" name="Picture 6" descr="C:\Documents and Settings\jlam\Desktop\TD-LTE - RH\images\ant.png"/>
          <p:cNvPicPr>
            <a:picLocks noChangeAspect="1" noChangeArrowheads="1"/>
          </p:cNvPicPr>
          <p:nvPr/>
        </p:nvPicPr>
        <p:blipFill>
          <a:blip r:embed="rId2" cstate="print"/>
          <a:srcRect/>
          <a:stretch>
            <a:fillRect/>
          </a:stretch>
        </p:blipFill>
        <p:spPr bwMode="auto">
          <a:xfrm>
            <a:off x="7113588" y="3686175"/>
            <a:ext cx="331787" cy="833438"/>
          </a:xfrm>
          <a:prstGeom prst="rect">
            <a:avLst/>
          </a:prstGeom>
          <a:noFill/>
          <a:ln w="9525">
            <a:noFill/>
            <a:miter lim="800000"/>
            <a:headEnd/>
            <a:tailEnd/>
          </a:ln>
        </p:spPr>
      </p:pic>
      <p:pic>
        <p:nvPicPr>
          <p:cNvPr id="28734" name="Picture 6" descr="C:\Documents and Settings\jlam\Desktop\TD-LTE - RH\images\ant.png"/>
          <p:cNvPicPr>
            <a:picLocks noChangeAspect="1" noChangeArrowheads="1"/>
          </p:cNvPicPr>
          <p:nvPr/>
        </p:nvPicPr>
        <p:blipFill>
          <a:blip r:embed="rId3" cstate="print"/>
          <a:srcRect t="22263"/>
          <a:stretch>
            <a:fillRect/>
          </a:stretch>
        </p:blipFill>
        <p:spPr bwMode="auto">
          <a:xfrm>
            <a:off x="6188075" y="3798888"/>
            <a:ext cx="331788" cy="647700"/>
          </a:xfrm>
          <a:prstGeom prst="rect">
            <a:avLst/>
          </a:prstGeom>
          <a:noFill/>
          <a:ln w="9525">
            <a:noFill/>
            <a:miter lim="800000"/>
            <a:headEnd/>
            <a:tailEnd/>
          </a:ln>
        </p:spPr>
      </p:pic>
      <p:sp>
        <p:nvSpPr>
          <p:cNvPr id="181" name="Freeform 180"/>
          <p:cNvSpPr/>
          <p:nvPr/>
        </p:nvSpPr>
        <p:spPr>
          <a:xfrm rot="8305163">
            <a:off x="6286500" y="3443288"/>
            <a:ext cx="319088" cy="498475"/>
          </a:xfrm>
          <a:custGeom>
            <a:avLst/>
            <a:gdLst>
              <a:gd name="connsiteX0" fmla="*/ 110315 w 451262"/>
              <a:gd name="connsiteY0" fmla="*/ 646610 h 695455"/>
              <a:gd name="connsiteX1" fmla="*/ 0 w 451262"/>
              <a:gd name="connsiteY1" fmla="*/ 347871 h 695455"/>
              <a:gd name="connsiteX2" fmla="*/ 109992 w 451262"/>
              <a:gd name="connsiteY2" fmla="*/ 49141 h 695455"/>
              <a:gd name="connsiteX3" fmla="*/ 110315 w 451262"/>
              <a:gd name="connsiteY3" fmla="*/ 646610 h 695455"/>
              <a:gd name="connsiteX0" fmla="*/ 110348 w 350594"/>
              <a:gd name="connsiteY0" fmla="*/ 630927 h 630927"/>
              <a:gd name="connsiteX1" fmla="*/ 33 w 350594"/>
              <a:gd name="connsiteY1" fmla="*/ 332188 h 630927"/>
              <a:gd name="connsiteX2" fmla="*/ 110025 w 350594"/>
              <a:gd name="connsiteY2" fmla="*/ 33458 h 630927"/>
              <a:gd name="connsiteX3" fmla="*/ 350540 w 350594"/>
              <a:gd name="connsiteY3" fmla="*/ 292423 h 630927"/>
              <a:gd name="connsiteX4" fmla="*/ 110348 w 350594"/>
              <a:gd name="connsiteY4" fmla="*/ 630927 h 630927"/>
              <a:gd name="connsiteX0" fmla="*/ 110348 w 350594"/>
              <a:gd name="connsiteY0" fmla="*/ 630927 h 630927"/>
              <a:gd name="connsiteX1" fmla="*/ 33 w 350594"/>
              <a:gd name="connsiteY1" fmla="*/ 332188 h 630927"/>
              <a:gd name="connsiteX2" fmla="*/ 110025 w 350594"/>
              <a:gd name="connsiteY2" fmla="*/ 33458 h 630927"/>
              <a:gd name="connsiteX3" fmla="*/ 350540 w 350594"/>
              <a:gd name="connsiteY3" fmla="*/ 292423 h 630927"/>
              <a:gd name="connsiteX4" fmla="*/ 110348 w 350594"/>
              <a:gd name="connsiteY4" fmla="*/ 630927 h 630927"/>
              <a:gd name="connsiteX0" fmla="*/ 110348 w 350540"/>
              <a:gd name="connsiteY0" fmla="*/ 630927 h 630927"/>
              <a:gd name="connsiteX1" fmla="*/ 33 w 350540"/>
              <a:gd name="connsiteY1" fmla="*/ 332188 h 630927"/>
              <a:gd name="connsiteX2" fmla="*/ 110025 w 350540"/>
              <a:gd name="connsiteY2" fmla="*/ 33458 h 630927"/>
              <a:gd name="connsiteX3" fmla="*/ 350540 w 350540"/>
              <a:gd name="connsiteY3" fmla="*/ 292423 h 630927"/>
              <a:gd name="connsiteX4" fmla="*/ 110348 w 350540"/>
              <a:gd name="connsiteY4" fmla="*/ 630927 h 630927"/>
              <a:gd name="connsiteX0" fmla="*/ 110348 w 382740"/>
              <a:gd name="connsiteY0" fmla="*/ 630927 h 630927"/>
              <a:gd name="connsiteX1" fmla="*/ 33 w 382740"/>
              <a:gd name="connsiteY1" fmla="*/ 332188 h 630927"/>
              <a:gd name="connsiteX2" fmla="*/ 110025 w 382740"/>
              <a:gd name="connsiteY2" fmla="*/ 33458 h 630927"/>
              <a:gd name="connsiteX3" fmla="*/ 382740 w 382740"/>
              <a:gd name="connsiteY3" fmla="*/ 343939 h 630927"/>
              <a:gd name="connsiteX4" fmla="*/ 110348 w 382740"/>
              <a:gd name="connsiteY4" fmla="*/ 630927 h 630927"/>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2740" h="597469">
                <a:moveTo>
                  <a:pt x="110348" y="597469"/>
                </a:moveTo>
                <a:cubicBezTo>
                  <a:pt x="41979" y="534818"/>
                  <a:pt x="66" y="421315"/>
                  <a:pt x="33" y="298730"/>
                </a:cubicBezTo>
                <a:cubicBezTo>
                  <a:pt x="0" y="176249"/>
                  <a:pt x="41781" y="62773"/>
                  <a:pt x="110025" y="0"/>
                </a:cubicBezTo>
                <a:cubicBezTo>
                  <a:pt x="132646" y="32973"/>
                  <a:pt x="311855" y="210903"/>
                  <a:pt x="382740" y="310481"/>
                </a:cubicBezTo>
                <a:cubicBezTo>
                  <a:pt x="320717" y="382705"/>
                  <a:pt x="129055" y="564011"/>
                  <a:pt x="110348" y="597469"/>
                </a:cubicBezTo>
                <a:close/>
              </a:path>
            </a:pathLst>
          </a:custGeom>
          <a:gradFill>
            <a:gsLst>
              <a:gs pos="0">
                <a:schemeClr val="accent4">
                  <a:alpha val="57000"/>
                </a:schemeClr>
              </a:gs>
              <a:gs pos="36000">
                <a:schemeClr val="accent4">
                  <a:lumMod val="60000"/>
                  <a:lumOff val="40000"/>
                  <a:alpha val="64000"/>
                </a:schemeClr>
              </a:gs>
              <a:gs pos="100000">
                <a:schemeClr val="accent4">
                  <a:alpha val="85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pic>
        <p:nvPicPr>
          <p:cNvPr id="28736" name="Picture 6" descr="C:\Documents and Settings\jlam\Desktop\TD-LTE - RH\images\ant.png"/>
          <p:cNvPicPr>
            <a:picLocks noChangeAspect="1" noChangeArrowheads="1"/>
          </p:cNvPicPr>
          <p:nvPr/>
        </p:nvPicPr>
        <p:blipFill>
          <a:blip r:embed="rId4" cstate="print"/>
          <a:srcRect t="-1923" b="75685"/>
          <a:stretch>
            <a:fillRect/>
          </a:stretch>
        </p:blipFill>
        <p:spPr bwMode="auto">
          <a:xfrm rot="3014731">
            <a:off x="6281738" y="3559175"/>
            <a:ext cx="330200" cy="219075"/>
          </a:xfrm>
          <a:prstGeom prst="rect">
            <a:avLst/>
          </a:prstGeom>
          <a:noFill/>
          <a:ln w="9525">
            <a:noFill/>
            <a:miter lim="800000"/>
            <a:headEnd/>
            <a:tailEnd/>
          </a:ln>
        </p:spPr>
      </p:pic>
      <p:pic>
        <p:nvPicPr>
          <p:cNvPr id="183" name="Picture 22" descr="http://www.istockphoto.com/file_thumbview_approve/11638078/1/istockphoto_11638078-mobil-phone.jpg">
            <a:hlinkClick r:id="rId5"/>
          </p:cNvPr>
          <p:cNvPicPr>
            <a:picLocks noChangeAspect="1" noChangeArrowheads="1"/>
          </p:cNvPicPr>
          <p:nvPr/>
        </p:nvPicPr>
        <p:blipFill>
          <a:blip r:embed="rId6" cstate="print">
            <a:clrChange>
              <a:clrFrom>
                <a:srgbClr val="FFFFFF"/>
              </a:clrFrom>
              <a:clrTo>
                <a:srgbClr val="FFFFFF">
                  <a:alpha val="0"/>
                </a:srgbClr>
              </a:clrTo>
            </a:clrChange>
          </a:blip>
          <a:srcRect b="10986"/>
          <a:stretch>
            <a:fillRect/>
          </a:stretch>
        </p:blipFill>
        <p:spPr bwMode="auto">
          <a:xfrm>
            <a:off x="4562826" y="5751539"/>
            <a:ext cx="579026" cy="595423"/>
          </a:xfrm>
          <a:prstGeom prst="rect">
            <a:avLst/>
          </a:prstGeom>
          <a:noFill/>
          <a:effectLst>
            <a:reflection blurRad="6350" stA="52000" endA="300" endPos="35000" dir="5400000" sy="-100000" algn="bl" rotWithShape="0"/>
          </a:effectLst>
        </p:spPr>
      </p:pic>
      <p:sp>
        <p:nvSpPr>
          <p:cNvPr id="185" name="Freeform 184"/>
          <p:cNvSpPr/>
          <p:nvPr/>
        </p:nvSpPr>
        <p:spPr>
          <a:xfrm>
            <a:off x="5643206" y="4582157"/>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6" name="Freeform 185"/>
          <p:cNvSpPr/>
          <p:nvPr/>
        </p:nvSpPr>
        <p:spPr>
          <a:xfrm>
            <a:off x="7168631" y="4521684"/>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7" name="Freeform 186"/>
          <p:cNvSpPr/>
          <p:nvPr/>
        </p:nvSpPr>
        <p:spPr>
          <a:xfrm>
            <a:off x="6354519" y="4789630"/>
            <a:ext cx="1080288" cy="49139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8" name="Rectangle 187"/>
          <p:cNvSpPr/>
          <p:nvPr/>
        </p:nvSpPr>
        <p:spPr>
          <a:xfrm>
            <a:off x="5227638" y="3698875"/>
            <a:ext cx="1058862" cy="568325"/>
          </a:xfrm>
          <a:prstGeom prst="rect">
            <a:avLst/>
          </a:prstGeom>
        </p:spPr>
        <p:txBody>
          <a:bodyPr>
            <a:spAutoFit/>
          </a:bodyPr>
          <a:lstStyle/>
          <a:p>
            <a:pPr algn="ctr">
              <a:defRPr/>
            </a:pPr>
            <a:r>
              <a:rPr lang="en-US" sz="1050" b="1" dirty="0">
                <a:latin typeface="Arial" pitchFamily="34" charset="0"/>
                <a:cs typeface="Arial" pitchFamily="34" charset="0"/>
              </a:rPr>
              <a:t>Incumbent prohibits </a:t>
            </a:r>
            <a:r>
              <a:rPr lang="en-US" sz="1000" b="1" dirty="0">
                <a:latin typeface="Arial" pitchFamily="34" charset="0"/>
                <a:cs typeface="Arial" pitchFamily="34" charset="0"/>
              </a:rPr>
              <a:t>ASA spectrum</a:t>
            </a:r>
          </a:p>
        </p:txBody>
      </p:sp>
      <p:grpSp>
        <p:nvGrpSpPr>
          <p:cNvPr id="189" name="Group 102"/>
          <p:cNvGrpSpPr/>
          <p:nvPr/>
        </p:nvGrpSpPr>
        <p:grpSpPr>
          <a:xfrm>
            <a:off x="1239223" y="3364128"/>
            <a:ext cx="2730487" cy="1802229"/>
            <a:chOff x="967008" y="3684549"/>
            <a:chExt cx="3171149" cy="1707269"/>
          </a:xfrm>
          <a:gradFill flip="none" rotWithShape="1">
            <a:gsLst>
              <a:gs pos="0">
                <a:srgbClr val="EE9F00">
                  <a:shade val="30000"/>
                  <a:satMod val="115000"/>
                </a:srgbClr>
              </a:gs>
              <a:gs pos="50000">
                <a:srgbClr val="EE9F00">
                  <a:shade val="67500"/>
                  <a:satMod val="115000"/>
                </a:srgbClr>
              </a:gs>
              <a:gs pos="100000">
                <a:srgbClr val="EE9F00">
                  <a:shade val="100000"/>
                  <a:satMod val="115000"/>
                </a:srgbClr>
              </a:gs>
            </a:gsLst>
            <a:path path="circle">
              <a:fillToRect l="100000" t="100000"/>
            </a:path>
            <a:tileRect r="-100000" b="-100000"/>
          </a:gradFill>
        </p:grpSpPr>
        <p:sp>
          <p:nvSpPr>
            <p:cNvPr id="190" name="Freeform 189"/>
            <p:cNvSpPr/>
            <p:nvPr/>
          </p:nvSpPr>
          <p:spPr>
            <a:xfrm>
              <a:off x="1073688" y="4080789"/>
              <a:ext cx="1158949" cy="48261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1" name="Freeform 190"/>
            <p:cNvSpPr/>
            <p:nvPr/>
          </p:nvSpPr>
          <p:spPr>
            <a:xfrm>
              <a:off x="1952066" y="4321818"/>
              <a:ext cx="1220051" cy="52103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2" name="Freeform 191"/>
            <p:cNvSpPr/>
            <p:nvPr/>
          </p:nvSpPr>
          <p:spPr>
            <a:xfrm>
              <a:off x="1950681" y="3882670"/>
              <a:ext cx="1100486" cy="43689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3" name="Freeform 192"/>
            <p:cNvSpPr/>
            <p:nvPr/>
          </p:nvSpPr>
          <p:spPr>
            <a:xfrm>
              <a:off x="2884721" y="4093140"/>
              <a:ext cx="1085576" cy="45975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4" name="Freeform 193"/>
            <p:cNvSpPr/>
            <p:nvPr/>
          </p:nvSpPr>
          <p:spPr>
            <a:xfrm>
              <a:off x="2738529" y="3684549"/>
              <a:ext cx="996023" cy="40536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5" name="Freeform 194"/>
            <p:cNvSpPr/>
            <p:nvPr/>
          </p:nvSpPr>
          <p:spPr>
            <a:xfrm>
              <a:off x="967008" y="4573042"/>
              <a:ext cx="1343495" cy="5649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6" name="Freeform 195"/>
            <p:cNvSpPr/>
            <p:nvPr/>
          </p:nvSpPr>
          <p:spPr>
            <a:xfrm>
              <a:off x="2996397" y="4555069"/>
              <a:ext cx="1141760" cy="5402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197" name="Freeform 196"/>
            <p:cNvSpPr/>
            <p:nvPr/>
          </p:nvSpPr>
          <p:spPr>
            <a:xfrm>
              <a:off x="2059716" y="4847830"/>
              <a:ext cx="1220051" cy="5439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8749" name="Rectangle 250"/>
          <p:cNvSpPr>
            <a:spLocks noChangeArrowheads="1"/>
          </p:cNvSpPr>
          <p:nvPr/>
        </p:nvSpPr>
        <p:spPr bwMode="auto">
          <a:xfrm>
            <a:off x="2838450" y="6367463"/>
            <a:ext cx="4040188" cy="461962"/>
          </a:xfrm>
          <a:prstGeom prst="rect">
            <a:avLst/>
          </a:prstGeom>
          <a:noFill/>
          <a:ln w="9525">
            <a:noFill/>
            <a:miter lim="800000"/>
            <a:headEnd/>
            <a:tailEnd/>
          </a:ln>
        </p:spPr>
        <p:txBody>
          <a:bodyPr>
            <a:spAutoFit/>
          </a:bodyPr>
          <a:lstStyle/>
          <a:p>
            <a:pPr algn="ctr"/>
            <a:r>
              <a:rPr lang="en-US" sz="1200" b="1"/>
              <a:t>Device use bands (licensed, ASA, unlicensed)</a:t>
            </a:r>
          </a:p>
          <a:p>
            <a:pPr algn="ctr"/>
            <a:r>
              <a:rPr lang="en-US" sz="1200" b="1"/>
              <a:t>based on apps, QoS, tariff, bandwidth requirements</a:t>
            </a:r>
          </a:p>
        </p:txBody>
      </p:sp>
      <p:pic>
        <p:nvPicPr>
          <p:cNvPr id="28750" name="Picture 6" descr="C:\Documents and Settings\jlam\Desktop\TD-LTE - RH\images\ant.png"/>
          <p:cNvPicPr>
            <a:picLocks noChangeAspect="1" noChangeArrowheads="1"/>
          </p:cNvPicPr>
          <p:nvPr/>
        </p:nvPicPr>
        <p:blipFill>
          <a:blip r:embed="rId7" cstate="print"/>
          <a:srcRect/>
          <a:stretch>
            <a:fillRect/>
          </a:stretch>
        </p:blipFill>
        <p:spPr bwMode="auto">
          <a:xfrm>
            <a:off x="2540000" y="3678238"/>
            <a:ext cx="371475" cy="930275"/>
          </a:xfrm>
          <a:prstGeom prst="rect">
            <a:avLst/>
          </a:prstGeom>
          <a:noFill/>
          <a:ln w="9525">
            <a:noFill/>
            <a:miter lim="800000"/>
            <a:headEnd/>
            <a:tailEnd/>
          </a:ln>
        </p:spPr>
      </p:pic>
      <p:sp>
        <p:nvSpPr>
          <p:cNvPr id="28751" name="Rectangle 251"/>
          <p:cNvSpPr>
            <a:spLocks noChangeArrowheads="1"/>
          </p:cNvSpPr>
          <p:nvPr/>
        </p:nvSpPr>
        <p:spPr bwMode="auto">
          <a:xfrm>
            <a:off x="6945313" y="2762250"/>
            <a:ext cx="865187" cy="400050"/>
          </a:xfrm>
          <a:prstGeom prst="rect">
            <a:avLst/>
          </a:prstGeom>
          <a:noFill/>
          <a:ln w="9525">
            <a:noFill/>
            <a:miter lim="800000"/>
            <a:headEnd/>
            <a:tailEnd/>
          </a:ln>
        </p:spPr>
        <p:txBody>
          <a:bodyPr wrap="none">
            <a:spAutoFit/>
          </a:bodyPr>
          <a:lstStyle/>
          <a:p>
            <a:pPr algn="ctr"/>
            <a:r>
              <a:rPr lang="en-US" sz="1000" b="1">
                <a:solidFill>
                  <a:srgbClr val="6BA42C"/>
                </a:solidFill>
              </a:rPr>
              <a:t>Unlicensed</a:t>
            </a:r>
          </a:p>
          <a:p>
            <a:pPr algn="ctr"/>
            <a:r>
              <a:rPr lang="en-US" sz="1000" b="1">
                <a:solidFill>
                  <a:srgbClr val="6BA42C"/>
                </a:solidFill>
              </a:rPr>
              <a:t>wifi</a:t>
            </a:r>
          </a:p>
        </p:txBody>
      </p:sp>
      <p:sp>
        <p:nvSpPr>
          <p:cNvPr id="141" name="Text Box 78"/>
          <p:cNvSpPr txBox="1">
            <a:spLocks noChangeArrowheads="1"/>
          </p:cNvSpPr>
          <p:nvPr/>
        </p:nvSpPr>
        <p:spPr bwMode="auto">
          <a:xfrm>
            <a:off x="0" y="6611938"/>
            <a:ext cx="5497513" cy="246062"/>
          </a:xfrm>
          <a:prstGeom prst="rect">
            <a:avLst/>
          </a:prstGeom>
          <a:noFill/>
          <a:ln w="9525">
            <a:noFill/>
            <a:miter lim="800000"/>
            <a:headEnd/>
            <a:tailEnd/>
          </a:ln>
        </p:spPr>
        <p:txBody>
          <a:bodyPr>
            <a:spAutoFit/>
          </a:bodyPr>
          <a:lstStyle/>
          <a:p>
            <a:pPr>
              <a:spcBef>
                <a:spcPct val="50000"/>
              </a:spcBef>
              <a:defRPr/>
            </a:pPr>
            <a:r>
              <a:rPr lang="en-GB" sz="1000" dirty="0">
                <a:latin typeface="+mj-lt"/>
                <a:cs typeface="Arial" pitchFamily="34" charset="0"/>
              </a:rPr>
              <a:t>*  Example of ASA </a:t>
            </a:r>
            <a:r>
              <a:rPr lang="en-GB" sz="1000" dirty="0" smtClean="0">
                <a:latin typeface="+mj-lt"/>
                <a:cs typeface="Arial" pitchFamily="34" charset="0"/>
              </a:rPr>
              <a:t>bands (IMT)  </a:t>
            </a:r>
            <a:r>
              <a:rPr lang="en-GB" sz="1000" dirty="0">
                <a:latin typeface="+mj-lt"/>
                <a:cs typeface="Arial" pitchFamily="34" charset="0"/>
              </a:rPr>
              <a:t>in Europe</a:t>
            </a:r>
          </a:p>
        </p:txBody>
      </p:sp>
      <p:sp>
        <p:nvSpPr>
          <p:cNvPr id="28753" name="Rectangle 169"/>
          <p:cNvSpPr>
            <a:spLocks noChangeArrowheads="1"/>
          </p:cNvSpPr>
          <p:nvPr/>
        </p:nvSpPr>
        <p:spPr bwMode="auto">
          <a:xfrm>
            <a:off x="1651000" y="4621213"/>
            <a:ext cx="2252663" cy="276225"/>
          </a:xfrm>
          <a:prstGeom prst="rect">
            <a:avLst/>
          </a:prstGeom>
          <a:noFill/>
          <a:ln w="9525">
            <a:noFill/>
            <a:miter lim="800000"/>
            <a:headEnd/>
            <a:tailEnd/>
          </a:ln>
        </p:spPr>
        <p:txBody>
          <a:bodyPr>
            <a:spAutoFit/>
          </a:bodyPr>
          <a:lstStyle/>
          <a:p>
            <a:pPr algn="ctr"/>
            <a:r>
              <a:rPr lang="en-US" sz="1200" b="1"/>
              <a:t>Licensed + ASA spectrum</a:t>
            </a:r>
          </a:p>
        </p:txBody>
      </p:sp>
      <p:sp>
        <p:nvSpPr>
          <p:cNvPr id="28754" name="Rectangle 143"/>
          <p:cNvSpPr>
            <a:spLocks noChangeArrowheads="1"/>
          </p:cNvSpPr>
          <p:nvPr/>
        </p:nvSpPr>
        <p:spPr bwMode="auto">
          <a:xfrm>
            <a:off x="5608638" y="4687888"/>
            <a:ext cx="2484437" cy="276225"/>
          </a:xfrm>
          <a:prstGeom prst="rect">
            <a:avLst/>
          </a:prstGeom>
          <a:noFill/>
          <a:ln w="9525">
            <a:noFill/>
            <a:miter lim="800000"/>
            <a:headEnd/>
            <a:tailEnd/>
          </a:ln>
        </p:spPr>
        <p:txBody>
          <a:bodyPr>
            <a:spAutoFit/>
          </a:bodyPr>
          <a:lstStyle/>
          <a:p>
            <a:pPr algn="ctr"/>
            <a:r>
              <a:rPr lang="en-US" sz="1200" b="1"/>
              <a:t>Licensed spectrum</a:t>
            </a:r>
          </a:p>
        </p:txBody>
      </p:sp>
      <p:sp>
        <p:nvSpPr>
          <p:cNvPr id="146" name="Freeform 145"/>
          <p:cNvSpPr/>
          <p:nvPr/>
        </p:nvSpPr>
        <p:spPr>
          <a:xfrm>
            <a:off x="6435725" y="5888038"/>
            <a:ext cx="833438" cy="441325"/>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pic>
        <p:nvPicPr>
          <p:cNvPr id="28756" name="Picture 31" descr="antenna only1"/>
          <p:cNvPicPr>
            <a:picLocks noChangeAspect="1" noChangeArrowheads="1"/>
          </p:cNvPicPr>
          <p:nvPr/>
        </p:nvPicPr>
        <p:blipFill>
          <a:blip r:embed="rId8" cstate="print">
            <a:clrChange>
              <a:clrFrom>
                <a:srgbClr val="CB9FFF"/>
              </a:clrFrom>
              <a:clrTo>
                <a:srgbClr val="CB9FFF">
                  <a:alpha val="0"/>
                </a:srgbClr>
              </a:clrTo>
            </a:clrChange>
          </a:blip>
          <a:srcRect/>
          <a:stretch>
            <a:fillRect/>
          </a:stretch>
        </p:blipFill>
        <p:spPr bwMode="auto">
          <a:xfrm>
            <a:off x="6761163" y="5732463"/>
            <a:ext cx="257175" cy="387350"/>
          </a:xfrm>
          <a:prstGeom prst="rect">
            <a:avLst/>
          </a:prstGeom>
          <a:noFill/>
          <a:ln w="9525">
            <a:noFill/>
            <a:miter lim="800000"/>
            <a:headEnd/>
            <a:tailEnd/>
          </a:ln>
        </p:spPr>
      </p:pic>
      <p:sp>
        <p:nvSpPr>
          <p:cNvPr id="28757" name="Rectangle 148"/>
          <p:cNvSpPr>
            <a:spLocks noChangeArrowheads="1"/>
          </p:cNvSpPr>
          <p:nvPr/>
        </p:nvSpPr>
        <p:spPr bwMode="auto">
          <a:xfrm>
            <a:off x="6415088" y="6086475"/>
            <a:ext cx="995362" cy="277813"/>
          </a:xfrm>
          <a:prstGeom prst="rect">
            <a:avLst/>
          </a:prstGeom>
          <a:noFill/>
          <a:ln w="9525">
            <a:noFill/>
            <a:miter lim="800000"/>
            <a:headEnd/>
            <a:tailEnd/>
          </a:ln>
        </p:spPr>
        <p:txBody>
          <a:bodyPr>
            <a:spAutoFit/>
          </a:bodyPr>
          <a:lstStyle/>
          <a:p>
            <a:pPr algn="ctr"/>
            <a:r>
              <a:rPr lang="en-US" sz="1200" b="1"/>
              <a:t>unlicensed</a:t>
            </a:r>
          </a:p>
        </p:txBody>
      </p:sp>
      <p:cxnSp>
        <p:nvCxnSpPr>
          <p:cNvPr id="155" name="Straight Arrow Connector 154"/>
          <p:cNvCxnSpPr/>
          <p:nvPr/>
        </p:nvCxnSpPr>
        <p:spPr>
          <a:xfrm flipV="1">
            <a:off x="5076825" y="4981575"/>
            <a:ext cx="1692275" cy="750888"/>
          </a:xfrm>
          <a:prstGeom prst="straightConnector1">
            <a:avLst/>
          </a:prstGeom>
          <a:ln>
            <a:prstDash val="sysDash"/>
            <a:headEnd type="arrow"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56" name="Straight Arrow Connector 155"/>
          <p:cNvCxnSpPr/>
          <p:nvPr/>
        </p:nvCxnSpPr>
        <p:spPr>
          <a:xfrm>
            <a:off x="5091113" y="6086475"/>
            <a:ext cx="1344612" cy="3175"/>
          </a:xfrm>
          <a:prstGeom prst="straightConnector1">
            <a:avLst/>
          </a:prstGeom>
          <a:ln>
            <a:solidFill>
              <a:srgbClr val="92D050"/>
            </a:solidFill>
            <a:prstDash val="sysDash"/>
            <a:headEnd type="arrow"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58" name="Straight Arrow Connector 157"/>
          <p:cNvCxnSpPr>
            <a:endCxn id="218" idx="5"/>
          </p:cNvCxnSpPr>
          <p:nvPr/>
        </p:nvCxnSpPr>
        <p:spPr>
          <a:xfrm rot="10800000">
            <a:off x="3240088" y="5005388"/>
            <a:ext cx="1277937" cy="808037"/>
          </a:xfrm>
          <a:prstGeom prst="straightConnector1">
            <a:avLst/>
          </a:prstGeom>
          <a:ln>
            <a:prstDash val="sysDash"/>
            <a:headEnd type="arrow" w="med" len="med"/>
            <a:tailEnd type="arrow" w="med" len="med"/>
          </a:ln>
        </p:spPr>
        <p:style>
          <a:lnRef idx="2">
            <a:schemeClr val="accent2"/>
          </a:lnRef>
          <a:fillRef idx="0">
            <a:schemeClr val="accent2"/>
          </a:fillRef>
          <a:effectRef idx="1">
            <a:schemeClr val="accent2"/>
          </a:effectRef>
          <a:fontRef idx="minor">
            <a:schemeClr val="tx1"/>
          </a:fontRef>
        </p:style>
      </p:cxnSp>
      <p:cxnSp>
        <p:nvCxnSpPr>
          <p:cNvPr id="157" name="Straight Arrow Connector 156"/>
          <p:cNvCxnSpPr/>
          <p:nvPr/>
        </p:nvCxnSpPr>
        <p:spPr>
          <a:xfrm rot="10800000">
            <a:off x="3316288" y="4927600"/>
            <a:ext cx="1282700" cy="804863"/>
          </a:xfrm>
          <a:prstGeom prst="straightConnector1">
            <a:avLst/>
          </a:prstGeom>
          <a:ln>
            <a:solidFill>
              <a:srgbClr val="EE9F00"/>
            </a:solidFill>
            <a:prstDash val="sysDash"/>
            <a:headEnd type="arrow" w="med" len="med"/>
            <a:tailEnd type="arrow" w="med" len="med"/>
          </a:ln>
        </p:spPr>
        <p:style>
          <a:lnRef idx="2">
            <a:schemeClr val="accent2"/>
          </a:lnRef>
          <a:fillRef idx="0">
            <a:schemeClr val="accent2"/>
          </a:fillRef>
          <a:effectRef idx="1">
            <a:schemeClr val="accent2"/>
          </a:effectRef>
          <a:fontRef idx="minor">
            <a:schemeClr val="tx1"/>
          </a:fontRef>
        </p:style>
      </p:cxnSp>
      <p:sp>
        <p:nvSpPr>
          <p:cNvPr id="28762" name="Rectangle 272"/>
          <p:cNvSpPr>
            <a:spLocks noChangeArrowheads="1"/>
          </p:cNvSpPr>
          <p:nvPr/>
        </p:nvSpPr>
        <p:spPr bwMode="auto">
          <a:xfrm rot="1885928">
            <a:off x="2705100" y="5403850"/>
            <a:ext cx="2251075" cy="461963"/>
          </a:xfrm>
          <a:prstGeom prst="rect">
            <a:avLst/>
          </a:prstGeom>
          <a:noFill/>
          <a:ln w="9525">
            <a:noFill/>
            <a:miter lim="800000"/>
            <a:headEnd/>
            <a:tailEnd/>
          </a:ln>
        </p:spPr>
        <p:txBody>
          <a:bodyPr>
            <a:spAutoFit/>
          </a:bodyPr>
          <a:lstStyle/>
          <a:p>
            <a:pPr algn="ctr"/>
            <a:r>
              <a:rPr lang="en-US" sz="1200" b="1">
                <a:solidFill>
                  <a:srgbClr val="DE9400"/>
                </a:solidFill>
              </a:rPr>
              <a:t>3G/4G services </a:t>
            </a:r>
          </a:p>
          <a:p>
            <a:pPr algn="ctr"/>
            <a:r>
              <a:rPr lang="en-US" sz="1200" b="1">
                <a:solidFill>
                  <a:srgbClr val="DE9400"/>
                </a:solidFill>
              </a:rPr>
              <a:t>(predictable QoS)</a:t>
            </a:r>
          </a:p>
        </p:txBody>
      </p:sp>
      <p:sp>
        <p:nvSpPr>
          <p:cNvPr id="28763" name="Rectangle 283"/>
          <p:cNvSpPr>
            <a:spLocks noChangeArrowheads="1"/>
          </p:cNvSpPr>
          <p:nvPr/>
        </p:nvSpPr>
        <p:spPr bwMode="auto">
          <a:xfrm>
            <a:off x="5092700" y="5665788"/>
            <a:ext cx="1446213" cy="646112"/>
          </a:xfrm>
          <a:prstGeom prst="rect">
            <a:avLst/>
          </a:prstGeom>
          <a:noFill/>
          <a:ln w="9525">
            <a:noFill/>
            <a:miter lim="800000"/>
            <a:headEnd/>
            <a:tailEnd/>
          </a:ln>
        </p:spPr>
        <p:txBody>
          <a:bodyPr>
            <a:spAutoFit/>
          </a:bodyPr>
          <a:lstStyle/>
          <a:p>
            <a:pPr algn="ctr"/>
            <a:r>
              <a:rPr lang="en-US" sz="1200" b="1">
                <a:solidFill>
                  <a:srgbClr val="00B050"/>
                </a:solidFill>
              </a:rPr>
              <a:t> </a:t>
            </a:r>
          </a:p>
          <a:p>
            <a:pPr algn="ctr"/>
            <a:r>
              <a:rPr lang="en-US" sz="1200" b="1">
                <a:solidFill>
                  <a:srgbClr val="00B050"/>
                </a:solidFill>
              </a:rPr>
              <a:t>Best effort services</a:t>
            </a:r>
          </a:p>
        </p:txBody>
      </p:sp>
      <p:sp>
        <p:nvSpPr>
          <p:cNvPr id="298" name="Rectangle 297"/>
          <p:cNvSpPr/>
          <p:nvPr/>
        </p:nvSpPr>
        <p:spPr>
          <a:xfrm rot="19965479">
            <a:off x="4657725" y="5202238"/>
            <a:ext cx="2252663" cy="461962"/>
          </a:xfrm>
          <a:prstGeom prst="rect">
            <a:avLst/>
          </a:prstGeom>
        </p:spPr>
        <p:txBody>
          <a:bodyPr>
            <a:spAutoFit/>
          </a:bodyPr>
          <a:lstStyle/>
          <a:p>
            <a:pPr algn="ctr">
              <a:defRPr/>
            </a:pPr>
            <a:r>
              <a:rPr lang="en-US" sz="1200" b="1" dirty="0">
                <a:solidFill>
                  <a:schemeClr val="accent3">
                    <a:lumMod val="75000"/>
                  </a:schemeClr>
                </a:solidFill>
                <a:latin typeface="Arial" pitchFamily="34" charset="0"/>
                <a:cs typeface="Arial" pitchFamily="34" charset="0"/>
              </a:rPr>
              <a:t>3G/4G services </a:t>
            </a:r>
          </a:p>
          <a:p>
            <a:pPr algn="ctr">
              <a:defRPr/>
            </a:pPr>
            <a:r>
              <a:rPr lang="en-US" sz="1200" b="1" dirty="0">
                <a:solidFill>
                  <a:schemeClr val="accent3">
                    <a:lumMod val="75000"/>
                  </a:schemeClr>
                </a:solidFill>
                <a:latin typeface="Arial" pitchFamily="34" charset="0"/>
                <a:cs typeface="Arial" pitchFamily="34" charset="0"/>
              </a:rPr>
              <a:t>(predictable </a:t>
            </a:r>
            <a:r>
              <a:rPr lang="en-US" sz="1200" b="1" dirty="0" err="1">
                <a:solidFill>
                  <a:schemeClr val="accent3">
                    <a:lumMod val="75000"/>
                  </a:schemeClr>
                </a:solidFill>
                <a:latin typeface="Arial" pitchFamily="34" charset="0"/>
                <a:cs typeface="Arial" pitchFamily="34" charset="0"/>
              </a:rPr>
              <a:t>QoS</a:t>
            </a:r>
            <a:r>
              <a:rPr lang="en-US" sz="1200" b="1" dirty="0">
                <a:solidFill>
                  <a:schemeClr val="accent3">
                    <a:lumMod val="75000"/>
                  </a:schemeClr>
                </a:solidFill>
                <a:latin typeface="Arial" pitchFamily="34" charset="0"/>
                <a:cs typeface="Arial" pitchFamily="34" charset="0"/>
              </a:rPr>
              <a:t>)</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Rounded Rectangle 258"/>
          <p:cNvSpPr/>
          <p:nvPr/>
        </p:nvSpPr>
        <p:spPr>
          <a:xfrm>
            <a:off x="6265863" y="1355725"/>
            <a:ext cx="2500312" cy="2413000"/>
          </a:xfrm>
          <a:prstGeom prst="roundRect">
            <a:avLst>
              <a:gd name="adj" fmla="val 3772"/>
            </a:avLst>
          </a:prstGeom>
          <a:solidFill>
            <a:schemeClr val="accent1">
              <a:lumMod val="20000"/>
              <a:lumOff val="80000"/>
            </a:schemeClr>
          </a:solidFill>
          <a:ln w="25400">
            <a:solidFill>
              <a:schemeClr val="accent1"/>
            </a:solidFill>
            <a:prstDash val="sysDash"/>
            <a:round/>
            <a:headEnd/>
            <a:tailEnd/>
          </a:ln>
        </p:spPr>
        <p:txBody>
          <a:bodyPr wrap="none" anchor="ctr"/>
          <a:lstStyle/>
          <a:p>
            <a:endParaRPr lang="en-US"/>
          </a:p>
        </p:txBody>
      </p:sp>
      <p:grpSp>
        <p:nvGrpSpPr>
          <p:cNvPr id="3" name="Group 102"/>
          <p:cNvGrpSpPr/>
          <p:nvPr/>
        </p:nvGrpSpPr>
        <p:grpSpPr>
          <a:xfrm>
            <a:off x="1501003" y="4374411"/>
            <a:ext cx="2730487" cy="1802229"/>
            <a:chOff x="967008" y="3684549"/>
            <a:chExt cx="3171149" cy="1707269"/>
          </a:xfr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p:grpSpPr>
        <p:sp>
          <p:nvSpPr>
            <p:cNvPr id="231" name="Freeform 230"/>
            <p:cNvSpPr/>
            <p:nvPr/>
          </p:nvSpPr>
          <p:spPr>
            <a:xfrm>
              <a:off x="1073688" y="4080789"/>
              <a:ext cx="1158949" cy="48261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2" name="Freeform 231"/>
            <p:cNvSpPr/>
            <p:nvPr/>
          </p:nvSpPr>
          <p:spPr>
            <a:xfrm>
              <a:off x="1952066" y="4321818"/>
              <a:ext cx="1220051" cy="52103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3" name="Freeform 232"/>
            <p:cNvSpPr/>
            <p:nvPr/>
          </p:nvSpPr>
          <p:spPr>
            <a:xfrm>
              <a:off x="1950681" y="3882670"/>
              <a:ext cx="1100486" cy="43689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4" name="Freeform 233"/>
            <p:cNvSpPr/>
            <p:nvPr/>
          </p:nvSpPr>
          <p:spPr>
            <a:xfrm>
              <a:off x="2884721" y="4093140"/>
              <a:ext cx="1085576" cy="45975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5" name="Freeform 234"/>
            <p:cNvSpPr/>
            <p:nvPr/>
          </p:nvSpPr>
          <p:spPr>
            <a:xfrm>
              <a:off x="2738529" y="3684549"/>
              <a:ext cx="996023" cy="40536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6" name="Freeform 235"/>
            <p:cNvSpPr/>
            <p:nvPr/>
          </p:nvSpPr>
          <p:spPr>
            <a:xfrm>
              <a:off x="967008" y="4573042"/>
              <a:ext cx="1343495" cy="5649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7" name="Freeform 236"/>
            <p:cNvSpPr/>
            <p:nvPr/>
          </p:nvSpPr>
          <p:spPr>
            <a:xfrm>
              <a:off x="2996397" y="4555069"/>
              <a:ext cx="1141760" cy="5402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8" name="Freeform 237"/>
            <p:cNvSpPr/>
            <p:nvPr/>
          </p:nvSpPr>
          <p:spPr>
            <a:xfrm>
              <a:off x="2059716" y="4847830"/>
              <a:ext cx="1220051" cy="5439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9701" name="Title 1"/>
          <p:cNvSpPr>
            <a:spLocks noGrp="1"/>
          </p:cNvSpPr>
          <p:nvPr>
            <p:ph type="title"/>
          </p:nvPr>
        </p:nvSpPr>
        <p:spPr>
          <a:xfrm>
            <a:off x="346075" y="288925"/>
            <a:ext cx="8229600" cy="930275"/>
          </a:xfrm>
        </p:spPr>
        <p:txBody>
          <a:bodyPr/>
          <a:lstStyle/>
          <a:p>
            <a:r>
              <a:rPr lang="en-US" dirty="0" smtClean="0">
                <a:ea typeface="ＭＳ Ｐゴシック" pitchFamily="34" charset="-128"/>
              </a:rPr>
              <a:t>How Does The System Work Today</a:t>
            </a:r>
          </a:p>
        </p:txBody>
      </p:sp>
      <p:sp>
        <p:nvSpPr>
          <p:cNvPr id="171" name="Freeform 170"/>
          <p:cNvSpPr/>
          <p:nvPr/>
        </p:nvSpPr>
        <p:spPr>
          <a:xfrm>
            <a:off x="3659670" y="4504899"/>
            <a:ext cx="969241" cy="461547"/>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2" name="Freeform 171"/>
          <p:cNvSpPr/>
          <p:nvPr/>
        </p:nvSpPr>
        <p:spPr>
          <a:xfrm>
            <a:off x="4394266" y="4735408"/>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3" name="Freeform 172"/>
          <p:cNvSpPr/>
          <p:nvPr/>
        </p:nvSpPr>
        <p:spPr>
          <a:xfrm>
            <a:off x="4393108" y="4315428"/>
            <a:ext cx="920348" cy="41782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4" name="Freeform 173"/>
          <p:cNvSpPr/>
          <p:nvPr/>
        </p:nvSpPr>
        <p:spPr>
          <a:xfrm>
            <a:off x="5174255" y="4516711"/>
            <a:ext cx="907878" cy="439685"/>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5" name="Freeform 174"/>
          <p:cNvSpPr/>
          <p:nvPr/>
        </p:nvSpPr>
        <p:spPr>
          <a:xfrm>
            <a:off x="5051993" y="4125954"/>
            <a:ext cx="832984" cy="38767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6" name="Freeform 175"/>
          <p:cNvSpPr/>
          <p:nvPr/>
        </p:nvSpPr>
        <p:spPr>
          <a:xfrm>
            <a:off x="3690496" y="4975667"/>
            <a:ext cx="982267" cy="540251"/>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7" name="Freeform 176"/>
          <p:cNvSpPr/>
          <p:nvPr/>
        </p:nvSpPr>
        <p:spPr>
          <a:xfrm>
            <a:off x="5267651" y="4958478"/>
            <a:ext cx="954865" cy="51662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8" name="Freeform 177"/>
          <p:cNvSpPr/>
          <p:nvPr/>
        </p:nvSpPr>
        <p:spPr>
          <a:xfrm>
            <a:off x="4484295" y="5238461"/>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pic>
        <p:nvPicPr>
          <p:cNvPr id="29726" name="Picture 6" descr="C:\Documents and Settings\jlam\Desktop\TD-LTE - RH\images\ant.png"/>
          <p:cNvPicPr>
            <a:picLocks noChangeAspect="1" noChangeArrowheads="1"/>
          </p:cNvPicPr>
          <p:nvPr/>
        </p:nvPicPr>
        <p:blipFill>
          <a:blip r:embed="rId2" cstate="print"/>
          <a:srcRect/>
          <a:stretch>
            <a:fillRect/>
          </a:stretch>
        </p:blipFill>
        <p:spPr bwMode="auto">
          <a:xfrm>
            <a:off x="5254625" y="4438650"/>
            <a:ext cx="331788" cy="833438"/>
          </a:xfrm>
          <a:prstGeom prst="rect">
            <a:avLst/>
          </a:prstGeom>
          <a:noFill/>
          <a:ln w="9525">
            <a:noFill/>
            <a:miter lim="800000"/>
            <a:headEnd/>
            <a:tailEnd/>
          </a:ln>
        </p:spPr>
      </p:pic>
      <p:pic>
        <p:nvPicPr>
          <p:cNvPr id="183" name="Picture 22" descr="http://www.istockphoto.com/file_thumbview_approve/11638078/1/istockphoto_11638078-mobil-phone.jpg">
            <a:hlinkClick r:id="rId3"/>
          </p:cNvPr>
          <p:cNvPicPr>
            <a:picLocks noChangeAspect="1" noChangeArrowheads="1"/>
          </p:cNvPicPr>
          <p:nvPr/>
        </p:nvPicPr>
        <p:blipFill>
          <a:blip r:embed="rId4" cstate="print">
            <a:clrChange>
              <a:clrFrom>
                <a:srgbClr val="FFFFFF"/>
              </a:clrFrom>
              <a:clrTo>
                <a:srgbClr val="FFFFFF">
                  <a:alpha val="0"/>
                </a:srgbClr>
              </a:clrTo>
            </a:clrChange>
          </a:blip>
          <a:srcRect b="10986"/>
          <a:stretch>
            <a:fillRect/>
          </a:stretch>
        </p:blipFill>
        <p:spPr bwMode="auto">
          <a:xfrm>
            <a:off x="6449728" y="5792252"/>
            <a:ext cx="579026" cy="595423"/>
          </a:xfrm>
          <a:prstGeom prst="rect">
            <a:avLst/>
          </a:prstGeom>
          <a:noFill/>
          <a:effectLst>
            <a:reflection blurRad="6350" stA="52000" endA="300" endPos="35000" dir="5400000" sy="-100000" algn="bl" rotWithShape="0"/>
          </a:effectLst>
        </p:spPr>
      </p:pic>
      <p:sp>
        <p:nvSpPr>
          <p:cNvPr id="185" name="Freeform 184"/>
          <p:cNvSpPr/>
          <p:nvPr/>
        </p:nvSpPr>
        <p:spPr>
          <a:xfrm>
            <a:off x="3770598" y="5525761"/>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6" name="Freeform 185"/>
          <p:cNvSpPr/>
          <p:nvPr/>
        </p:nvSpPr>
        <p:spPr>
          <a:xfrm>
            <a:off x="5296023" y="5465288"/>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7" name="Freeform 186"/>
          <p:cNvSpPr/>
          <p:nvPr/>
        </p:nvSpPr>
        <p:spPr>
          <a:xfrm>
            <a:off x="4509207" y="5733234"/>
            <a:ext cx="1080288" cy="49139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pic>
        <p:nvPicPr>
          <p:cNvPr id="29741" name="Picture 6" descr="C:\Documents and Settings\jlam\Desktop\TD-LTE - RH\images\ant.png"/>
          <p:cNvPicPr>
            <a:picLocks noChangeAspect="1" noChangeArrowheads="1"/>
          </p:cNvPicPr>
          <p:nvPr/>
        </p:nvPicPr>
        <p:blipFill>
          <a:blip r:embed="rId5" cstate="print"/>
          <a:srcRect/>
          <a:stretch>
            <a:fillRect/>
          </a:stretch>
        </p:blipFill>
        <p:spPr bwMode="auto">
          <a:xfrm>
            <a:off x="2743200" y="4672013"/>
            <a:ext cx="369888" cy="931862"/>
          </a:xfrm>
          <a:prstGeom prst="rect">
            <a:avLst/>
          </a:prstGeom>
          <a:noFill/>
          <a:ln w="9525">
            <a:noFill/>
            <a:miter lim="800000"/>
            <a:headEnd/>
            <a:tailEnd/>
          </a:ln>
        </p:spPr>
      </p:pic>
      <p:sp>
        <p:nvSpPr>
          <p:cNvPr id="141" name="Rectangle 140"/>
          <p:cNvSpPr/>
          <p:nvPr/>
        </p:nvSpPr>
        <p:spPr>
          <a:xfrm>
            <a:off x="6457950" y="1560798"/>
            <a:ext cx="2117725"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a:t>Administration/Regulator</a:t>
            </a:r>
          </a:p>
        </p:txBody>
      </p:sp>
      <p:sp>
        <p:nvSpPr>
          <p:cNvPr id="210" name="Rectangle 209"/>
          <p:cNvSpPr/>
          <p:nvPr/>
        </p:nvSpPr>
        <p:spPr>
          <a:xfrm>
            <a:off x="672622" y="1539776"/>
            <a:ext cx="1545019"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smtClean="0"/>
              <a:t>Spectrum </a:t>
            </a:r>
            <a:r>
              <a:rPr lang="en-US" sz="1400" b="1" dirty="0"/>
              <a:t>licensee</a:t>
            </a:r>
          </a:p>
        </p:txBody>
      </p:sp>
      <p:cxnSp>
        <p:nvCxnSpPr>
          <p:cNvPr id="248" name="Straight Arrow Connector 247"/>
          <p:cNvCxnSpPr>
            <a:stCxn id="141" idx="1"/>
          </p:cNvCxnSpPr>
          <p:nvPr/>
        </p:nvCxnSpPr>
        <p:spPr>
          <a:xfrm rot="10800000">
            <a:off x="2217738" y="1909764"/>
            <a:ext cx="4240212" cy="21524"/>
          </a:xfrm>
          <a:prstGeom prst="straightConnector1">
            <a:avLst/>
          </a:prstGeom>
          <a:ln w="25400">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169" name="Freeform 168"/>
          <p:cNvSpPr/>
          <p:nvPr/>
        </p:nvSpPr>
        <p:spPr>
          <a:xfrm flipH="1">
            <a:off x="5461000" y="4651375"/>
            <a:ext cx="2081213" cy="1087438"/>
          </a:xfrm>
          <a:custGeom>
            <a:avLst/>
            <a:gdLst>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5300590 w 5300590"/>
              <a:gd name="connsiteY0" fmla="*/ 0 h 5546067"/>
              <a:gd name="connsiteX1" fmla="*/ 0 w 5300590"/>
              <a:gd name="connsiteY1" fmla="*/ 5546067 h 5546067"/>
              <a:gd name="connsiteX0" fmla="*/ 5300590 w 5300590"/>
              <a:gd name="connsiteY0" fmla="*/ 0 h 5546067"/>
              <a:gd name="connsiteX1" fmla="*/ 0 w 5300590"/>
              <a:gd name="connsiteY1" fmla="*/ 5546067 h 5546067"/>
              <a:gd name="connsiteX0" fmla="*/ 4667516 w 4667516"/>
              <a:gd name="connsiteY0" fmla="*/ 0 h 7482446"/>
              <a:gd name="connsiteX1" fmla="*/ 0 w 4667516"/>
              <a:gd name="connsiteY1" fmla="*/ 7482446 h 7482446"/>
              <a:gd name="connsiteX0" fmla="*/ 4667516 w 6802352"/>
              <a:gd name="connsiteY0" fmla="*/ 0 h 7482446"/>
              <a:gd name="connsiteX1" fmla="*/ 0 w 6802352"/>
              <a:gd name="connsiteY1" fmla="*/ 7482446 h 7482446"/>
              <a:gd name="connsiteX0" fmla="*/ 409136 w 7301675"/>
              <a:gd name="connsiteY0" fmla="*/ 0 h 7800154"/>
              <a:gd name="connsiteX1" fmla="*/ 499323 w 7301675"/>
              <a:gd name="connsiteY1" fmla="*/ 7800154 h 7800154"/>
              <a:gd name="connsiteX0" fmla="*/ 409136 w 7159920"/>
              <a:gd name="connsiteY0" fmla="*/ 0 h 8210569"/>
              <a:gd name="connsiteX1" fmla="*/ 357568 w 7159920"/>
              <a:gd name="connsiteY1" fmla="*/ 8210569 h 8210569"/>
              <a:gd name="connsiteX0" fmla="*/ 409136 w 7531570"/>
              <a:gd name="connsiteY0" fmla="*/ 0 h 9117342"/>
              <a:gd name="connsiteX1" fmla="*/ 729217 w 7531570"/>
              <a:gd name="connsiteY1" fmla="*/ 9117342 h 9117342"/>
              <a:gd name="connsiteX0" fmla="*/ 409136 w 5827544"/>
              <a:gd name="connsiteY0" fmla="*/ 0 h 9117342"/>
              <a:gd name="connsiteX1" fmla="*/ 729217 w 5827544"/>
              <a:gd name="connsiteY1" fmla="*/ 9117342 h 9117342"/>
              <a:gd name="connsiteX0" fmla="*/ 4289427 w 9707835"/>
              <a:gd name="connsiteY0" fmla="*/ 0 h 9117342"/>
              <a:gd name="connsiteX1" fmla="*/ 4609508 w 9707835"/>
              <a:gd name="connsiteY1" fmla="*/ 9117342 h 9117342"/>
              <a:gd name="connsiteX0" fmla="*/ 2830610 w 8249018"/>
              <a:gd name="connsiteY0" fmla="*/ 0 h 9117342"/>
              <a:gd name="connsiteX1" fmla="*/ 3150691 w 8249018"/>
              <a:gd name="connsiteY1" fmla="*/ 9117342 h 9117342"/>
              <a:gd name="connsiteX0" fmla="*/ 2830610 w 7712625"/>
              <a:gd name="connsiteY0" fmla="*/ 0 h 9537268"/>
              <a:gd name="connsiteX1" fmla="*/ 2614298 w 7712625"/>
              <a:gd name="connsiteY1" fmla="*/ 9537268 h 9537268"/>
              <a:gd name="connsiteX0" fmla="*/ 2830610 w 8413910"/>
              <a:gd name="connsiteY0" fmla="*/ 0 h 8810360"/>
              <a:gd name="connsiteX1" fmla="*/ 3315590 w 8413910"/>
              <a:gd name="connsiteY1" fmla="*/ 8810362 h 8810360"/>
              <a:gd name="connsiteX0" fmla="*/ 3139655 w 3624628"/>
              <a:gd name="connsiteY0" fmla="*/ 0 h 8810360"/>
              <a:gd name="connsiteX1" fmla="*/ 3624635 w 3624628"/>
              <a:gd name="connsiteY1" fmla="*/ 8810362 h 8810360"/>
              <a:gd name="connsiteX0" fmla="*/ 11516408 w 11516410"/>
              <a:gd name="connsiteY0" fmla="*/ 3 h 9430061"/>
              <a:gd name="connsiteX1" fmla="*/ 3624635 w 11516410"/>
              <a:gd name="connsiteY1" fmla="*/ 9430063 h 9430061"/>
              <a:gd name="connsiteX0" fmla="*/ 11516408 w 11516410"/>
              <a:gd name="connsiteY0" fmla="*/ 3 h 9430061"/>
              <a:gd name="connsiteX1" fmla="*/ 3624635 w 11516410"/>
              <a:gd name="connsiteY1" fmla="*/ 9430063 h 9430061"/>
            </a:gdLst>
            <a:ahLst/>
            <a:cxnLst>
              <a:cxn ang="0">
                <a:pos x="connsiteX0" y="connsiteY0"/>
              </a:cxn>
              <a:cxn ang="0">
                <a:pos x="connsiteX1" y="connsiteY1"/>
              </a:cxn>
            </a:cxnLst>
            <a:rect l="l" t="t" r="r" b="b"/>
            <a:pathLst>
              <a:path w="11516410" h="9430061">
                <a:moveTo>
                  <a:pt x="11516408" y="3"/>
                </a:moveTo>
                <a:cubicBezTo>
                  <a:pt x="3157702" y="1907474"/>
                  <a:pt x="6" y="5981327"/>
                  <a:pt x="3624635" y="9430063"/>
                </a:cubicBezTo>
              </a:path>
            </a:pathLst>
          </a:custGeom>
          <a:ln w="127000">
            <a:solidFill>
              <a:schemeClr val="accent3">
                <a:lumMod val="40000"/>
                <a:lumOff val="60000"/>
              </a:schemeClr>
            </a:solidFill>
            <a:headEnd type="none"/>
            <a:tailEnd type="triangle" w="sm"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29754" name="Rectangle 251"/>
          <p:cNvSpPr>
            <a:spLocks noChangeArrowheads="1"/>
          </p:cNvSpPr>
          <p:nvPr/>
        </p:nvSpPr>
        <p:spPr bwMode="auto">
          <a:xfrm>
            <a:off x="6265863" y="6130925"/>
            <a:ext cx="2309812" cy="461963"/>
          </a:xfrm>
          <a:prstGeom prst="rect">
            <a:avLst/>
          </a:prstGeom>
          <a:noFill/>
          <a:ln w="9525">
            <a:noFill/>
            <a:miter lim="800000"/>
            <a:headEnd/>
            <a:tailEnd/>
          </a:ln>
        </p:spPr>
        <p:txBody>
          <a:bodyPr>
            <a:spAutoFit/>
          </a:bodyPr>
          <a:lstStyle/>
          <a:p>
            <a:pPr algn="ctr"/>
            <a:r>
              <a:rPr lang="en-US" sz="1200" b="1"/>
              <a:t>Multi-bands </a:t>
            </a:r>
          </a:p>
          <a:p>
            <a:pPr algn="ctr"/>
            <a:r>
              <a:rPr lang="en-US" sz="1200" b="1"/>
              <a:t>Device </a:t>
            </a:r>
          </a:p>
        </p:txBody>
      </p:sp>
      <p:cxnSp>
        <p:nvCxnSpPr>
          <p:cNvPr id="253" name="Straight Arrow Connector 252"/>
          <p:cNvCxnSpPr/>
          <p:nvPr/>
        </p:nvCxnSpPr>
        <p:spPr>
          <a:xfrm rot="16200000" flipH="1">
            <a:off x="7134225" y="2578100"/>
            <a:ext cx="561975" cy="95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55" name="Rectangle 254"/>
          <p:cNvSpPr/>
          <p:nvPr/>
        </p:nvSpPr>
        <p:spPr>
          <a:xfrm>
            <a:off x="6647465" y="2964246"/>
            <a:ext cx="1545019"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a:t>Incumbent</a:t>
            </a:r>
          </a:p>
        </p:txBody>
      </p:sp>
      <p:sp>
        <p:nvSpPr>
          <p:cNvPr id="29761" name="Rectangle 280"/>
          <p:cNvSpPr>
            <a:spLocks noChangeArrowheads="1"/>
          </p:cNvSpPr>
          <p:nvPr/>
        </p:nvSpPr>
        <p:spPr bwMode="auto">
          <a:xfrm>
            <a:off x="3509963" y="1635125"/>
            <a:ext cx="2103437" cy="461665"/>
          </a:xfrm>
          <a:prstGeom prst="rect">
            <a:avLst/>
          </a:prstGeom>
          <a:noFill/>
          <a:ln w="9525">
            <a:noFill/>
            <a:miter lim="800000"/>
            <a:headEnd/>
            <a:tailEnd/>
          </a:ln>
        </p:spPr>
        <p:txBody>
          <a:bodyPr>
            <a:spAutoFit/>
          </a:bodyPr>
          <a:lstStyle/>
          <a:p>
            <a:pPr algn="ctr"/>
            <a:r>
              <a:rPr lang="en-US" sz="1200" b="1" dirty="0"/>
              <a:t>grant/award </a:t>
            </a:r>
            <a:r>
              <a:rPr lang="en-US" sz="1200" b="1" dirty="0" smtClean="0"/>
              <a:t>of spectrum rights </a:t>
            </a:r>
            <a:endParaRPr lang="en-US" sz="1200" b="1" dirty="0"/>
          </a:p>
        </p:txBody>
      </p:sp>
      <p:sp>
        <p:nvSpPr>
          <p:cNvPr id="29762" name="Rectangle 281"/>
          <p:cNvSpPr>
            <a:spLocks noChangeArrowheads="1"/>
          </p:cNvSpPr>
          <p:nvPr/>
        </p:nvSpPr>
        <p:spPr bwMode="auto">
          <a:xfrm>
            <a:off x="6457950" y="2350621"/>
            <a:ext cx="2103438" cy="646331"/>
          </a:xfrm>
          <a:prstGeom prst="rect">
            <a:avLst/>
          </a:prstGeom>
          <a:noFill/>
          <a:ln w="9525">
            <a:noFill/>
            <a:miter lim="800000"/>
            <a:headEnd/>
            <a:tailEnd/>
          </a:ln>
        </p:spPr>
        <p:txBody>
          <a:bodyPr>
            <a:spAutoFit/>
          </a:bodyPr>
          <a:lstStyle/>
          <a:p>
            <a:pPr algn="ctr"/>
            <a:r>
              <a:rPr lang="en-US" sz="1200" b="1" dirty="0" smtClean="0"/>
              <a:t>Compensation and timeline to free up the spectrum</a:t>
            </a:r>
            <a:endParaRPr lang="en-US" sz="1200" b="1" dirty="0"/>
          </a:p>
        </p:txBody>
      </p:sp>
      <p:sp>
        <p:nvSpPr>
          <p:cNvPr id="29764" name="Rectangle 283"/>
          <p:cNvSpPr>
            <a:spLocks noChangeArrowheads="1"/>
          </p:cNvSpPr>
          <p:nvPr/>
        </p:nvSpPr>
        <p:spPr bwMode="auto">
          <a:xfrm>
            <a:off x="1608138" y="3548063"/>
            <a:ext cx="2101850" cy="277812"/>
          </a:xfrm>
          <a:prstGeom prst="rect">
            <a:avLst/>
          </a:prstGeom>
          <a:noFill/>
          <a:ln w="9525">
            <a:noFill/>
            <a:miter lim="800000"/>
            <a:headEnd/>
            <a:tailEnd/>
          </a:ln>
        </p:spPr>
        <p:txBody>
          <a:bodyPr>
            <a:spAutoFit/>
          </a:bodyPr>
          <a:lstStyle/>
          <a:p>
            <a:pPr algn="ctr"/>
            <a:endParaRPr lang="en-US" sz="1200" b="1"/>
          </a:p>
        </p:txBody>
      </p:sp>
      <p:cxnSp>
        <p:nvCxnSpPr>
          <p:cNvPr id="286" name="Straight Arrow Connector 285"/>
          <p:cNvCxnSpPr/>
          <p:nvPr/>
        </p:nvCxnSpPr>
        <p:spPr>
          <a:xfrm rot="16200000" flipH="1">
            <a:off x="1004654" y="2749317"/>
            <a:ext cx="2321390" cy="1524001"/>
          </a:xfrm>
          <a:prstGeom prst="straightConnector1">
            <a:avLst/>
          </a:prstGeom>
          <a:ln>
            <a:solidFill>
              <a:schemeClr val="bg2">
                <a:lumMod val="75000"/>
              </a:schemeClr>
            </a:solidFill>
            <a:headEnd type="arrow"/>
            <a:tailEnd type="arrow"/>
          </a:ln>
        </p:spPr>
        <p:style>
          <a:lnRef idx="2">
            <a:schemeClr val="accent3"/>
          </a:lnRef>
          <a:fillRef idx="0">
            <a:schemeClr val="accent3"/>
          </a:fillRef>
          <a:effectRef idx="1">
            <a:schemeClr val="accent3"/>
          </a:effectRef>
          <a:fontRef idx="minor">
            <a:schemeClr val="tx1"/>
          </a:fontRef>
        </p:style>
      </p:cxnSp>
      <p:cxnSp>
        <p:nvCxnSpPr>
          <p:cNvPr id="290" name="Straight Arrow Connector 289"/>
          <p:cNvCxnSpPr/>
          <p:nvPr/>
        </p:nvCxnSpPr>
        <p:spPr>
          <a:xfrm>
            <a:off x="1403349" y="2350622"/>
            <a:ext cx="4016376" cy="2088028"/>
          </a:xfrm>
          <a:prstGeom prst="straightConnector1">
            <a:avLst/>
          </a:prstGeom>
          <a:ln>
            <a:solidFill>
              <a:schemeClr val="bg2">
                <a:lumMod val="75000"/>
              </a:schemeClr>
            </a:solidFill>
            <a:headEnd type="arrow"/>
            <a:tailEnd type="arrow"/>
          </a:ln>
        </p:spPr>
        <p:style>
          <a:lnRef idx="2">
            <a:schemeClr val="accent3"/>
          </a:lnRef>
          <a:fillRef idx="0">
            <a:schemeClr val="accent3"/>
          </a:fillRef>
          <a:effectRef idx="1">
            <a:schemeClr val="accent3"/>
          </a:effectRef>
          <a:fontRef idx="minor">
            <a:schemeClr val="tx1"/>
          </a:fontRef>
        </p:style>
      </p:cxnSp>
      <p:sp>
        <p:nvSpPr>
          <p:cNvPr id="29767" name="Rectangle 288"/>
          <p:cNvSpPr>
            <a:spLocks noChangeArrowheads="1"/>
          </p:cNvSpPr>
          <p:nvPr/>
        </p:nvSpPr>
        <p:spPr bwMode="auto">
          <a:xfrm rot="1537580">
            <a:off x="2385981" y="3359335"/>
            <a:ext cx="2354262" cy="276999"/>
          </a:xfrm>
          <a:prstGeom prst="rect">
            <a:avLst/>
          </a:prstGeom>
          <a:noFill/>
          <a:ln w="9525">
            <a:noFill/>
            <a:miter lim="800000"/>
            <a:headEnd/>
            <a:tailEnd/>
          </a:ln>
        </p:spPr>
        <p:txBody>
          <a:bodyPr>
            <a:spAutoFit/>
          </a:bodyPr>
          <a:lstStyle/>
          <a:p>
            <a:pPr algn="ctr"/>
            <a:r>
              <a:rPr lang="en-US" sz="1200" b="1" dirty="0" smtClean="0"/>
              <a:t>Licensed Spectrum  </a:t>
            </a:r>
            <a:endParaRPr lang="en-US" sz="1200" b="1" dirty="0"/>
          </a:p>
        </p:txBody>
      </p:sp>
      <p:sp>
        <p:nvSpPr>
          <p:cNvPr id="29768" name="Rectangle 208"/>
          <p:cNvSpPr>
            <a:spLocks noChangeArrowheads="1"/>
          </p:cNvSpPr>
          <p:nvPr/>
        </p:nvSpPr>
        <p:spPr bwMode="auto">
          <a:xfrm>
            <a:off x="6235700" y="4757738"/>
            <a:ext cx="2062163" cy="646112"/>
          </a:xfrm>
          <a:prstGeom prst="rect">
            <a:avLst/>
          </a:prstGeom>
          <a:noFill/>
          <a:ln w="9525">
            <a:noFill/>
            <a:miter lim="800000"/>
            <a:headEnd/>
            <a:tailEnd/>
          </a:ln>
        </p:spPr>
        <p:txBody>
          <a:bodyPr>
            <a:spAutoFit/>
          </a:bodyPr>
          <a:lstStyle/>
          <a:p>
            <a:pPr algn="ctr"/>
            <a:r>
              <a:rPr lang="en-US" sz="1200" b="1" dirty="0"/>
              <a:t>Base station controls device access to </a:t>
            </a:r>
            <a:r>
              <a:rPr lang="en-US" sz="1200" b="1" dirty="0" smtClean="0"/>
              <a:t>licensed spectrum</a:t>
            </a:r>
            <a:endParaRPr lang="en-US" sz="1200" b="1" dirty="0"/>
          </a:p>
        </p:txBody>
      </p:sp>
      <p:sp>
        <p:nvSpPr>
          <p:cNvPr id="29770" name="Rectangle 319"/>
          <p:cNvSpPr>
            <a:spLocks noChangeArrowheads="1"/>
          </p:cNvSpPr>
          <p:nvPr/>
        </p:nvSpPr>
        <p:spPr bwMode="auto">
          <a:xfrm>
            <a:off x="4679950" y="5140325"/>
            <a:ext cx="1874838" cy="277813"/>
          </a:xfrm>
          <a:prstGeom prst="rect">
            <a:avLst/>
          </a:prstGeom>
          <a:noFill/>
          <a:ln w="9525">
            <a:noFill/>
            <a:miter lim="800000"/>
            <a:headEnd/>
            <a:tailEnd/>
          </a:ln>
        </p:spPr>
        <p:txBody>
          <a:bodyPr>
            <a:spAutoFit/>
          </a:bodyPr>
          <a:lstStyle/>
          <a:p>
            <a:pPr algn="ctr"/>
            <a:r>
              <a:rPr lang="en-US" sz="1200" b="1"/>
              <a:t>Base station</a:t>
            </a:r>
          </a:p>
        </p:txBody>
      </p:sp>
      <p:sp>
        <p:nvSpPr>
          <p:cNvPr id="29771" name="Rectangle 320"/>
          <p:cNvSpPr>
            <a:spLocks noChangeArrowheads="1"/>
          </p:cNvSpPr>
          <p:nvPr/>
        </p:nvSpPr>
        <p:spPr bwMode="auto">
          <a:xfrm>
            <a:off x="2093913" y="5475288"/>
            <a:ext cx="1874837" cy="276225"/>
          </a:xfrm>
          <a:prstGeom prst="rect">
            <a:avLst/>
          </a:prstGeom>
          <a:noFill/>
          <a:ln w="9525">
            <a:noFill/>
            <a:miter lim="800000"/>
            <a:headEnd/>
            <a:tailEnd/>
          </a:ln>
        </p:spPr>
        <p:txBody>
          <a:bodyPr>
            <a:spAutoFit/>
          </a:bodyPr>
          <a:lstStyle/>
          <a:p>
            <a:pPr algn="ctr"/>
            <a:r>
              <a:rPr lang="en-US" sz="1200" b="1"/>
              <a:t>Base station</a:t>
            </a:r>
          </a:p>
        </p:txBody>
      </p:sp>
      <p:sp>
        <p:nvSpPr>
          <p:cNvPr id="65" name="Freeform 64"/>
          <p:cNvSpPr/>
          <p:nvPr/>
        </p:nvSpPr>
        <p:spPr>
          <a:xfrm rot="4905682" flipH="1" flipV="1">
            <a:off x="4371182" y="5042694"/>
            <a:ext cx="1403350" cy="2586037"/>
          </a:xfrm>
          <a:custGeom>
            <a:avLst/>
            <a:gdLst>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5300590 w 5300590"/>
              <a:gd name="connsiteY0" fmla="*/ 0 h 5546067"/>
              <a:gd name="connsiteX1" fmla="*/ 0 w 5300590"/>
              <a:gd name="connsiteY1" fmla="*/ 5546067 h 5546067"/>
              <a:gd name="connsiteX0" fmla="*/ 5300590 w 5300590"/>
              <a:gd name="connsiteY0" fmla="*/ 0 h 5546067"/>
              <a:gd name="connsiteX1" fmla="*/ 0 w 5300590"/>
              <a:gd name="connsiteY1" fmla="*/ 5546067 h 5546067"/>
              <a:gd name="connsiteX0" fmla="*/ 4667516 w 4667516"/>
              <a:gd name="connsiteY0" fmla="*/ 0 h 7482446"/>
              <a:gd name="connsiteX1" fmla="*/ 0 w 4667516"/>
              <a:gd name="connsiteY1" fmla="*/ 7482446 h 7482446"/>
              <a:gd name="connsiteX0" fmla="*/ 4667516 w 6802352"/>
              <a:gd name="connsiteY0" fmla="*/ 0 h 7482446"/>
              <a:gd name="connsiteX1" fmla="*/ 0 w 6802352"/>
              <a:gd name="connsiteY1" fmla="*/ 7482446 h 7482446"/>
              <a:gd name="connsiteX0" fmla="*/ 409136 w 7301675"/>
              <a:gd name="connsiteY0" fmla="*/ 0 h 7800154"/>
              <a:gd name="connsiteX1" fmla="*/ 499323 w 7301675"/>
              <a:gd name="connsiteY1" fmla="*/ 7800154 h 7800154"/>
              <a:gd name="connsiteX0" fmla="*/ 409136 w 7159920"/>
              <a:gd name="connsiteY0" fmla="*/ 0 h 8210569"/>
              <a:gd name="connsiteX1" fmla="*/ 357568 w 7159920"/>
              <a:gd name="connsiteY1" fmla="*/ 8210569 h 8210569"/>
              <a:gd name="connsiteX0" fmla="*/ 409136 w 7531570"/>
              <a:gd name="connsiteY0" fmla="*/ 0 h 9117342"/>
              <a:gd name="connsiteX1" fmla="*/ 729217 w 7531570"/>
              <a:gd name="connsiteY1" fmla="*/ 9117342 h 9117342"/>
              <a:gd name="connsiteX0" fmla="*/ 409136 w 5827544"/>
              <a:gd name="connsiteY0" fmla="*/ 0 h 9117342"/>
              <a:gd name="connsiteX1" fmla="*/ 729217 w 5827544"/>
              <a:gd name="connsiteY1" fmla="*/ 9117342 h 9117342"/>
              <a:gd name="connsiteX0" fmla="*/ 4289427 w 9707835"/>
              <a:gd name="connsiteY0" fmla="*/ 0 h 9117342"/>
              <a:gd name="connsiteX1" fmla="*/ 4609508 w 9707835"/>
              <a:gd name="connsiteY1" fmla="*/ 9117342 h 9117342"/>
              <a:gd name="connsiteX0" fmla="*/ 2830610 w 8249018"/>
              <a:gd name="connsiteY0" fmla="*/ 0 h 9117342"/>
              <a:gd name="connsiteX1" fmla="*/ 3150691 w 8249018"/>
              <a:gd name="connsiteY1" fmla="*/ 9117342 h 9117342"/>
              <a:gd name="connsiteX0" fmla="*/ 2830610 w 7712625"/>
              <a:gd name="connsiteY0" fmla="*/ 0 h 9537268"/>
              <a:gd name="connsiteX1" fmla="*/ 2614298 w 7712625"/>
              <a:gd name="connsiteY1" fmla="*/ 9537268 h 9537268"/>
              <a:gd name="connsiteX0" fmla="*/ 2830610 w 8413910"/>
              <a:gd name="connsiteY0" fmla="*/ 0 h 8810360"/>
              <a:gd name="connsiteX1" fmla="*/ 3315590 w 8413910"/>
              <a:gd name="connsiteY1" fmla="*/ 8810362 h 8810360"/>
              <a:gd name="connsiteX0" fmla="*/ 3139655 w 3624628"/>
              <a:gd name="connsiteY0" fmla="*/ 0 h 8810360"/>
              <a:gd name="connsiteX1" fmla="*/ 3624635 w 3624628"/>
              <a:gd name="connsiteY1" fmla="*/ 8810362 h 8810360"/>
              <a:gd name="connsiteX0" fmla="*/ 11516408 w 11516410"/>
              <a:gd name="connsiteY0" fmla="*/ 3 h 9430061"/>
              <a:gd name="connsiteX1" fmla="*/ 3624635 w 11516410"/>
              <a:gd name="connsiteY1" fmla="*/ 9430063 h 9430061"/>
              <a:gd name="connsiteX0" fmla="*/ 11516408 w 11516410"/>
              <a:gd name="connsiteY0" fmla="*/ 3 h 9430061"/>
              <a:gd name="connsiteX1" fmla="*/ 3624635 w 11516410"/>
              <a:gd name="connsiteY1" fmla="*/ 9430063 h 9430061"/>
            </a:gdLst>
            <a:ahLst/>
            <a:cxnLst>
              <a:cxn ang="0">
                <a:pos x="connsiteX0" y="connsiteY0"/>
              </a:cxn>
              <a:cxn ang="0">
                <a:pos x="connsiteX1" y="connsiteY1"/>
              </a:cxn>
            </a:cxnLst>
            <a:rect l="l" t="t" r="r" b="b"/>
            <a:pathLst>
              <a:path w="11516410" h="9430061">
                <a:moveTo>
                  <a:pt x="11516408" y="3"/>
                </a:moveTo>
                <a:cubicBezTo>
                  <a:pt x="3157702" y="1907474"/>
                  <a:pt x="6" y="5981327"/>
                  <a:pt x="3624635" y="9430063"/>
                </a:cubicBezTo>
              </a:path>
            </a:pathLst>
          </a:custGeom>
          <a:ln w="127000">
            <a:solidFill>
              <a:schemeClr val="accent3">
                <a:lumMod val="40000"/>
                <a:lumOff val="60000"/>
              </a:schemeClr>
            </a:solidFill>
            <a:headEnd type="none"/>
            <a:tailEnd type="triangle" w="sm"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29776" name="Rectangle 66"/>
          <p:cNvSpPr>
            <a:spLocks noChangeArrowheads="1"/>
          </p:cNvSpPr>
          <p:nvPr/>
        </p:nvSpPr>
        <p:spPr bwMode="auto">
          <a:xfrm>
            <a:off x="2921000" y="6286500"/>
            <a:ext cx="2852738" cy="461665"/>
          </a:xfrm>
          <a:prstGeom prst="rect">
            <a:avLst/>
          </a:prstGeom>
          <a:noFill/>
          <a:ln w="9525">
            <a:noFill/>
            <a:miter lim="800000"/>
            <a:headEnd/>
            <a:tailEnd/>
          </a:ln>
        </p:spPr>
        <p:txBody>
          <a:bodyPr>
            <a:spAutoFit/>
          </a:bodyPr>
          <a:lstStyle/>
          <a:p>
            <a:pPr algn="ctr"/>
            <a:r>
              <a:rPr lang="en-US" sz="1200" b="1" dirty="0"/>
              <a:t>Base station controls device access </a:t>
            </a:r>
            <a:r>
              <a:rPr lang="en-US" sz="1200" b="1" dirty="0" smtClean="0"/>
              <a:t>to licensed spectrum</a:t>
            </a:r>
            <a:endParaRPr lang="en-US" sz="1200" b="1"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Rounded Rectangle 258"/>
          <p:cNvSpPr/>
          <p:nvPr/>
        </p:nvSpPr>
        <p:spPr>
          <a:xfrm>
            <a:off x="6265863" y="1355725"/>
            <a:ext cx="2500312" cy="2413000"/>
          </a:xfrm>
          <a:prstGeom prst="roundRect">
            <a:avLst>
              <a:gd name="adj" fmla="val 3772"/>
            </a:avLst>
          </a:prstGeom>
          <a:solidFill>
            <a:schemeClr val="accent1">
              <a:lumMod val="20000"/>
              <a:lumOff val="80000"/>
            </a:schemeClr>
          </a:solidFill>
          <a:ln w="25400">
            <a:solidFill>
              <a:schemeClr val="accent1"/>
            </a:solidFill>
            <a:prstDash val="sysDash"/>
            <a:round/>
            <a:headEnd/>
            <a:tailEnd/>
          </a:ln>
        </p:spPr>
        <p:txBody>
          <a:bodyPr wrap="none" anchor="ctr"/>
          <a:lstStyle/>
          <a:p>
            <a:endParaRPr lang="en-US"/>
          </a:p>
        </p:txBody>
      </p:sp>
      <p:grpSp>
        <p:nvGrpSpPr>
          <p:cNvPr id="2" name="Group 102"/>
          <p:cNvGrpSpPr/>
          <p:nvPr/>
        </p:nvGrpSpPr>
        <p:grpSpPr>
          <a:xfrm>
            <a:off x="1501003" y="4374411"/>
            <a:ext cx="2730487" cy="1802229"/>
            <a:chOff x="967008" y="3684549"/>
            <a:chExt cx="3171149" cy="1707269"/>
          </a:xfr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p:grpSpPr>
        <p:sp>
          <p:nvSpPr>
            <p:cNvPr id="231" name="Freeform 230"/>
            <p:cNvSpPr/>
            <p:nvPr/>
          </p:nvSpPr>
          <p:spPr>
            <a:xfrm>
              <a:off x="1073688" y="4080789"/>
              <a:ext cx="1158949" cy="48261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2" name="Freeform 231"/>
            <p:cNvSpPr/>
            <p:nvPr/>
          </p:nvSpPr>
          <p:spPr>
            <a:xfrm>
              <a:off x="1952066" y="4321818"/>
              <a:ext cx="1220051" cy="52103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3" name="Freeform 232"/>
            <p:cNvSpPr/>
            <p:nvPr/>
          </p:nvSpPr>
          <p:spPr>
            <a:xfrm>
              <a:off x="1950681" y="3882670"/>
              <a:ext cx="1100486" cy="43689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4" name="Freeform 233"/>
            <p:cNvSpPr/>
            <p:nvPr/>
          </p:nvSpPr>
          <p:spPr>
            <a:xfrm>
              <a:off x="2884721" y="4093140"/>
              <a:ext cx="1085576" cy="45975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5" name="Freeform 234"/>
            <p:cNvSpPr/>
            <p:nvPr/>
          </p:nvSpPr>
          <p:spPr>
            <a:xfrm>
              <a:off x="2738529" y="3684549"/>
              <a:ext cx="996023" cy="40536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6" name="Freeform 235"/>
            <p:cNvSpPr/>
            <p:nvPr/>
          </p:nvSpPr>
          <p:spPr>
            <a:xfrm>
              <a:off x="967008" y="4573042"/>
              <a:ext cx="1343495" cy="5649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7" name="Freeform 236"/>
            <p:cNvSpPr/>
            <p:nvPr/>
          </p:nvSpPr>
          <p:spPr>
            <a:xfrm>
              <a:off x="2996397" y="4555069"/>
              <a:ext cx="1141760" cy="5402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38" name="Freeform 237"/>
            <p:cNvSpPr/>
            <p:nvPr/>
          </p:nvSpPr>
          <p:spPr>
            <a:xfrm>
              <a:off x="2059716" y="4847830"/>
              <a:ext cx="1220051" cy="5439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sp>
        <p:nvSpPr>
          <p:cNvPr id="29701" name="Title 1"/>
          <p:cNvSpPr>
            <a:spLocks noGrp="1"/>
          </p:cNvSpPr>
          <p:nvPr>
            <p:ph type="title"/>
          </p:nvPr>
        </p:nvSpPr>
        <p:spPr>
          <a:xfrm>
            <a:off x="457200" y="288925"/>
            <a:ext cx="8229600" cy="930275"/>
          </a:xfrm>
        </p:spPr>
        <p:txBody>
          <a:bodyPr/>
          <a:lstStyle/>
          <a:p>
            <a:r>
              <a:rPr lang="en-US" dirty="0" smtClean="0">
                <a:ea typeface="ＭＳ Ｐゴシック" pitchFamily="34" charset="-128"/>
              </a:rPr>
              <a:t>How Does ASA work?</a:t>
            </a:r>
          </a:p>
        </p:txBody>
      </p:sp>
      <p:sp>
        <p:nvSpPr>
          <p:cNvPr id="171" name="Freeform 170"/>
          <p:cNvSpPr/>
          <p:nvPr/>
        </p:nvSpPr>
        <p:spPr>
          <a:xfrm>
            <a:off x="3659670" y="4504899"/>
            <a:ext cx="969241" cy="461547"/>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2" name="Freeform 171"/>
          <p:cNvSpPr/>
          <p:nvPr/>
        </p:nvSpPr>
        <p:spPr>
          <a:xfrm>
            <a:off x="4394266" y="4735408"/>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3" name="Freeform 172"/>
          <p:cNvSpPr/>
          <p:nvPr/>
        </p:nvSpPr>
        <p:spPr>
          <a:xfrm>
            <a:off x="4393108" y="4315428"/>
            <a:ext cx="920348" cy="41782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4" name="Freeform 173"/>
          <p:cNvSpPr/>
          <p:nvPr/>
        </p:nvSpPr>
        <p:spPr>
          <a:xfrm>
            <a:off x="5174255" y="4516711"/>
            <a:ext cx="907878" cy="439685"/>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5" name="Freeform 174"/>
          <p:cNvSpPr/>
          <p:nvPr/>
        </p:nvSpPr>
        <p:spPr>
          <a:xfrm>
            <a:off x="5051993" y="4125954"/>
            <a:ext cx="832984" cy="38767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6" name="Freeform 175"/>
          <p:cNvSpPr/>
          <p:nvPr/>
        </p:nvSpPr>
        <p:spPr>
          <a:xfrm>
            <a:off x="3690496" y="4975667"/>
            <a:ext cx="982267" cy="540251"/>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7" name="Freeform 176"/>
          <p:cNvSpPr/>
          <p:nvPr/>
        </p:nvSpPr>
        <p:spPr>
          <a:xfrm>
            <a:off x="5267651" y="4958478"/>
            <a:ext cx="954865" cy="51662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78" name="Freeform 177"/>
          <p:cNvSpPr/>
          <p:nvPr/>
        </p:nvSpPr>
        <p:spPr>
          <a:xfrm>
            <a:off x="4484295" y="5238461"/>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pic>
        <p:nvPicPr>
          <p:cNvPr id="29726" name="Picture 6" descr="C:\Documents and Settings\jlam\Desktop\TD-LTE - RH\images\ant.png"/>
          <p:cNvPicPr>
            <a:picLocks noChangeAspect="1" noChangeArrowheads="1"/>
          </p:cNvPicPr>
          <p:nvPr/>
        </p:nvPicPr>
        <p:blipFill>
          <a:blip r:embed="rId2" cstate="print"/>
          <a:srcRect/>
          <a:stretch>
            <a:fillRect/>
          </a:stretch>
        </p:blipFill>
        <p:spPr bwMode="auto">
          <a:xfrm>
            <a:off x="5254625" y="4438650"/>
            <a:ext cx="331788" cy="833438"/>
          </a:xfrm>
          <a:prstGeom prst="rect">
            <a:avLst/>
          </a:prstGeom>
          <a:noFill/>
          <a:ln w="9525">
            <a:noFill/>
            <a:miter lim="800000"/>
            <a:headEnd/>
            <a:tailEnd/>
          </a:ln>
        </p:spPr>
      </p:pic>
      <p:pic>
        <p:nvPicPr>
          <p:cNvPr id="29727" name="Picture 6" descr="C:\Documents and Settings\jlam\Desktop\TD-LTE - RH\images\ant.png"/>
          <p:cNvPicPr>
            <a:picLocks noChangeAspect="1" noChangeArrowheads="1"/>
          </p:cNvPicPr>
          <p:nvPr/>
        </p:nvPicPr>
        <p:blipFill>
          <a:blip r:embed="rId3" cstate="print"/>
          <a:srcRect t="22263"/>
          <a:stretch>
            <a:fillRect/>
          </a:stretch>
        </p:blipFill>
        <p:spPr bwMode="auto">
          <a:xfrm>
            <a:off x="4410075" y="4933950"/>
            <a:ext cx="331788" cy="646113"/>
          </a:xfrm>
          <a:prstGeom prst="rect">
            <a:avLst/>
          </a:prstGeom>
          <a:noFill/>
          <a:ln w="9525">
            <a:noFill/>
            <a:miter lim="800000"/>
            <a:headEnd/>
            <a:tailEnd/>
          </a:ln>
        </p:spPr>
      </p:pic>
      <p:sp>
        <p:nvSpPr>
          <p:cNvPr id="181" name="Freeform 180"/>
          <p:cNvSpPr/>
          <p:nvPr/>
        </p:nvSpPr>
        <p:spPr>
          <a:xfrm rot="8305163">
            <a:off x="4576763" y="4619625"/>
            <a:ext cx="319087" cy="496888"/>
          </a:xfrm>
          <a:custGeom>
            <a:avLst/>
            <a:gdLst>
              <a:gd name="connsiteX0" fmla="*/ 110315 w 451262"/>
              <a:gd name="connsiteY0" fmla="*/ 646610 h 695455"/>
              <a:gd name="connsiteX1" fmla="*/ 0 w 451262"/>
              <a:gd name="connsiteY1" fmla="*/ 347871 h 695455"/>
              <a:gd name="connsiteX2" fmla="*/ 109992 w 451262"/>
              <a:gd name="connsiteY2" fmla="*/ 49141 h 695455"/>
              <a:gd name="connsiteX3" fmla="*/ 110315 w 451262"/>
              <a:gd name="connsiteY3" fmla="*/ 646610 h 695455"/>
              <a:gd name="connsiteX0" fmla="*/ 110348 w 350594"/>
              <a:gd name="connsiteY0" fmla="*/ 630927 h 630927"/>
              <a:gd name="connsiteX1" fmla="*/ 33 w 350594"/>
              <a:gd name="connsiteY1" fmla="*/ 332188 h 630927"/>
              <a:gd name="connsiteX2" fmla="*/ 110025 w 350594"/>
              <a:gd name="connsiteY2" fmla="*/ 33458 h 630927"/>
              <a:gd name="connsiteX3" fmla="*/ 350540 w 350594"/>
              <a:gd name="connsiteY3" fmla="*/ 292423 h 630927"/>
              <a:gd name="connsiteX4" fmla="*/ 110348 w 350594"/>
              <a:gd name="connsiteY4" fmla="*/ 630927 h 630927"/>
              <a:gd name="connsiteX0" fmla="*/ 110348 w 350594"/>
              <a:gd name="connsiteY0" fmla="*/ 630927 h 630927"/>
              <a:gd name="connsiteX1" fmla="*/ 33 w 350594"/>
              <a:gd name="connsiteY1" fmla="*/ 332188 h 630927"/>
              <a:gd name="connsiteX2" fmla="*/ 110025 w 350594"/>
              <a:gd name="connsiteY2" fmla="*/ 33458 h 630927"/>
              <a:gd name="connsiteX3" fmla="*/ 350540 w 350594"/>
              <a:gd name="connsiteY3" fmla="*/ 292423 h 630927"/>
              <a:gd name="connsiteX4" fmla="*/ 110348 w 350594"/>
              <a:gd name="connsiteY4" fmla="*/ 630927 h 630927"/>
              <a:gd name="connsiteX0" fmla="*/ 110348 w 350540"/>
              <a:gd name="connsiteY0" fmla="*/ 630927 h 630927"/>
              <a:gd name="connsiteX1" fmla="*/ 33 w 350540"/>
              <a:gd name="connsiteY1" fmla="*/ 332188 h 630927"/>
              <a:gd name="connsiteX2" fmla="*/ 110025 w 350540"/>
              <a:gd name="connsiteY2" fmla="*/ 33458 h 630927"/>
              <a:gd name="connsiteX3" fmla="*/ 350540 w 350540"/>
              <a:gd name="connsiteY3" fmla="*/ 292423 h 630927"/>
              <a:gd name="connsiteX4" fmla="*/ 110348 w 350540"/>
              <a:gd name="connsiteY4" fmla="*/ 630927 h 630927"/>
              <a:gd name="connsiteX0" fmla="*/ 110348 w 382740"/>
              <a:gd name="connsiteY0" fmla="*/ 630927 h 630927"/>
              <a:gd name="connsiteX1" fmla="*/ 33 w 382740"/>
              <a:gd name="connsiteY1" fmla="*/ 332188 h 630927"/>
              <a:gd name="connsiteX2" fmla="*/ 110025 w 382740"/>
              <a:gd name="connsiteY2" fmla="*/ 33458 h 630927"/>
              <a:gd name="connsiteX3" fmla="*/ 382740 w 382740"/>
              <a:gd name="connsiteY3" fmla="*/ 343939 h 630927"/>
              <a:gd name="connsiteX4" fmla="*/ 110348 w 382740"/>
              <a:gd name="connsiteY4" fmla="*/ 630927 h 630927"/>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 name="connsiteX0" fmla="*/ 110348 w 382740"/>
              <a:gd name="connsiteY0" fmla="*/ 597469 h 597469"/>
              <a:gd name="connsiteX1" fmla="*/ 33 w 382740"/>
              <a:gd name="connsiteY1" fmla="*/ 298730 h 597469"/>
              <a:gd name="connsiteX2" fmla="*/ 110025 w 382740"/>
              <a:gd name="connsiteY2" fmla="*/ 0 h 597469"/>
              <a:gd name="connsiteX3" fmla="*/ 382740 w 382740"/>
              <a:gd name="connsiteY3" fmla="*/ 310481 h 597469"/>
              <a:gd name="connsiteX4" fmla="*/ 110348 w 382740"/>
              <a:gd name="connsiteY4" fmla="*/ 597469 h 597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2740" h="597469">
                <a:moveTo>
                  <a:pt x="110348" y="597469"/>
                </a:moveTo>
                <a:cubicBezTo>
                  <a:pt x="41979" y="534818"/>
                  <a:pt x="66" y="421315"/>
                  <a:pt x="33" y="298730"/>
                </a:cubicBezTo>
                <a:cubicBezTo>
                  <a:pt x="0" y="176249"/>
                  <a:pt x="41781" y="62773"/>
                  <a:pt x="110025" y="0"/>
                </a:cubicBezTo>
                <a:cubicBezTo>
                  <a:pt x="132646" y="32973"/>
                  <a:pt x="311855" y="210903"/>
                  <a:pt x="382740" y="310481"/>
                </a:cubicBezTo>
                <a:cubicBezTo>
                  <a:pt x="320717" y="382705"/>
                  <a:pt x="129055" y="564011"/>
                  <a:pt x="110348" y="597469"/>
                </a:cubicBezTo>
                <a:close/>
              </a:path>
            </a:pathLst>
          </a:custGeom>
          <a:gradFill>
            <a:gsLst>
              <a:gs pos="0">
                <a:schemeClr val="accent4">
                  <a:alpha val="57000"/>
                </a:schemeClr>
              </a:gs>
              <a:gs pos="36000">
                <a:schemeClr val="accent4">
                  <a:lumMod val="60000"/>
                  <a:lumOff val="40000"/>
                  <a:alpha val="64000"/>
                </a:schemeClr>
              </a:gs>
              <a:gs pos="100000">
                <a:schemeClr val="accent4">
                  <a:alpha val="85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pic>
        <p:nvPicPr>
          <p:cNvPr id="29729" name="Picture 6" descr="C:\Documents and Settings\jlam\Desktop\TD-LTE - RH\images\ant.png"/>
          <p:cNvPicPr>
            <a:picLocks noChangeAspect="1" noChangeArrowheads="1"/>
          </p:cNvPicPr>
          <p:nvPr/>
        </p:nvPicPr>
        <p:blipFill>
          <a:blip r:embed="rId2" cstate="print"/>
          <a:srcRect t="-1923" b="75685"/>
          <a:stretch>
            <a:fillRect/>
          </a:stretch>
        </p:blipFill>
        <p:spPr bwMode="auto">
          <a:xfrm rot="3014731">
            <a:off x="4571207" y="4749006"/>
            <a:ext cx="331788" cy="219075"/>
          </a:xfrm>
          <a:prstGeom prst="rect">
            <a:avLst/>
          </a:prstGeom>
          <a:noFill/>
          <a:ln w="9525">
            <a:noFill/>
            <a:miter lim="800000"/>
            <a:headEnd/>
            <a:tailEnd/>
          </a:ln>
        </p:spPr>
      </p:pic>
      <p:pic>
        <p:nvPicPr>
          <p:cNvPr id="183" name="Picture 22" descr="http://www.istockphoto.com/file_thumbview_approve/11638078/1/istockphoto_11638078-mobil-phone.jpg">
            <a:hlinkClick r:id="rId4"/>
          </p:cNvPr>
          <p:cNvPicPr>
            <a:picLocks noChangeAspect="1" noChangeArrowheads="1"/>
          </p:cNvPicPr>
          <p:nvPr/>
        </p:nvPicPr>
        <p:blipFill>
          <a:blip r:embed="rId5" cstate="print">
            <a:clrChange>
              <a:clrFrom>
                <a:srgbClr val="FFFFFF"/>
              </a:clrFrom>
              <a:clrTo>
                <a:srgbClr val="FFFFFF">
                  <a:alpha val="0"/>
                </a:srgbClr>
              </a:clrTo>
            </a:clrChange>
          </a:blip>
          <a:srcRect b="10986"/>
          <a:stretch>
            <a:fillRect/>
          </a:stretch>
        </p:blipFill>
        <p:spPr bwMode="auto">
          <a:xfrm>
            <a:off x="6449728" y="5792252"/>
            <a:ext cx="579026" cy="595423"/>
          </a:xfrm>
          <a:prstGeom prst="rect">
            <a:avLst/>
          </a:prstGeom>
          <a:noFill/>
          <a:effectLst>
            <a:reflection blurRad="6350" stA="52000" endA="300" endPos="35000" dir="5400000" sy="-100000" algn="bl" rotWithShape="0"/>
          </a:effectLst>
        </p:spPr>
      </p:pic>
      <p:sp>
        <p:nvSpPr>
          <p:cNvPr id="185" name="Freeform 184"/>
          <p:cNvSpPr/>
          <p:nvPr/>
        </p:nvSpPr>
        <p:spPr>
          <a:xfrm>
            <a:off x="3770598" y="5525761"/>
            <a:ext cx="1020341" cy="4982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6" name="Freeform 185"/>
          <p:cNvSpPr/>
          <p:nvPr/>
        </p:nvSpPr>
        <p:spPr>
          <a:xfrm>
            <a:off x="5296023" y="5465288"/>
            <a:ext cx="1020341" cy="520244"/>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sp>
        <p:nvSpPr>
          <p:cNvPr id="187" name="Freeform 186"/>
          <p:cNvSpPr/>
          <p:nvPr/>
        </p:nvSpPr>
        <p:spPr>
          <a:xfrm>
            <a:off x="4509207" y="5733234"/>
            <a:ext cx="1080288" cy="491399"/>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pPr>
            <a:endParaRPr lang="en-US">
              <a:solidFill>
                <a:srgbClr val="FFFFFF"/>
              </a:solidFill>
              <a:ea typeface="ＭＳ Ｐゴシック" pitchFamily="34" charset="-128"/>
            </a:endParaRPr>
          </a:p>
        </p:txBody>
      </p:sp>
      <p:grpSp>
        <p:nvGrpSpPr>
          <p:cNvPr id="3" name="Group 102"/>
          <p:cNvGrpSpPr/>
          <p:nvPr/>
        </p:nvGrpSpPr>
        <p:grpSpPr>
          <a:xfrm>
            <a:off x="1547578" y="4395675"/>
            <a:ext cx="2652064" cy="1632751"/>
            <a:chOff x="967008" y="3684549"/>
            <a:chExt cx="3171149" cy="1707269"/>
          </a:xfrm>
          <a:gradFill flip="none" rotWithShape="1">
            <a:gsLst>
              <a:gs pos="0">
                <a:srgbClr val="EE9F00">
                  <a:shade val="30000"/>
                  <a:satMod val="115000"/>
                </a:srgbClr>
              </a:gs>
              <a:gs pos="50000">
                <a:srgbClr val="EE9F00">
                  <a:shade val="67500"/>
                  <a:satMod val="115000"/>
                </a:srgbClr>
              </a:gs>
              <a:gs pos="100000">
                <a:srgbClr val="EE9F00">
                  <a:shade val="100000"/>
                  <a:satMod val="115000"/>
                </a:srgbClr>
              </a:gs>
            </a:gsLst>
            <a:path path="circle">
              <a:fillToRect l="100000" t="100000"/>
            </a:path>
            <a:tileRect r="-100000" b="-100000"/>
          </a:gradFill>
        </p:grpSpPr>
        <p:sp>
          <p:nvSpPr>
            <p:cNvPr id="200" name="Freeform 199"/>
            <p:cNvSpPr/>
            <p:nvPr/>
          </p:nvSpPr>
          <p:spPr>
            <a:xfrm>
              <a:off x="1073688" y="4080789"/>
              <a:ext cx="1158949" cy="48261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482612">
                  <a:moveTo>
                    <a:pt x="0" y="248164"/>
                  </a:moveTo>
                  <a:lnTo>
                    <a:pt x="321640" y="0"/>
                  </a:lnTo>
                  <a:lnTo>
                    <a:pt x="873885" y="0"/>
                  </a:lnTo>
                  <a:lnTo>
                    <a:pt x="1158949" y="248164"/>
                  </a:lnTo>
                  <a:lnTo>
                    <a:pt x="855597" y="482612"/>
                  </a:lnTo>
                  <a:lnTo>
                    <a:pt x="275920" y="482612"/>
                  </a:lnTo>
                  <a:lnTo>
                    <a:pt x="0" y="24816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1" name="Freeform 200"/>
            <p:cNvSpPr/>
            <p:nvPr/>
          </p:nvSpPr>
          <p:spPr>
            <a:xfrm>
              <a:off x="1952066" y="4321818"/>
              <a:ext cx="1220051" cy="521030"/>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23751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24414 h 509154"/>
                <a:gd name="connsiteX1" fmla="*/ 256495 w 1158949"/>
                <a:gd name="connsiteY1" fmla="*/ 1 h 509154"/>
                <a:gd name="connsiteX2" fmla="*/ 879526 w 1158949"/>
                <a:gd name="connsiteY2" fmla="*/ 0 h 509154"/>
                <a:gd name="connsiteX3" fmla="*/ 1158949 w 1158949"/>
                <a:gd name="connsiteY3" fmla="*/ 224414 h 509154"/>
                <a:gd name="connsiteX4" fmla="*/ 981545 w 1158949"/>
                <a:gd name="connsiteY4" fmla="*/ 500010 h 509154"/>
                <a:gd name="connsiteX5" fmla="*/ 345408 w 1158949"/>
                <a:gd name="connsiteY5" fmla="*/ 509154 h 509154"/>
                <a:gd name="connsiteX6" fmla="*/ 0 w 1158949"/>
                <a:gd name="connsiteY6" fmla="*/ 224414 h 509154"/>
                <a:gd name="connsiteX0" fmla="*/ 0 w 1158949"/>
                <a:gd name="connsiteY0" fmla="*/ 236290 h 521030"/>
                <a:gd name="connsiteX1" fmla="*/ 256495 w 1158949"/>
                <a:gd name="connsiteY1" fmla="*/ 11877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 name="connsiteX0" fmla="*/ 0 w 1158949"/>
                <a:gd name="connsiteY0" fmla="*/ 236290 h 521030"/>
                <a:gd name="connsiteX1" fmla="*/ 272288 w 1158949"/>
                <a:gd name="connsiteY1" fmla="*/ 6335 h 521030"/>
                <a:gd name="connsiteX2" fmla="*/ 879526 w 1158949"/>
                <a:gd name="connsiteY2" fmla="*/ 0 h 521030"/>
                <a:gd name="connsiteX3" fmla="*/ 1158949 w 1158949"/>
                <a:gd name="connsiteY3" fmla="*/ 236290 h 521030"/>
                <a:gd name="connsiteX4" fmla="*/ 981545 w 1158949"/>
                <a:gd name="connsiteY4" fmla="*/ 511886 h 521030"/>
                <a:gd name="connsiteX5" fmla="*/ 345408 w 1158949"/>
                <a:gd name="connsiteY5" fmla="*/ 521030 h 521030"/>
                <a:gd name="connsiteX6" fmla="*/ 0 w 1158949"/>
                <a:gd name="connsiteY6" fmla="*/ 236290 h 521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21030">
                  <a:moveTo>
                    <a:pt x="0" y="236290"/>
                  </a:moveTo>
                  <a:lnTo>
                    <a:pt x="272288" y="6335"/>
                  </a:lnTo>
                  <a:lnTo>
                    <a:pt x="879526" y="0"/>
                  </a:lnTo>
                  <a:lnTo>
                    <a:pt x="1158949" y="236290"/>
                  </a:lnTo>
                  <a:lnTo>
                    <a:pt x="981545" y="511886"/>
                  </a:lnTo>
                  <a:lnTo>
                    <a:pt x="345408" y="521030"/>
                  </a:lnTo>
                  <a:lnTo>
                    <a:pt x="0" y="23629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2" name="Freeform 201"/>
            <p:cNvSpPr/>
            <p:nvPr/>
          </p:nvSpPr>
          <p:spPr>
            <a:xfrm>
              <a:off x="1950681" y="3882670"/>
              <a:ext cx="1100486" cy="43689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08522"/>
                <a:gd name="connsiteY0" fmla="*/ 194963 h 436892"/>
                <a:gd name="connsiteX1" fmla="*/ 184242 w 1008522"/>
                <a:gd name="connsiteY1" fmla="*/ 9144 h 436892"/>
                <a:gd name="connsiteX2" fmla="*/ 697400 w 1008522"/>
                <a:gd name="connsiteY2" fmla="*/ 0 h 436892"/>
                <a:gd name="connsiteX3" fmla="*/ 1008522 w 1008522"/>
                <a:gd name="connsiteY3" fmla="*/ 211588 h 436892"/>
                <a:gd name="connsiteX4" fmla="*/ 839804 w 1008522"/>
                <a:gd name="connsiteY4" fmla="*/ 427748 h 436892"/>
                <a:gd name="connsiteX5" fmla="*/ 234068 w 1008522"/>
                <a:gd name="connsiteY5" fmla="*/ 436892 h 436892"/>
                <a:gd name="connsiteX6" fmla="*/ 0 w 1008522"/>
                <a:gd name="connsiteY6" fmla="*/ 194963 h 436892"/>
                <a:gd name="connsiteX0" fmla="*/ 0 w 1050637"/>
                <a:gd name="connsiteY0" fmla="*/ 194963 h 436892"/>
                <a:gd name="connsiteX1" fmla="*/ 226357 w 1050637"/>
                <a:gd name="connsiteY1" fmla="*/ 9144 h 436892"/>
                <a:gd name="connsiteX2" fmla="*/ 739515 w 1050637"/>
                <a:gd name="connsiteY2" fmla="*/ 0 h 436892"/>
                <a:gd name="connsiteX3" fmla="*/ 1050637 w 1050637"/>
                <a:gd name="connsiteY3" fmla="*/ 211588 h 436892"/>
                <a:gd name="connsiteX4" fmla="*/ 881919 w 1050637"/>
                <a:gd name="connsiteY4" fmla="*/ 427748 h 436892"/>
                <a:gd name="connsiteX5" fmla="*/ 276183 w 1050637"/>
                <a:gd name="connsiteY5" fmla="*/ 436892 h 436892"/>
                <a:gd name="connsiteX6" fmla="*/ 0 w 1050637"/>
                <a:gd name="connsiteY6" fmla="*/ 194963 h 436892"/>
                <a:gd name="connsiteX0" fmla="*/ 0 w 1013787"/>
                <a:gd name="connsiteY0" fmla="*/ 189421 h 436892"/>
                <a:gd name="connsiteX1" fmla="*/ 189507 w 1013787"/>
                <a:gd name="connsiteY1" fmla="*/ 9144 h 436892"/>
                <a:gd name="connsiteX2" fmla="*/ 702665 w 1013787"/>
                <a:gd name="connsiteY2" fmla="*/ 0 h 436892"/>
                <a:gd name="connsiteX3" fmla="*/ 1013787 w 1013787"/>
                <a:gd name="connsiteY3" fmla="*/ 211588 h 436892"/>
                <a:gd name="connsiteX4" fmla="*/ 845069 w 1013787"/>
                <a:gd name="connsiteY4" fmla="*/ 427748 h 436892"/>
                <a:gd name="connsiteX5" fmla="*/ 239333 w 1013787"/>
                <a:gd name="connsiteY5" fmla="*/ 436892 h 436892"/>
                <a:gd name="connsiteX6" fmla="*/ 0 w 1013787"/>
                <a:gd name="connsiteY6" fmla="*/ 189421 h 436892"/>
                <a:gd name="connsiteX0" fmla="*/ 0 w 1045373"/>
                <a:gd name="connsiteY0" fmla="*/ 189421 h 436892"/>
                <a:gd name="connsiteX1" fmla="*/ 221093 w 1045373"/>
                <a:gd name="connsiteY1" fmla="*/ 9144 h 436892"/>
                <a:gd name="connsiteX2" fmla="*/ 734251 w 1045373"/>
                <a:gd name="connsiteY2" fmla="*/ 0 h 436892"/>
                <a:gd name="connsiteX3" fmla="*/ 1045373 w 1045373"/>
                <a:gd name="connsiteY3" fmla="*/ 211588 h 436892"/>
                <a:gd name="connsiteX4" fmla="*/ 876655 w 1045373"/>
                <a:gd name="connsiteY4" fmla="*/ 427748 h 436892"/>
                <a:gd name="connsiteX5" fmla="*/ 270919 w 1045373"/>
                <a:gd name="connsiteY5" fmla="*/ 436892 h 436892"/>
                <a:gd name="connsiteX6" fmla="*/ 0 w 1045373"/>
                <a:gd name="connsiteY6" fmla="*/ 189421 h 436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5373" h="436892">
                  <a:moveTo>
                    <a:pt x="0" y="189421"/>
                  </a:moveTo>
                  <a:lnTo>
                    <a:pt x="221093" y="9144"/>
                  </a:lnTo>
                  <a:lnTo>
                    <a:pt x="734251" y="0"/>
                  </a:lnTo>
                  <a:lnTo>
                    <a:pt x="1045373" y="211588"/>
                  </a:lnTo>
                  <a:lnTo>
                    <a:pt x="876655" y="427748"/>
                  </a:lnTo>
                  <a:lnTo>
                    <a:pt x="270919" y="436892"/>
                  </a:lnTo>
                  <a:lnTo>
                    <a:pt x="0" y="18942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3" name="Freeform 202"/>
            <p:cNvSpPr/>
            <p:nvPr/>
          </p:nvSpPr>
          <p:spPr>
            <a:xfrm>
              <a:off x="2884721" y="4093140"/>
              <a:ext cx="1085576" cy="459752"/>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31209"/>
                <a:gd name="connsiteY0" fmla="*/ 222474 h 459752"/>
                <a:gd name="connsiteX1" fmla="*/ 167842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 name="connsiteX0" fmla="*/ 0 w 1031209"/>
                <a:gd name="connsiteY0" fmla="*/ 222474 h 459752"/>
                <a:gd name="connsiteX1" fmla="*/ 157501 w 1031209"/>
                <a:gd name="connsiteY1" fmla="*/ 9144 h 459752"/>
                <a:gd name="connsiteX2" fmla="*/ 720087 w 1031209"/>
                <a:gd name="connsiteY2" fmla="*/ 0 h 459752"/>
                <a:gd name="connsiteX3" fmla="*/ 1031209 w 1031209"/>
                <a:gd name="connsiteY3" fmla="*/ 211588 h 459752"/>
                <a:gd name="connsiteX4" fmla="*/ 884206 w 1031209"/>
                <a:gd name="connsiteY4" fmla="*/ 455180 h 459752"/>
                <a:gd name="connsiteX5" fmla="*/ 278470 w 1031209"/>
                <a:gd name="connsiteY5" fmla="*/ 459752 h 459752"/>
                <a:gd name="connsiteX6" fmla="*/ 0 w 1031209"/>
                <a:gd name="connsiteY6" fmla="*/ 222474 h 45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1209" h="459752">
                  <a:moveTo>
                    <a:pt x="0" y="222474"/>
                  </a:moveTo>
                  <a:lnTo>
                    <a:pt x="157501" y="9144"/>
                  </a:lnTo>
                  <a:lnTo>
                    <a:pt x="720087" y="0"/>
                  </a:lnTo>
                  <a:lnTo>
                    <a:pt x="1031209" y="211588"/>
                  </a:lnTo>
                  <a:lnTo>
                    <a:pt x="884206" y="455180"/>
                  </a:lnTo>
                  <a:lnTo>
                    <a:pt x="278470" y="459752"/>
                  </a:lnTo>
                  <a:lnTo>
                    <a:pt x="0" y="22247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4" name="Freeform 203"/>
            <p:cNvSpPr/>
            <p:nvPr/>
          </p:nvSpPr>
          <p:spPr>
            <a:xfrm>
              <a:off x="2738529" y="3684549"/>
              <a:ext cx="996023" cy="405363"/>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11588 h 468896"/>
                <a:gd name="connsiteX1" fmla="*/ 160948 w 1024315"/>
                <a:gd name="connsiteY1" fmla="*/ 9144 h 468896"/>
                <a:gd name="connsiteX2" fmla="*/ 713193 w 1024315"/>
                <a:gd name="connsiteY2" fmla="*/ 0 h 468896"/>
                <a:gd name="connsiteX3" fmla="*/ 1024315 w 1024315"/>
                <a:gd name="connsiteY3" fmla="*/ 211588 h 468896"/>
                <a:gd name="connsiteX4" fmla="*/ 877312 w 1024315"/>
                <a:gd name="connsiteY4" fmla="*/ 455180 h 468896"/>
                <a:gd name="connsiteX5" fmla="*/ 358436 w 1024315"/>
                <a:gd name="connsiteY5" fmla="*/ 468896 h 468896"/>
                <a:gd name="connsiteX6" fmla="*/ 0 w 1024315"/>
                <a:gd name="connsiteY6" fmla="*/ 211588 h 468896"/>
                <a:gd name="connsiteX0" fmla="*/ 0 w 972199"/>
                <a:gd name="connsiteY0" fmla="*/ 243592 h 468896"/>
                <a:gd name="connsiteX1" fmla="*/ 108832 w 972199"/>
                <a:gd name="connsiteY1" fmla="*/ 9144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243592 h 468896"/>
                <a:gd name="connsiteX1" fmla="*/ 173978 w 972199"/>
                <a:gd name="connsiteY1" fmla="*/ 59436 h 468896"/>
                <a:gd name="connsiteX2" fmla="*/ 661077 w 972199"/>
                <a:gd name="connsiteY2" fmla="*/ 0 h 468896"/>
                <a:gd name="connsiteX3" fmla="*/ 972199 w 972199"/>
                <a:gd name="connsiteY3" fmla="*/ 211588 h 468896"/>
                <a:gd name="connsiteX4" fmla="*/ 825196 w 972199"/>
                <a:gd name="connsiteY4" fmla="*/ 455180 h 468896"/>
                <a:gd name="connsiteX5" fmla="*/ 306320 w 972199"/>
                <a:gd name="connsiteY5" fmla="*/ 468896 h 468896"/>
                <a:gd name="connsiteX6" fmla="*/ 0 w 972199"/>
                <a:gd name="connsiteY6" fmla="*/ 243592 h 468896"/>
                <a:gd name="connsiteX0" fmla="*/ 0 w 972199"/>
                <a:gd name="connsiteY0" fmla="*/ 197872 h 423176"/>
                <a:gd name="connsiteX1" fmla="*/ 173978 w 972199"/>
                <a:gd name="connsiteY1" fmla="*/ 13716 h 423176"/>
                <a:gd name="connsiteX2" fmla="*/ 656734 w 972199"/>
                <a:gd name="connsiteY2" fmla="*/ 0 h 423176"/>
                <a:gd name="connsiteX3" fmla="*/ 972199 w 972199"/>
                <a:gd name="connsiteY3" fmla="*/ 165868 h 423176"/>
                <a:gd name="connsiteX4" fmla="*/ 825196 w 972199"/>
                <a:gd name="connsiteY4" fmla="*/ 409460 h 423176"/>
                <a:gd name="connsiteX5" fmla="*/ 306320 w 972199"/>
                <a:gd name="connsiteY5" fmla="*/ 423176 h 423176"/>
                <a:gd name="connsiteX6" fmla="*/ 0 w 972199"/>
                <a:gd name="connsiteY6" fmla="*/ 197872 h 423176"/>
                <a:gd name="connsiteX0" fmla="*/ 0 w 946141"/>
                <a:gd name="connsiteY0" fmla="*/ 197872 h 423176"/>
                <a:gd name="connsiteX1" fmla="*/ 173978 w 946141"/>
                <a:gd name="connsiteY1" fmla="*/ 13716 h 423176"/>
                <a:gd name="connsiteX2" fmla="*/ 656734 w 946141"/>
                <a:gd name="connsiteY2" fmla="*/ 0 h 423176"/>
                <a:gd name="connsiteX3" fmla="*/ 946141 w 946141"/>
                <a:gd name="connsiteY3" fmla="*/ 175012 h 423176"/>
                <a:gd name="connsiteX4" fmla="*/ 825196 w 946141"/>
                <a:gd name="connsiteY4" fmla="*/ 409460 h 423176"/>
                <a:gd name="connsiteX5" fmla="*/ 306320 w 946141"/>
                <a:gd name="connsiteY5" fmla="*/ 423176 h 423176"/>
                <a:gd name="connsiteX6" fmla="*/ 0 w 946141"/>
                <a:gd name="connsiteY6" fmla="*/ 197872 h 423176"/>
                <a:gd name="connsiteX0" fmla="*/ 0 w 946141"/>
                <a:gd name="connsiteY0" fmla="*/ 197872 h 409460"/>
                <a:gd name="connsiteX1" fmla="*/ 173978 w 946141"/>
                <a:gd name="connsiteY1" fmla="*/ 13716 h 409460"/>
                <a:gd name="connsiteX2" fmla="*/ 656734 w 946141"/>
                <a:gd name="connsiteY2" fmla="*/ 0 h 409460"/>
                <a:gd name="connsiteX3" fmla="*/ 946141 w 946141"/>
                <a:gd name="connsiteY3" fmla="*/ 175012 h 409460"/>
                <a:gd name="connsiteX4" fmla="*/ 825196 w 946141"/>
                <a:gd name="connsiteY4" fmla="*/ 409460 h 409460"/>
                <a:gd name="connsiteX5" fmla="*/ 300681 w 946141"/>
                <a:gd name="connsiteY5" fmla="*/ 405363 h 409460"/>
                <a:gd name="connsiteX6" fmla="*/ 0 w 946141"/>
                <a:gd name="connsiteY6" fmla="*/ 197872 h 409460"/>
                <a:gd name="connsiteX0" fmla="*/ 0 w 946141"/>
                <a:gd name="connsiteY0" fmla="*/ 197872 h 405363"/>
                <a:gd name="connsiteX1" fmla="*/ 173978 w 946141"/>
                <a:gd name="connsiteY1" fmla="*/ 13716 h 405363"/>
                <a:gd name="connsiteX2" fmla="*/ 656734 w 946141"/>
                <a:gd name="connsiteY2" fmla="*/ 0 h 405363"/>
                <a:gd name="connsiteX3" fmla="*/ 946141 w 946141"/>
                <a:gd name="connsiteY3" fmla="*/ 175012 h 405363"/>
                <a:gd name="connsiteX4" fmla="*/ 825196 w 946141"/>
                <a:gd name="connsiteY4" fmla="*/ 397585 h 405363"/>
                <a:gd name="connsiteX5" fmla="*/ 300681 w 946141"/>
                <a:gd name="connsiteY5" fmla="*/ 405363 h 405363"/>
                <a:gd name="connsiteX6" fmla="*/ 0 w 946141"/>
                <a:gd name="connsiteY6" fmla="*/ 197872 h 405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6141" h="405363">
                  <a:moveTo>
                    <a:pt x="0" y="197872"/>
                  </a:moveTo>
                  <a:lnTo>
                    <a:pt x="173978" y="13716"/>
                  </a:lnTo>
                  <a:lnTo>
                    <a:pt x="656734" y="0"/>
                  </a:lnTo>
                  <a:lnTo>
                    <a:pt x="946141" y="175012"/>
                  </a:lnTo>
                  <a:lnTo>
                    <a:pt x="825196" y="397585"/>
                  </a:lnTo>
                  <a:lnTo>
                    <a:pt x="300681" y="405363"/>
                  </a:lnTo>
                  <a:lnTo>
                    <a:pt x="0" y="19787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5" name="Freeform 204"/>
            <p:cNvSpPr/>
            <p:nvPr/>
          </p:nvSpPr>
          <p:spPr>
            <a:xfrm>
              <a:off x="967008" y="4573042"/>
              <a:ext cx="1343495" cy="5649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85007"/>
                <a:gd name="connsiteY0" fmla="*/ 234448 h 532904"/>
                <a:gd name="connsiteX1" fmla="*/ 282553 w 1185007"/>
                <a:gd name="connsiteY1" fmla="*/ 0 h 532904"/>
                <a:gd name="connsiteX2" fmla="*/ 899943 w 1185007"/>
                <a:gd name="connsiteY2" fmla="*/ 0 h 532904"/>
                <a:gd name="connsiteX3" fmla="*/ 1185007 w 1185007"/>
                <a:gd name="connsiteY3" fmla="*/ 248164 h 532904"/>
                <a:gd name="connsiteX4" fmla="*/ 1007603 w 1185007"/>
                <a:gd name="connsiteY4" fmla="*/ 523760 h 532904"/>
                <a:gd name="connsiteX5" fmla="*/ 371466 w 1185007"/>
                <a:gd name="connsiteY5" fmla="*/ 532904 h 532904"/>
                <a:gd name="connsiteX6" fmla="*/ 0 w 1185007"/>
                <a:gd name="connsiteY6" fmla="*/ 234448 h 532904"/>
                <a:gd name="connsiteX0" fmla="*/ 0 w 1185007"/>
                <a:gd name="connsiteY0" fmla="*/ 271024 h 569480"/>
                <a:gd name="connsiteX1" fmla="*/ 360728 w 1185007"/>
                <a:gd name="connsiteY1" fmla="*/ 0 h 569480"/>
                <a:gd name="connsiteX2" fmla="*/ 899943 w 1185007"/>
                <a:gd name="connsiteY2" fmla="*/ 36576 h 569480"/>
                <a:gd name="connsiteX3" fmla="*/ 1185007 w 1185007"/>
                <a:gd name="connsiteY3" fmla="*/ 284740 h 569480"/>
                <a:gd name="connsiteX4" fmla="*/ 1007603 w 1185007"/>
                <a:gd name="connsiteY4" fmla="*/ 560336 h 569480"/>
                <a:gd name="connsiteX5" fmla="*/ 371466 w 1185007"/>
                <a:gd name="connsiteY5" fmla="*/ 569480 h 569480"/>
                <a:gd name="connsiteX6" fmla="*/ 0 w 1185007"/>
                <a:gd name="connsiteY6" fmla="*/ 271024 h 569480"/>
                <a:gd name="connsiteX0" fmla="*/ 0 w 1185007"/>
                <a:gd name="connsiteY0" fmla="*/ 275596 h 574052"/>
                <a:gd name="connsiteX1" fmla="*/ 360728 w 1185007"/>
                <a:gd name="connsiteY1" fmla="*/ 4572 h 574052"/>
                <a:gd name="connsiteX2" fmla="*/ 921658 w 1185007"/>
                <a:gd name="connsiteY2" fmla="*/ 0 h 574052"/>
                <a:gd name="connsiteX3" fmla="*/ 1185007 w 1185007"/>
                <a:gd name="connsiteY3" fmla="*/ 289312 h 574052"/>
                <a:gd name="connsiteX4" fmla="*/ 1007603 w 1185007"/>
                <a:gd name="connsiteY4" fmla="*/ 564908 h 574052"/>
                <a:gd name="connsiteX5" fmla="*/ 371466 w 1185007"/>
                <a:gd name="connsiteY5" fmla="*/ 574052 h 574052"/>
                <a:gd name="connsiteX6" fmla="*/ 0 w 1185007"/>
                <a:gd name="connsiteY6" fmla="*/ 275596 h 574052"/>
                <a:gd name="connsiteX0" fmla="*/ 0 w 1276211"/>
                <a:gd name="connsiteY0" fmla="*/ 275596 h 574052"/>
                <a:gd name="connsiteX1" fmla="*/ 360728 w 1276211"/>
                <a:gd name="connsiteY1" fmla="*/ 4572 h 574052"/>
                <a:gd name="connsiteX2" fmla="*/ 921658 w 1276211"/>
                <a:gd name="connsiteY2" fmla="*/ 0 h 574052"/>
                <a:gd name="connsiteX3" fmla="*/ 1276211 w 1276211"/>
                <a:gd name="connsiteY3" fmla="*/ 280168 h 574052"/>
                <a:gd name="connsiteX4" fmla="*/ 1007603 w 1276211"/>
                <a:gd name="connsiteY4" fmla="*/ 564908 h 574052"/>
                <a:gd name="connsiteX5" fmla="*/ 371466 w 1276211"/>
                <a:gd name="connsiteY5" fmla="*/ 574052 h 574052"/>
                <a:gd name="connsiteX6" fmla="*/ 0 w 1276211"/>
                <a:gd name="connsiteY6" fmla="*/ 275596 h 574052"/>
                <a:gd name="connsiteX0" fmla="*/ 0 w 1276211"/>
                <a:gd name="connsiteY0" fmla="*/ 275596 h 564908"/>
                <a:gd name="connsiteX1" fmla="*/ 360728 w 1276211"/>
                <a:gd name="connsiteY1" fmla="*/ 4572 h 564908"/>
                <a:gd name="connsiteX2" fmla="*/ 921658 w 1276211"/>
                <a:gd name="connsiteY2" fmla="*/ 0 h 564908"/>
                <a:gd name="connsiteX3" fmla="*/ 1276211 w 1276211"/>
                <a:gd name="connsiteY3" fmla="*/ 280168 h 564908"/>
                <a:gd name="connsiteX4" fmla="*/ 1007603 w 1276211"/>
                <a:gd name="connsiteY4" fmla="*/ 564908 h 564908"/>
                <a:gd name="connsiteX5" fmla="*/ 323693 w 1276211"/>
                <a:gd name="connsiteY5" fmla="*/ 560336 h 564908"/>
                <a:gd name="connsiteX6" fmla="*/ 0 w 1276211"/>
                <a:gd name="connsiteY6" fmla="*/ 275596 h 564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211" h="564908">
                  <a:moveTo>
                    <a:pt x="0" y="275596"/>
                  </a:moveTo>
                  <a:lnTo>
                    <a:pt x="360728" y="4572"/>
                  </a:lnTo>
                  <a:lnTo>
                    <a:pt x="921658" y="0"/>
                  </a:lnTo>
                  <a:lnTo>
                    <a:pt x="1276211" y="280168"/>
                  </a:lnTo>
                  <a:lnTo>
                    <a:pt x="1007603" y="564908"/>
                  </a:lnTo>
                  <a:lnTo>
                    <a:pt x="323693" y="560336"/>
                  </a:lnTo>
                  <a:lnTo>
                    <a:pt x="0" y="27559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6" name="Freeform 205"/>
            <p:cNvSpPr/>
            <p:nvPr/>
          </p:nvSpPr>
          <p:spPr>
            <a:xfrm>
              <a:off x="2996397" y="4555069"/>
              <a:ext cx="1141760" cy="54020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312954 w 1158949"/>
                <a:gd name="connsiteY1" fmla="*/ 109728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152152 h 436892"/>
                <a:gd name="connsiteX1" fmla="*/ 312954 w 1158949"/>
                <a:gd name="connsiteY1" fmla="*/ 13716 h 436892"/>
                <a:gd name="connsiteX2" fmla="*/ 808740 w 1158949"/>
                <a:gd name="connsiteY2" fmla="*/ 0 h 436892"/>
                <a:gd name="connsiteX3" fmla="*/ 1158949 w 1158949"/>
                <a:gd name="connsiteY3" fmla="*/ 152152 h 436892"/>
                <a:gd name="connsiteX4" fmla="*/ 981545 w 1158949"/>
                <a:gd name="connsiteY4" fmla="*/ 427748 h 436892"/>
                <a:gd name="connsiteX5" fmla="*/ 345408 w 1158949"/>
                <a:gd name="connsiteY5" fmla="*/ 436892 h 436892"/>
                <a:gd name="connsiteX6" fmla="*/ 0 w 1158949"/>
                <a:gd name="connsiteY6" fmla="*/ 152152 h 436892"/>
                <a:gd name="connsiteX0" fmla="*/ 0 w 1119862"/>
                <a:gd name="connsiteY0" fmla="*/ 152152 h 436892"/>
                <a:gd name="connsiteX1" fmla="*/ 312954 w 1119862"/>
                <a:gd name="connsiteY1" fmla="*/ 13716 h 436892"/>
                <a:gd name="connsiteX2" fmla="*/ 808740 w 1119862"/>
                <a:gd name="connsiteY2" fmla="*/ 0 h 436892"/>
                <a:gd name="connsiteX3" fmla="*/ 1119862 w 1119862"/>
                <a:gd name="connsiteY3" fmla="*/ 211588 h 436892"/>
                <a:gd name="connsiteX4" fmla="*/ 981545 w 1119862"/>
                <a:gd name="connsiteY4" fmla="*/ 427748 h 436892"/>
                <a:gd name="connsiteX5" fmla="*/ 345408 w 1119862"/>
                <a:gd name="connsiteY5" fmla="*/ 436892 h 436892"/>
                <a:gd name="connsiteX6" fmla="*/ 0 w 1119862"/>
                <a:gd name="connsiteY6" fmla="*/ 152152 h 436892"/>
                <a:gd name="connsiteX0" fmla="*/ 0 w 1006943"/>
                <a:gd name="connsiteY0" fmla="*/ 207016 h 436892"/>
                <a:gd name="connsiteX1" fmla="*/ 200035 w 1006943"/>
                <a:gd name="connsiteY1" fmla="*/ 13716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06943"/>
                <a:gd name="connsiteY0" fmla="*/ 207016 h 436892"/>
                <a:gd name="connsiteX1" fmla="*/ 182663 w 1006943"/>
                <a:gd name="connsiteY1" fmla="*/ 9144 h 436892"/>
                <a:gd name="connsiteX2" fmla="*/ 695821 w 1006943"/>
                <a:gd name="connsiteY2" fmla="*/ 0 h 436892"/>
                <a:gd name="connsiteX3" fmla="*/ 1006943 w 1006943"/>
                <a:gd name="connsiteY3" fmla="*/ 211588 h 436892"/>
                <a:gd name="connsiteX4" fmla="*/ 868626 w 1006943"/>
                <a:gd name="connsiteY4" fmla="*/ 427748 h 436892"/>
                <a:gd name="connsiteX5" fmla="*/ 232489 w 1006943"/>
                <a:gd name="connsiteY5" fmla="*/ 436892 h 436892"/>
                <a:gd name="connsiteX6" fmla="*/ 0 w 1006943"/>
                <a:gd name="connsiteY6" fmla="*/ 207016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85998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200035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36892"/>
                <a:gd name="connsiteX1" fmla="*/ 160948 w 1024315"/>
                <a:gd name="connsiteY1" fmla="*/ 9144 h 436892"/>
                <a:gd name="connsiteX2" fmla="*/ 713193 w 1024315"/>
                <a:gd name="connsiteY2" fmla="*/ 0 h 436892"/>
                <a:gd name="connsiteX3" fmla="*/ 1024315 w 1024315"/>
                <a:gd name="connsiteY3" fmla="*/ 211588 h 436892"/>
                <a:gd name="connsiteX4" fmla="*/ 855597 w 1024315"/>
                <a:gd name="connsiteY4" fmla="*/ 427748 h 436892"/>
                <a:gd name="connsiteX5" fmla="*/ 249861 w 1024315"/>
                <a:gd name="connsiteY5" fmla="*/ 436892 h 436892"/>
                <a:gd name="connsiteX6" fmla="*/ 0 w 1024315"/>
                <a:gd name="connsiteY6" fmla="*/ 211588 h 436892"/>
                <a:gd name="connsiteX0" fmla="*/ 0 w 1024315"/>
                <a:gd name="connsiteY0" fmla="*/ 211588 h 455180"/>
                <a:gd name="connsiteX1" fmla="*/ 160948 w 1024315"/>
                <a:gd name="connsiteY1" fmla="*/ 9144 h 455180"/>
                <a:gd name="connsiteX2" fmla="*/ 713193 w 1024315"/>
                <a:gd name="connsiteY2" fmla="*/ 0 h 455180"/>
                <a:gd name="connsiteX3" fmla="*/ 1024315 w 1024315"/>
                <a:gd name="connsiteY3" fmla="*/ 211588 h 455180"/>
                <a:gd name="connsiteX4" fmla="*/ 877312 w 1024315"/>
                <a:gd name="connsiteY4" fmla="*/ 455180 h 455180"/>
                <a:gd name="connsiteX5" fmla="*/ 249861 w 1024315"/>
                <a:gd name="connsiteY5" fmla="*/ 436892 h 455180"/>
                <a:gd name="connsiteX6" fmla="*/ 0 w 1024315"/>
                <a:gd name="connsiteY6" fmla="*/ 211588 h 455180"/>
                <a:gd name="connsiteX0" fmla="*/ 0 w 1024315"/>
                <a:gd name="connsiteY0" fmla="*/ 211588 h 459752"/>
                <a:gd name="connsiteX1" fmla="*/ 160948 w 1024315"/>
                <a:gd name="connsiteY1" fmla="*/ 9144 h 459752"/>
                <a:gd name="connsiteX2" fmla="*/ 713193 w 1024315"/>
                <a:gd name="connsiteY2" fmla="*/ 0 h 459752"/>
                <a:gd name="connsiteX3" fmla="*/ 1024315 w 1024315"/>
                <a:gd name="connsiteY3" fmla="*/ 211588 h 459752"/>
                <a:gd name="connsiteX4" fmla="*/ 877312 w 1024315"/>
                <a:gd name="connsiteY4" fmla="*/ 455180 h 459752"/>
                <a:gd name="connsiteX5" fmla="*/ 271576 w 1024315"/>
                <a:gd name="connsiteY5" fmla="*/ 459752 h 459752"/>
                <a:gd name="connsiteX6" fmla="*/ 0 w 1024315"/>
                <a:gd name="connsiteY6" fmla="*/ 211588 h 459752"/>
                <a:gd name="connsiteX0" fmla="*/ 0 w 1024315"/>
                <a:gd name="connsiteY0" fmla="*/ 280168 h 528332"/>
                <a:gd name="connsiteX1" fmla="*/ 191350 w 1024315"/>
                <a:gd name="connsiteY1" fmla="*/ 0 h 528332"/>
                <a:gd name="connsiteX2" fmla="*/ 713193 w 1024315"/>
                <a:gd name="connsiteY2" fmla="*/ 6858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24315"/>
                <a:gd name="connsiteY0" fmla="*/ 280168 h 528332"/>
                <a:gd name="connsiteX1" fmla="*/ 191350 w 1024315"/>
                <a:gd name="connsiteY1" fmla="*/ 0 h 528332"/>
                <a:gd name="connsiteX2" fmla="*/ 773995 w 1024315"/>
                <a:gd name="connsiteY2" fmla="*/ 0 h 528332"/>
                <a:gd name="connsiteX3" fmla="*/ 1024315 w 1024315"/>
                <a:gd name="connsiteY3" fmla="*/ 280168 h 528332"/>
                <a:gd name="connsiteX4" fmla="*/ 877312 w 1024315"/>
                <a:gd name="connsiteY4" fmla="*/ 523760 h 528332"/>
                <a:gd name="connsiteX5" fmla="*/ 271576 w 1024315"/>
                <a:gd name="connsiteY5" fmla="*/ 528332 h 528332"/>
                <a:gd name="connsiteX6" fmla="*/ 0 w 1024315"/>
                <a:gd name="connsiteY6" fmla="*/ 280168 h 528332"/>
                <a:gd name="connsiteX0" fmla="*/ 0 w 1059059"/>
                <a:gd name="connsiteY0" fmla="*/ 280168 h 528332"/>
                <a:gd name="connsiteX1" fmla="*/ 191350 w 1059059"/>
                <a:gd name="connsiteY1" fmla="*/ 0 h 528332"/>
                <a:gd name="connsiteX2" fmla="*/ 773995 w 1059059"/>
                <a:gd name="connsiteY2" fmla="*/ 0 h 528332"/>
                <a:gd name="connsiteX3" fmla="*/ 1059059 w 1059059"/>
                <a:gd name="connsiteY3" fmla="*/ 271024 h 528332"/>
                <a:gd name="connsiteX4" fmla="*/ 877312 w 1059059"/>
                <a:gd name="connsiteY4" fmla="*/ 523760 h 528332"/>
                <a:gd name="connsiteX5" fmla="*/ 271576 w 1059059"/>
                <a:gd name="connsiteY5" fmla="*/ 528332 h 528332"/>
                <a:gd name="connsiteX6" fmla="*/ 0 w 1059059"/>
                <a:gd name="connsiteY6" fmla="*/ 280168 h 528332"/>
                <a:gd name="connsiteX0" fmla="*/ 0 w 1230636"/>
                <a:gd name="connsiteY0" fmla="*/ 280168 h 528332"/>
                <a:gd name="connsiteX1" fmla="*/ 191350 w 1230636"/>
                <a:gd name="connsiteY1" fmla="*/ 0 h 528332"/>
                <a:gd name="connsiteX2" fmla="*/ 773995 w 1230636"/>
                <a:gd name="connsiteY2" fmla="*/ 0 h 528332"/>
                <a:gd name="connsiteX3" fmla="*/ 1230636 w 1230636"/>
                <a:gd name="connsiteY3" fmla="*/ 282313 h 528332"/>
                <a:gd name="connsiteX4" fmla="*/ 877312 w 1230636"/>
                <a:gd name="connsiteY4" fmla="*/ 523760 h 528332"/>
                <a:gd name="connsiteX5" fmla="*/ 271576 w 1230636"/>
                <a:gd name="connsiteY5" fmla="*/ 528332 h 528332"/>
                <a:gd name="connsiteX6" fmla="*/ 0 w 1230636"/>
                <a:gd name="connsiteY6" fmla="*/ 280168 h 528332"/>
                <a:gd name="connsiteX0" fmla="*/ 0 w 1166294"/>
                <a:gd name="connsiteY0" fmla="*/ 280168 h 528332"/>
                <a:gd name="connsiteX1" fmla="*/ 191350 w 1166294"/>
                <a:gd name="connsiteY1" fmla="*/ 0 h 528332"/>
                <a:gd name="connsiteX2" fmla="*/ 773995 w 1166294"/>
                <a:gd name="connsiteY2" fmla="*/ 0 h 528332"/>
                <a:gd name="connsiteX3" fmla="*/ 1166294 w 1166294"/>
                <a:gd name="connsiteY3" fmla="*/ 293602 h 528332"/>
                <a:gd name="connsiteX4" fmla="*/ 877312 w 1166294"/>
                <a:gd name="connsiteY4" fmla="*/ 523760 h 528332"/>
                <a:gd name="connsiteX5" fmla="*/ 271576 w 1166294"/>
                <a:gd name="connsiteY5" fmla="*/ 528332 h 528332"/>
                <a:gd name="connsiteX6" fmla="*/ 0 w 1166294"/>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877312 w 1177018"/>
                <a:gd name="connsiteY4" fmla="*/ 523760 h 528332"/>
                <a:gd name="connsiteX5" fmla="*/ 271576 w 1177018"/>
                <a:gd name="connsiteY5" fmla="*/ 528332 h 528332"/>
                <a:gd name="connsiteX6" fmla="*/ 0 w 1177018"/>
                <a:gd name="connsiteY6" fmla="*/ 280168 h 528332"/>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84547 w 1177018"/>
                <a:gd name="connsiteY4" fmla="*/ 501183 h 528332"/>
                <a:gd name="connsiteX5" fmla="*/ 271576 w 1177018"/>
                <a:gd name="connsiteY5" fmla="*/ 528332 h 528332"/>
                <a:gd name="connsiteX6" fmla="*/ 0 w 1177018"/>
                <a:gd name="connsiteY6" fmla="*/ 280168 h 528332"/>
                <a:gd name="connsiteX0" fmla="*/ 0 w 1177018"/>
                <a:gd name="connsiteY0" fmla="*/ 280168 h 568916"/>
                <a:gd name="connsiteX1" fmla="*/ 191350 w 1177018"/>
                <a:gd name="connsiteY1" fmla="*/ 0 h 568916"/>
                <a:gd name="connsiteX2" fmla="*/ 773995 w 1177018"/>
                <a:gd name="connsiteY2" fmla="*/ 0 h 568916"/>
                <a:gd name="connsiteX3" fmla="*/ 1177018 w 1177018"/>
                <a:gd name="connsiteY3" fmla="*/ 259735 h 568916"/>
                <a:gd name="connsiteX4" fmla="*/ 941654 w 1177018"/>
                <a:gd name="connsiteY4" fmla="*/ 568916 h 568916"/>
                <a:gd name="connsiteX5" fmla="*/ 271576 w 1177018"/>
                <a:gd name="connsiteY5" fmla="*/ 528332 h 568916"/>
                <a:gd name="connsiteX6" fmla="*/ 0 w 1177018"/>
                <a:gd name="connsiteY6" fmla="*/ 280168 h 568916"/>
                <a:gd name="connsiteX0" fmla="*/ 0 w 1177018"/>
                <a:gd name="connsiteY0" fmla="*/ 280168 h 528332"/>
                <a:gd name="connsiteX1" fmla="*/ 191350 w 1177018"/>
                <a:gd name="connsiteY1" fmla="*/ 0 h 528332"/>
                <a:gd name="connsiteX2" fmla="*/ 773995 w 1177018"/>
                <a:gd name="connsiteY2" fmla="*/ 0 h 528332"/>
                <a:gd name="connsiteX3" fmla="*/ 1177018 w 1177018"/>
                <a:gd name="connsiteY3" fmla="*/ 259735 h 528332"/>
                <a:gd name="connsiteX4" fmla="*/ 963100 w 1177018"/>
                <a:gd name="connsiteY4" fmla="*/ 523760 h 528332"/>
                <a:gd name="connsiteX5" fmla="*/ 271576 w 1177018"/>
                <a:gd name="connsiteY5" fmla="*/ 528332 h 528332"/>
                <a:gd name="connsiteX6" fmla="*/ 0 w 1177018"/>
                <a:gd name="connsiteY6" fmla="*/ 280168 h 528332"/>
                <a:gd name="connsiteX0" fmla="*/ 0 w 1177018"/>
                <a:gd name="connsiteY0" fmla="*/ 286105 h 534269"/>
                <a:gd name="connsiteX1" fmla="*/ 174430 w 1177018"/>
                <a:gd name="connsiteY1" fmla="*/ 0 h 534269"/>
                <a:gd name="connsiteX2" fmla="*/ 773995 w 1177018"/>
                <a:gd name="connsiteY2" fmla="*/ 5937 h 534269"/>
                <a:gd name="connsiteX3" fmla="*/ 1177018 w 1177018"/>
                <a:gd name="connsiteY3" fmla="*/ 265672 h 534269"/>
                <a:gd name="connsiteX4" fmla="*/ 963100 w 1177018"/>
                <a:gd name="connsiteY4" fmla="*/ 529697 h 534269"/>
                <a:gd name="connsiteX5" fmla="*/ 271576 w 1177018"/>
                <a:gd name="connsiteY5" fmla="*/ 534269 h 534269"/>
                <a:gd name="connsiteX6" fmla="*/ 0 w 1177018"/>
                <a:gd name="connsiteY6" fmla="*/ 286105 h 534269"/>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963100 w 1177018"/>
                <a:gd name="connsiteY4" fmla="*/ 535636 h 540208"/>
                <a:gd name="connsiteX5" fmla="*/ 271576 w 1177018"/>
                <a:gd name="connsiteY5" fmla="*/ 540208 h 540208"/>
                <a:gd name="connsiteX6" fmla="*/ 0 w 1177018"/>
                <a:gd name="connsiteY6" fmla="*/ 292044 h 540208"/>
                <a:gd name="connsiteX0" fmla="*/ 0 w 1177018"/>
                <a:gd name="connsiteY0" fmla="*/ 292044 h 540208"/>
                <a:gd name="connsiteX1" fmla="*/ 174430 w 1177018"/>
                <a:gd name="connsiteY1" fmla="*/ 5939 h 540208"/>
                <a:gd name="connsiteX2" fmla="*/ 773995 w 1177018"/>
                <a:gd name="connsiteY2" fmla="*/ 0 h 540208"/>
                <a:gd name="connsiteX3" fmla="*/ 1177018 w 1177018"/>
                <a:gd name="connsiteY3" fmla="*/ 271611 h 540208"/>
                <a:gd name="connsiteX4" fmla="*/ 861575 w 1177018"/>
                <a:gd name="connsiteY4" fmla="*/ 535636 h 540208"/>
                <a:gd name="connsiteX5" fmla="*/ 271576 w 1177018"/>
                <a:gd name="connsiteY5" fmla="*/ 540208 h 540208"/>
                <a:gd name="connsiteX6" fmla="*/ 0 w 1177018"/>
                <a:gd name="connsiteY6" fmla="*/ 292044 h 540208"/>
                <a:gd name="connsiteX0" fmla="*/ 0 w 1081132"/>
                <a:gd name="connsiteY0" fmla="*/ 292044 h 540208"/>
                <a:gd name="connsiteX1" fmla="*/ 174430 w 1081132"/>
                <a:gd name="connsiteY1" fmla="*/ 5939 h 540208"/>
                <a:gd name="connsiteX2" fmla="*/ 773995 w 1081132"/>
                <a:gd name="connsiteY2" fmla="*/ 0 h 540208"/>
                <a:gd name="connsiteX3" fmla="*/ 1081132 w 1081132"/>
                <a:gd name="connsiteY3" fmla="*/ 271611 h 540208"/>
                <a:gd name="connsiteX4" fmla="*/ 861575 w 1081132"/>
                <a:gd name="connsiteY4" fmla="*/ 535636 h 540208"/>
                <a:gd name="connsiteX5" fmla="*/ 271576 w 1081132"/>
                <a:gd name="connsiteY5" fmla="*/ 540208 h 540208"/>
                <a:gd name="connsiteX6" fmla="*/ 0 w 1081132"/>
                <a:gd name="connsiteY6" fmla="*/ 292044 h 540208"/>
                <a:gd name="connsiteX0" fmla="*/ 0 w 1084578"/>
                <a:gd name="connsiteY0" fmla="*/ 284786 h 540208"/>
                <a:gd name="connsiteX1" fmla="*/ 177876 w 1084578"/>
                <a:gd name="connsiteY1" fmla="*/ 5939 h 540208"/>
                <a:gd name="connsiteX2" fmla="*/ 777441 w 1084578"/>
                <a:gd name="connsiteY2" fmla="*/ 0 h 540208"/>
                <a:gd name="connsiteX3" fmla="*/ 1084578 w 1084578"/>
                <a:gd name="connsiteY3" fmla="*/ 271611 h 540208"/>
                <a:gd name="connsiteX4" fmla="*/ 865021 w 1084578"/>
                <a:gd name="connsiteY4" fmla="*/ 535636 h 540208"/>
                <a:gd name="connsiteX5" fmla="*/ 275022 w 1084578"/>
                <a:gd name="connsiteY5" fmla="*/ 540208 h 540208"/>
                <a:gd name="connsiteX6" fmla="*/ 0 w 1084578"/>
                <a:gd name="connsiteY6" fmla="*/ 284786 h 54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4578" h="540208">
                  <a:moveTo>
                    <a:pt x="0" y="284786"/>
                  </a:moveTo>
                  <a:lnTo>
                    <a:pt x="177876" y="5939"/>
                  </a:lnTo>
                  <a:lnTo>
                    <a:pt x="777441" y="0"/>
                  </a:lnTo>
                  <a:lnTo>
                    <a:pt x="1084578" y="271611"/>
                  </a:lnTo>
                  <a:lnTo>
                    <a:pt x="865021" y="535636"/>
                  </a:lnTo>
                  <a:lnTo>
                    <a:pt x="275022" y="540208"/>
                  </a:lnTo>
                  <a:lnTo>
                    <a:pt x="0" y="284786"/>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sp>
          <p:nvSpPr>
            <p:cNvPr id="207" name="Freeform 206"/>
            <p:cNvSpPr/>
            <p:nvPr/>
          </p:nvSpPr>
          <p:spPr>
            <a:xfrm>
              <a:off x="2059716" y="4847830"/>
              <a:ext cx="1220051" cy="543988"/>
            </a:xfrm>
            <a:custGeom>
              <a:avLst/>
              <a:gdLst>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37309 w 1158949"/>
                <a:gd name="connsiteY4" fmla="*/ 606056 h 606056"/>
                <a:gd name="connsiteX5" fmla="*/ 321640 w 1158949"/>
                <a:gd name="connsiteY5" fmla="*/ 606056 h 606056"/>
                <a:gd name="connsiteX6" fmla="*/ 0 w 1158949"/>
                <a:gd name="connsiteY6" fmla="*/ 303028 h 606056"/>
                <a:gd name="connsiteX0" fmla="*/ 0 w 1158949"/>
                <a:gd name="connsiteY0" fmla="*/ 303028 h 606056"/>
                <a:gd name="connsiteX1" fmla="*/ 321640 w 1158949"/>
                <a:gd name="connsiteY1" fmla="*/ 0 h 606056"/>
                <a:gd name="connsiteX2" fmla="*/ 837309 w 1158949"/>
                <a:gd name="connsiteY2" fmla="*/ 0 h 606056"/>
                <a:gd name="connsiteX3" fmla="*/ 1158949 w 1158949"/>
                <a:gd name="connsiteY3" fmla="*/ 303028 h 606056"/>
                <a:gd name="connsiteX4" fmla="*/ 855597 w 1158949"/>
                <a:gd name="connsiteY4" fmla="*/ 537476 h 606056"/>
                <a:gd name="connsiteX5" fmla="*/ 321640 w 1158949"/>
                <a:gd name="connsiteY5" fmla="*/ 606056 h 606056"/>
                <a:gd name="connsiteX6" fmla="*/ 0 w 1158949"/>
                <a:gd name="connsiteY6" fmla="*/ 303028 h 606056"/>
                <a:gd name="connsiteX0" fmla="*/ 0 w 1158949"/>
                <a:gd name="connsiteY0" fmla="*/ 303028 h 551192"/>
                <a:gd name="connsiteX1" fmla="*/ 321640 w 1158949"/>
                <a:gd name="connsiteY1" fmla="*/ 0 h 551192"/>
                <a:gd name="connsiteX2" fmla="*/ 837309 w 1158949"/>
                <a:gd name="connsiteY2" fmla="*/ 0 h 551192"/>
                <a:gd name="connsiteX3" fmla="*/ 1158949 w 1158949"/>
                <a:gd name="connsiteY3" fmla="*/ 303028 h 551192"/>
                <a:gd name="connsiteX4" fmla="*/ 855597 w 1158949"/>
                <a:gd name="connsiteY4" fmla="*/ 537476 h 551192"/>
                <a:gd name="connsiteX5" fmla="*/ 275920 w 1158949"/>
                <a:gd name="connsiteY5" fmla="*/ 551192 h 551192"/>
                <a:gd name="connsiteX6" fmla="*/ 0 w 1158949"/>
                <a:gd name="connsiteY6" fmla="*/ 303028 h 551192"/>
                <a:gd name="connsiteX0" fmla="*/ 0 w 1158949"/>
                <a:gd name="connsiteY0" fmla="*/ 303028 h 537476"/>
                <a:gd name="connsiteX1" fmla="*/ 321640 w 1158949"/>
                <a:gd name="connsiteY1" fmla="*/ 0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303028 h 537476"/>
                <a:gd name="connsiteX1" fmla="*/ 321640 w 1158949"/>
                <a:gd name="connsiteY1" fmla="*/ 54864 h 537476"/>
                <a:gd name="connsiteX2" fmla="*/ 837309 w 1158949"/>
                <a:gd name="connsiteY2" fmla="*/ 0 h 537476"/>
                <a:gd name="connsiteX3" fmla="*/ 1158949 w 1158949"/>
                <a:gd name="connsiteY3" fmla="*/ 303028 h 537476"/>
                <a:gd name="connsiteX4" fmla="*/ 855597 w 1158949"/>
                <a:gd name="connsiteY4" fmla="*/ 537476 h 537476"/>
                <a:gd name="connsiteX5" fmla="*/ 275920 w 1158949"/>
                <a:gd name="connsiteY5" fmla="*/ 537476 h 537476"/>
                <a:gd name="connsiteX6" fmla="*/ 0 w 1158949"/>
                <a:gd name="connsiteY6" fmla="*/ 303028 h 537476"/>
                <a:gd name="connsiteX0" fmla="*/ 0 w 1158949"/>
                <a:gd name="connsiteY0" fmla="*/ 261880 h 496328"/>
                <a:gd name="connsiteX1" fmla="*/ 321640 w 1158949"/>
                <a:gd name="connsiteY1" fmla="*/ 13716 h 496328"/>
                <a:gd name="connsiteX2" fmla="*/ 860169 w 1158949"/>
                <a:gd name="connsiteY2" fmla="*/ 0 h 496328"/>
                <a:gd name="connsiteX3" fmla="*/ 1158949 w 1158949"/>
                <a:gd name="connsiteY3" fmla="*/ 261880 h 496328"/>
                <a:gd name="connsiteX4" fmla="*/ 855597 w 1158949"/>
                <a:gd name="connsiteY4" fmla="*/ 496328 h 496328"/>
                <a:gd name="connsiteX5" fmla="*/ 275920 w 1158949"/>
                <a:gd name="connsiteY5" fmla="*/ 496328 h 496328"/>
                <a:gd name="connsiteX6" fmla="*/ 0 w 1158949"/>
                <a:gd name="connsiteY6" fmla="*/ 261880 h 496328"/>
                <a:gd name="connsiteX0" fmla="*/ 0 w 1158949"/>
                <a:gd name="connsiteY0" fmla="*/ 248164 h 482612"/>
                <a:gd name="connsiteX1" fmla="*/ 321640 w 1158949"/>
                <a:gd name="connsiteY1" fmla="*/ 0 h 482612"/>
                <a:gd name="connsiteX2" fmla="*/ 873885 w 1158949"/>
                <a:gd name="connsiteY2" fmla="*/ 0 h 482612"/>
                <a:gd name="connsiteX3" fmla="*/ 1158949 w 1158949"/>
                <a:gd name="connsiteY3" fmla="*/ 248164 h 482612"/>
                <a:gd name="connsiteX4" fmla="*/ 855597 w 1158949"/>
                <a:gd name="connsiteY4" fmla="*/ 482612 h 482612"/>
                <a:gd name="connsiteX5" fmla="*/ 275920 w 1158949"/>
                <a:gd name="connsiteY5" fmla="*/ 482612 h 482612"/>
                <a:gd name="connsiteX6" fmla="*/ 0 w 1158949"/>
                <a:gd name="connsiteY6" fmla="*/ 248164 h 482612"/>
                <a:gd name="connsiteX0" fmla="*/ 0 w 1158949"/>
                <a:gd name="connsiteY0" fmla="*/ 248164 h 523760"/>
                <a:gd name="connsiteX1" fmla="*/ 321640 w 1158949"/>
                <a:gd name="connsiteY1" fmla="*/ 0 h 523760"/>
                <a:gd name="connsiteX2" fmla="*/ 873885 w 1158949"/>
                <a:gd name="connsiteY2" fmla="*/ 0 h 523760"/>
                <a:gd name="connsiteX3" fmla="*/ 1158949 w 1158949"/>
                <a:gd name="connsiteY3" fmla="*/ 248164 h 523760"/>
                <a:gd name="connsiteX4" fmla="*/ 981545 w 1158949"/>
                <a:gd name="connsiteY4" fmla="*/ 523760 h 523760"/>
                <a:gd name="connsiteX5" fmla="*/ 275920 w 1158949"/>
                <a:gd name="connsiteY5" fmla="*/ 482612 h 523760"/>
                <a:gd name="connsiteX6" fmla="*/ 0 w 1158949"/>
                <a:gd name="connsiteY6" fmla="*/ 248164 h 523760"/>
                <a:gd name="connsiteX0" fmla="*/ 0 w 1158949"/>
                <a:gd name="connsiteY0" fmla="*/ 248164 h 532904"/>
                <a:gd name="connsiteX1" fmla="*/ 321640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4816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48164 h 532904"/>
                <a:gd name="connsiteX0" fmla="*/ 0 w 1158949"/>
                <a:gd name="connsiteY0" fmla="*/ 271024 h 532904"/>
                <a:gd name="connsiteX1" fmla="*/ 256495 w 1158949"/>
                <a:gd name="connsiteY1" fmla="*/ 0 h 532904"/>
                <a:gd name="connsiteX2" fmla="*/ 873885 w 1158949"/>
                <a:gd name="connsiteY2" fmla="*/ 0 h 532904"/>
                <a:gd name="connsiteX3" fmla="*/ 1158949 w 1158949"/>
                <a:gd name="connsiteY3" fmla="*/ 248164 h 532904"/>
                <a:gd name="connsiteX4" fmla="*/ 981545 w 1158949"/>
                <a:gd name="connsiteY4" fmla="*/ 523760 h 532904"/>
                <a:gd name="connsiteX5" fmla="*/ 345408 w 1158949"/>
                <a:gd name="connsiteY5" fmla="*/ 532904 h 532904"/>
                <a:gd name="connsiteX6" fmla="*/ 0 w 1158949"/>
                <a:gd name="connsiteY6" fmla="*/ 271024 h 532904"/>
                <a:gd name="connsiteX0" fmla="*/ 0 w 1158949"/>
                <a:gd name="connsiteY0" fmla="*/ 282108 h 543988"/>
                <a:gd name="connsiteX1" fmla="*/ 256495 w 1158949"/>
                <a:gd name="connsiteY1" fmla="*/ 11084 h 543988"/>
                <a:gd name="connsiteX2" fmla="*/ 873885 w 1158949"/>
                <a:gd name="connsiteY2" fmla="*/ 0 h 543988"/>
                <a:gd name="connsiteX3" fmla="*/ 1158949 w 1158949"/>
                <a:gd name="connsiteY3" fmla="*/ 259248 h 543988"/>
                <a:gd name="connsiteX4" fmla="*/ 981545 w 1158949"/>
                <a:gd name="connsiteY4" fmla="*/ 534844 h 543988"/>
                <a:gd name="connsiteX5" fmla="*/ 345408 w 1158949"/>
                <a:gd name="connsiteY5" fmla="*/ 543988 h 543988"/>
                <a:gd name="connsiteX6" fmla="*/ 0 w 1158949"/>
                <a:gd name="connsiteY6" fmla="*/ 282108 h 54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8949" h="543988">
                  <a:moveTo>
                    <a:pt x="0" y="282108"/>
                  </a:moveTo>
                  <a:lnTo>
                    <a:pt x="256495" y="11084"/>
                  </a:lnTo>
                  <a:lnTo>
                    <a:pt x="873885" y="0"/>
                  </a:lnTo>
                  <a:lnTo>
                    <a:pt x="1158949" y="259248"/>
                  </a:lnTo>
                  <a:lnTo>
                    <a:pt x="981545" y="534844"/>
                  </a:lnTo>
                  <a:lnTo>
                    <a:pt x="345408" y="543988"/>
                  </a:lnTo>
                  <a:lnTo>
                    <a:pt x="0" y="282108"/>
                  </a:lnTo>
                  <a:close/>
                </a:path>
              </a:pathLst>
            </a:custGeom>
            <a:grpFill/>
            <a:ln>
              <a:noFill/>
            </a:ln>
            <a:effectLst>
              <a:outerShdw blurRad="63500" dist="165100" dir="5400000" sx="88000" sy="88000" rotWithShape="0">
                <a:schemeClr val="bg1">
                  <a:lumMod val="50000"/>
                  <a:alpha val="2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endParaRPr lang="en-US" dirty="0"/>
            </a:p>
          </p:txBody>
        </p:sp>
      </p:grpSp>
      <p:pic>
        <p:nvPicPr>
          <p:cNvPr id="29741" name="Picture 6" descr="C:\Documents and Settings\jlam\Desktop\TD-LTE - RH\images\ant.png"/>
          <p:cNvPicPr>
            <a:picLocks noChangeAspect="1" noChangeArrowheads="1"/>
          </p:cNvPicPr>
          <p:nvPr/>
        </p:nvPicPr>
        <p:blipFill>
          <a:blip r:embed="rId6" cstate="print"/>
          <a:srcRect/>
          <a:stretch>
            <a:fillRect/>
          </a:stretch>
        </p:blipFill>
        <p:spPr bwMode="auto">
          <a:xfrm>
            <a:off x="2743200" y="4672013"/>
            <a:ext cx="369888" cy="931862"/>
          </a:xfrm>
          <a:prstGeom prst="rect">
            <a:avLst/>
          </a:prstGeom>
          <a:noFill/>
          <a:ln w="9525">
            <a:noFill/>
            <a:miter lim="800000"/>
            <a:headEnd/>
            <a:tailEnd/>
          </a:ln>
        </p:spPr>
      </p:pic>
      <p:sp>
        <p:nvSpPr>
          <p:cNvPr id="141" name="Rectangle 140"/>
          <p:cNvSpPr/>
          <p:nvPr/>
        </p:nvSpPr>
        <p:spPr>
          <a:xfrm>
            <a:off x="6637300" y="1560798"/>
            <a:ext cx="1545019"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a:t>Administration/Regulator</a:t>
            </a:r>
          </a:p>
        </p:txBody>
      </p:sp>
      <p:sp>
        <p:nvSpPr>
          <p:cNvPr id="142" name="Flowchart: Magnetic Disk 141"/>
          <p:cNvSpPr/>
          <p:nvPr/>
        </p:nvSpPr>
        <p:spPr>
          <a:xfrm>
            <a:off x="882828" y="2396378"/>
            <a:ext cx="1040523" cy="1116999"/>
          </a:xfrm>
          <a:prstGeom prst="flowChartMagneticDisk">
            <a:avLst/>
          </a:prstGeom>
          <a:solidFill>
            <a:schemeClr val="bg2">
              <a:lumMod val="60000"/>
              <a:lumOff val="40000"/>
            </a:schemeClr>
          </a:solidFill>
          <a:ln>
            <a:solidFill>
              <a:schemeClr val="tx2">
                <a:lumMod val="40000"/>
                <a:lumOff val="6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85000"/>
              </a:lnSpc>
              <a:spcBef>
                <a:spcPts val="150"/>
              </a:spcBef>
              <a:spcAft>
                <a:spcPts val="350"/>
              </a:spcAft>
              <a:defRPr/>
            </a:pPr>
            <a:r>
              <a:rPr lang="en-US" sz="1200" b="1" dirty="0">
                <a:solidFill>
                  <a:sysClr val="windowText" lastClr="000000"/>
                </a:solidFill>
              </a:rPr>
              <a:t>ASA Database</a:t>
            </a:r>
          </a:p>
        </p:txBody>
      </p:sp>
      <p:sp>
        <p:nvSpPr>
          <p:cNvPr id="210" name="Rectangle 209"/>
          <p:cNvSpPr/>
          <p:nvPr/>
        </p:nvSpPr>
        <p:spPr>
          <a:xfrm>
            <a:off x="672622" y="1539776"/>
            <a:ext cx="1545019"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a:t>ASA licensee</a:t>
            </a:r>
          </a:p>
        </p:txBody>
      </p:sp>
      <p:cxnSp>
        <p:nvCxnSpPr>
          <p:cNvPr id="243" name="Straight Arrow Connector 242"/>
          <p:cNvCxnSpPr/>
          <p:nvPr/>
        </p:nvCxnSpPr>
        <p:spPr>
          <a:xfrm>
            <a:off x="2217738" y="1909763"/>
            <a:ext cx="4004778" cy="115155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8" name="Straight Arrow Connector 247"/>
          <p:cNvCxnSpPr/>
          <p:nvPr/>
        </p:nvCxnSpPr>
        <p:spPr>
          <a:xfrm rot="10800000">
            <a:off x="2217738" y="1909763"/>
            <a:ext cx="4419600" cy="22225"/>
          </a:xfrm>
          <a:prstGeom prst="straightConnector1">
            <a:avLst/>
          </a:prstGeom>
          <a:ln w="25400">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169" name="Freeform 168"/>
          <p:cNvSpPr/>
          <p:nvPr/>
        </p:nvSpPr>
        <p:spPr>
          <a:xfrm flipH="1">
            <a:off x="5461000" y="4651375"/>
            <a:ext cx="2081213" cy="1087438"/>
          </a:xfrm>
          <a:custGeom>
            <a:avLst/>
            <a:gdLst>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5300590 w 5300590"/>
              <a:gd name="connsiteY0" fmla="*/ 0 h 5546067"/>
              <a:gd name="connsiteX1" fmla="*/ 0 w 5300590"/>
              <a:gd name="connsiteY1" fmla="*/ 5546067 h 5546067"/>
              <a:gd name="connsiteX0" fmla="*/ 5300590 w 5300590"/>
              <a:gd name="connsiteY0" fmla="*/ 0 h 5546067"/>
              <a:gd name="connsiteX1" fmla="*/ 0 w 5300590"/>
              <a:gd name="connsiteY1" fmla="*/ 5546067 h 5546067"/>
              <a:gd name="connsiteX0" fmla="*/ 4667516 w 4667516"/>
              <a:gd name="connsiteY0" fmla="*/ 0 h 7482446"/>
              <a:gd name="connsiteX1" fmla="*/ 0 w 4667516"/>
              <a:gd name="connsiteY1" fmla="*/ 7482446 h 7482446"/>
              <a:gd name="connsiteX0" fmla="*/ 4667516 w 6802352"/>
              <a:gd name="connsiteY0" fmla="*/ 0 h 7482446"/>
              <a:gd name="connsiteX1" fmla="*/ 0 w 6802352"/>
              <a:gd name="connsiteY1" fmla="*/ 7482446 h 7482446"/>
              <a:gd name="connsiteX0" fmla="*/ 409136 w 7301675"/>
              <a:gd name="connsiteY0" fmla="*/ 0 h 7800154"/>
              <a:gd name="connsiteX1" fmla="*/ 499323 w 7301675"/>
              <a:gd name="connsiteY1" fmla="*/ 7800154 h 7800154"/>
              <a:gd name="connsiteX0" fmla="*/ 409136 w 7159920"/>
              <a:gd name="connsiteY0" fmla="*/ 0 h 8210569"/>
              <a:gd name="connsiteX1" fmla="*/ 357568 w 7159920"/>
              <a:gd name="connsiteY1" fmla="*/ 8210569 h 8210569"/>
              <a:gd name="connsiteX0" fmla="*/ 409136 w 7531570"/>
              <a:gd name="connsiteY0" fmla="*/ 0 h 9117342"/>
              <a:gd name="connsiteX1" fmla="*/ 729217 w 7531570"/>
              <a:gd name="connsiteY1" fmla="*/ 9117342 h 9117342"/>
              <a:gd name="connsiteX0" fmla="*/ 409136 w 5827544"/>
              <a:gd name="connsiteY0" fmla="*/ 0 h 9117342"/>
              <a:gd name="connsiteX1" fmla="*/ 729217 w 5827544"/>
              <a:gd name="connsiteY1" fmla="*/ 9117342 h 9117342"/>
              <a:gd name="connsiteX0" fmla="*/ 4289427 w 9707835"/>
              <a:gd name="connsiteY0" fmla="*/ 0 h 9117342"/>
              <a:gd name="connsiteX1" fmla="*/ 4609508 w 9707835"/>
              <a:gd name="connsiteY1" fmla="*/ 9117342 h 9117342"/>
              <a:gd name="connsiteX0" fmla="*/ 2830610 w 8249018"/>
              <a:gd name="connsiteY0" fmla="*/ 0 h 9117342"/>
              <a:gd name="connsiteX1" fmla="*/ 3150691 w 8249018"/>
              <a:gd name="connsiteY1" fmla="*/ 9117342 h 9117342"/>
              <a:gd name="connsiteX0" fmla="*/ 2830610 w 7712625"/>
              <a:gd name="connsiteY0" fmla="*/ 0 h 9537268"/>
              <a:gd name="connsiteX1" fmla="*/ 2614298 w 7712625"/>
              <a:gd name="connsiteY1" fmla="*/ 9537268 h 9537268"/>
              <a:gd name="connsiteX0" fmla="*/ 2830610 w 8413910"/>
              <a:gd name="connsiteY0" fmla="*/ 0 h 8810360"/>
              <a:gd name="connsiteX1" fmla="*/ 3315590 w 8413910"/>
              <a:gd name="connsiteY1" fmla="*/ 8810362 h 8810360"/>
              <a:gd name="connsiteX0" fmla="*/ 3139655 w 3624628"/>
              <a:gd name="connsiteY0" fmla="*/ 0 h 8810360"/>
              <a:gd name="connsiteX1" fmla="*/ 3624635 w 3624628"/>
              <a:gd name="connsiteY1" fmla="*/ 8810362 h 8810360"/>
              <a:gd name="connsiteX0" fmla="*/ 11516408 w 11516410"/>
              <a:gd name="connsiteY0" fmla="*/ 3 h 9430061"/>
              <a:gd name="connsiteX1" fmla="*/ 3624635 w 11516410"/>
              <a:gd name="connsiteY1" fmla="*/ 9430063 h 9430061"/>
              <a:gd name="connsiteX0" fmla="*/ 11516408 w 11516410"/>
              <a:gd name="connsiteY0" fmla="*/ 3 h 9430061"/>
              <a:gd name="connsiteX1" fmla="*/ 3624635 w 11516410"/>
              <a:gd name="connsiteY1" fmla="*/ 9430063 h 9430061"/>
            </a:gdLst>
            <a:ahLst/>
            <a:cxnLst>
              <a:cxn ang="0">
                <a:pos x="connsiteX0" y="connsiteY0"/>
              </a:cxn>
              <a:cxn ang="0">
                <a:pos x="connsiteX1" y="connsiteY1"/>
              </a:cxn>
            </a:cxnLst>
            <a:rect l="l" t="t" r="r" b="b"/>
            <a:pathLst>
              <a:path w="11516410" h="9430061">
                <a:moveTo>
                  <a:pt x="11516408" y="3"/>
                </a:moveTo>
                <a:cubicBezTo>
                  <a:pt x="3157702" y="1907474"/>
                  <a:pt x="6" y="5981327"/>
                  <a:pt x="3624635" y="9430063"/>
                </a:cubicBezTo>
              </a:path>
            </a:pathLst>
          </a:custGeom>
          <a:ln w="127000">
            <a:solidFill>
              <a:schemeClr val="accent3">
                <a:lumMod val="40000"/>
                <a:lumOff val="60000"/>
              </a:schemeClr>
            </a:solidFill>
            <a:headEnd type="none"/>
            <a:tailEnd type="triangle" w="sm"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29754" name="Rectangle 251"/>
          <p:cNvSpPr>
            <a:spLocks noChangeArrowheads="1"/>
          </p:cNvSpPr>
          <p:nvPr/>
        </p:nvSpPr>
        <p:spPr bwMode="auto">
          <a:xfrm>
            <a:off x="6265863" y="6130925"/>
            <a:ext cx="2309812" cy="461963"/>
          </a:xfrm>
          <a:prstGeom prst="rect">
            <a:avLst/>
          </a:prstGeom>
          <a:noFill/>
          <a:ln w="9525">
            <a:noFill/>
            <a:miter lim="800000"/>
            <a:headEnd/>
            <a:tailEnd/>
          </a:ln>
        </p:spPr>
        <p:txBody>
          <a:bodyPr>
            <a:spAutoFit/>
          </a:bodyPr>
          <a:lstStyle/>
          <a:p>
            <a:pPr algn="ctr"/>
            <a:r>
              <a:rPr lang="en-US" sz="1200" b="1"/>
              <a:t>Multi-bands </a:t>
            </a:r>
          </a:p>
          <a:p>
            <a:pPr algn="ctr"/>
            <a:r>
              <a:rPr lang="en-US" sz="1200" b="1"/>
              <a:t>Device </a:t>
            </a:r>
          </a:p>
        </p:txBody>
      </p:sp>
      <p:cxnSp>
        <p:nvCxnSpPr>
          <p:cNvPr id="253" name="Straight Arrow Connector 252"/>
          <p:cNvCxnSpPr/>
          <p:nvPr/>
        </p:nvCxnSpPr>
        <p:spPr>
          <a:xfrm rot="16200000" flipH="1">
            <a:off x="7134225" y="2578100"/>
            <a:ext cx="561975" cy="95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55" name="Rectangle 254"/>
          <p:cNvSpPr/>
          <p:nvPr/>
        </p:nvSpPr>
        <p:spPr>
          <a:xfrm>
            <a:off x="6647808" y="2864081"/>
            <a:ext cx="1545019" cy="740979"/>
          </a:xfrm>
          <a:prstGeom prst="rect">
            <a:avLst/>
          </a:prstGeom>
          <a:solidFill>
            <a:schemeClr val="bg2">
              <a:lumMod val="60000"/>
              <a:lumOff val="40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nchor="ctr"/>
          <a:lstStyle/>
          <a:p>
            <a:pPr algn="ctr">
              <a:lnSpc>
                <a:spcPct val="85000"/>
              </a:lnSpc>
              <a:spcBef>
                <a:spcPts val="150"/>
              </a:spcBef>
              <a:spcAft>
                <a:spcPts val="350"/>
              </a:spcAft>
              <a:defRPr/>
            </a:pPr>
            <a:r>
              <a:rPr lang="en-US" sz="1400" b="1" dirty="0"/>
              <a:t>Incumbent</a:t>
            </a:r>
          </a:p>
        </p:txBody>
      </p:sp>
      <p:cxnSp>
        <p:nvCxnSpPr>
          <p:cNvPr id="267" name="Straight Arrow Connector 266"/>
          <p:cNvCxnSpPr/>
          <p:nvPr/>
        </p:nvCxnSpPr>
        <p:spPr>
          <a:xfrm rot="10800000">
            <a:off x="1954214" y="3184526"/>
            <a:ext cx="4268302" cy="50801"/>
          </a:xfrm>
          <a:prstGeom prst="straightConnector1">
            <a:avLst/>
          </a:prstGeom>
          <a:ln>
            <a:solidFill>
              <a:schemeClr val="bg2">
                <a:lumMod val="75000"/>
              </a:schemeClr>
            </a:solidFill>
            <a:tailEnd type="triangle" w="lg" len="lg"/>
          </a:ln>
        </p:spPr>
        <p:style>
          <a:lnRef idx="2">
            <a:schemeClr val="accent3"/>
          </a:lnRef>
          <a:fillRef idx="0">
            <a:schemeClr val="accent3"/>
          </a:fillRef>
          <a:effectRef idx="1">
            <a:schemeClr val="accent3"/>
          </a:effectRef>
          <a:fontRef idx="minor">
            <a:schemeClr val="tx1"/>
          </a:fontRef>
        </p:style>
      </p:cxnSp>
      <p:sp>
        <p:nvSpPr>
          <p:cNvPr id="29760" name="Rectangle 279"/>
          <p:cNvSpPr>
            <a:spLocks noChangeArrowheads="1"/>
          </p:cNvSpPr>
          <p:nvPr/>
        </p:nvSpPr>
        <p:spPr bwMode="auto">
          <a:xfrm rot="1021141">
            <a:off x="3279775" y="2301875"/>
            <a:ext cx="2101850" cy="461963"/>
          </a:xfrm>
          <a:prstGeom prst="rect">
            <a:avLst/>
          </a:prstGeom>
          <a:noFill/>
          <a:ln w="9525">
            <a:noFill/>
            <a:miter lim="800000"/>
            <a:headEnd/>
            <a:tailEnd/>
          </a:ln>
        </p:spPr>
        <p:txBody>
          <a:bodyPr>
            <a:spAutoFit/>
          </a:bodyPr>
          <a:lstStyle/>
          <a:p>
            <a:pPr algn="ctr"/>
            <a:r>
              <a:rPr lang="en-US" sz="1200" b="1"/>
              <a:t>Agreement/compensation/ sharing conditions</a:t>
            </a:r>
          </a:p>
        </p:txBody>
      </p:sp>
      <p:sp>
        <p:nvSpPr>
          <p:cNvPr id="29761" name="Rectangle 280"/>
          <p:cNvSpPr>
            <a:spLocks noChangeArrowheads="1"/>
          </p:cNvSpPr>
          <p:nvPr/>
        </p:nvSpPr>
        <p:spPr bwMode="auto">
          <a:xfrm>
            <a:off x="3509963" y="1635125"/>
            <a:ext cx="2103437" cy="277813"/>
          </a:xfrm>
          <a:prstGeom prst="rect">
            <a:avLst/>
          </a:prstGeom>
          <a:noFill/>
          <a:ln w="9525">
            <a:noFill/>
            <a:miter lim="800000"/>
            <a:headEnd/>
            <a:tailEnd/>
          </a:ln>
        </p:spPr>
        <p:txBody>
          <a:bodyPr>
            <a:spAutoFit/>
          </a:bodyPr>
          <a:lstStyle/>
          <a:p>
            <a:pPr algn="ctr"/>
            <a:r>
              <a:rPr lang="en-US" sz="1200" b="1"/>
              <a:t>grant/award of ASA rights </a:t>
            </a:r>
          </a:p>
        </p:txBody>
      </p:sp>
      <p:sp>
        <p:nvSpPr>
          <p:cNvPr id="29762" name="Rectangle 281"/>
          <p:cNvSpPr>
            <a:spLocks noChangeArrowheads="1"/>
          </p:cNvSpPr>
          <p:nvPr/>
        </p:nvSpPr>
        <p:spPr bwMode="auto">
          <a:xfrm>
            <a:off x="6457950" y="2403475"/>
            <a:ext cx="2103438" cy="460375"/>
          </a:xfrm>
          <a:prstGeom prst="rect">
            <a:avLst/>
          </a:prstGeom>
          <a:noFill/>
          <a:ln w="9525">
            <a:noFill/>
            <a:miter lim="800000"/>
            <a:headEnd/>
            <a:tailEnd/>
          </a:ln>
        </p:spPr>
        <p:txBody>
          <a:bodyPr>
            <a:spAutoFit/>
          </a:bodyPr>
          <a:lstStyle/>
          <a:p>
            <a:pPr algn="ctr"/>
            <a:r>
              <a:rPr lang="en-US" sz="1200" b="1"/>
              <a:t>ASA spectrum and</a:t>
            </a:r>
          </a:p>
          <a:p>
            <a:pPr algn="ctr"/>
            <a:r>
              <a:rPr lang="en-US" sz="1200" b="1"/>
              <a:t>award rules</a:t>
            </a:r>
          </a:p>
        </p:txBody>
      </p:sp>
      <p:sp>
        <p:nvSpPr>
          <p:cNvPr id="29763" name="Rectangle 282"/>
          <p:cNvSpPr>
            <a:spLocks noChangeArrowheads="1"/>
          </p:cNvSpPr>
          <p:nvPr/>
        </p:nvSpPr>
        <p:spPr bwMode="auto">
          <a:xfrm>
            <a:off x="2995613" y="2970213"/>
            <a:ext cx="2344737" cy="461962"/>
          </a:xfrm>
          <a:prstGeom prst="rect">
            <a:avLst/>
          </a:prstGeom>
          <a:noFill/>
          <a:ln w="9525">
            <a:noFill/>
            <a:miter lim="800000"/>
            <a:headEnd/>
            <a:tailEnd/>
          </a:ln>
        </p:spPr>
        <p:txBody>
          <a:bodyPr>
            <a:spAutoFit/>
          </a:bodyPr>
          <a:lstStyle/>
          <a:p>
            <a:pPr algn="ctr"/>
            <a:r>
              <a:rPr lang="en-US" sz="1200" b="1"/>
              <a:t>where/when ASA spectrum is available (Dynamic)</a:t>
            </a:r>
          </a:p>
        </p:txBody>
      </p:sp>
      <p:sp>
        <p:nvSpPr>
          <p:cNvPr id="29764" name="Rectangle 283"/>
          <p:cNvSpPr>
            <a:spLocks noChangeArrowheads="1"/>
          </p:cNvSpPr>
          <p:nvPr/>
        </p:nvSpPr>
        <p:spPr bwMode="auto">
          <a:xfrm>
            <a:off x="1608138" y="3548063"/>
            <a:ext cx="2101850" cy="277812"/>
          </a:xfrm>
          <a:prstGeom prst="rect">
            <a:avLst/>
          </a:prstGeom>
          <a:noFill/>
          <a:ln w="9525">
            <a:noFill/>
            <a:miter lim="800000"/>
            <a:headEnd/>
            <a:tailEnd/>
          </a:ln>
        </p:spPr>
        <p:txBody>
          <a:bodyPr>
            <a:spAutoFit/>
          </a:bodyPr>
          <a:lstStyle/>
          <a:p>
            <a:pPr algn="ctr"/>
            <a:endParaRPr lang="en-US" sz="1200" b="1"/>
          </a:p>
        </p:txBody>
      </p:sp>
      <p:cxnSp>
        <p:nvCxnSpPr>
          <p:cNvPr id="286" name="Straight Arrow Connector 285"/>
          <p:cNvCxnSpPr>
            <a:endCxn id="0" idx="0"/>
          </p:cNvCxnSpPr>
          <p:nvPr/>
        </p:nvCxnSpPr>
        <p:spPr>
          <a:xfrm rot="16200000" flipH="1">
            <a:off x="1585912" y="3330576"/>
            <a:ext cx="1158875" cy="1524000"/>
          </a:xfrm>
          <a:prstGeom prst="straightConnector1">
            <a:avLst/>
          </a:prstGeom>
          <a:ln>
            <a:solidFill>
              <a:schemeClr val="bg2">
                <a:lumMod val="75000"/>
              </a:schemeClr>
            </a:solidFill>
            <a:headEnd type="arrow"/>
            <a:tailEnd type="arrow"/>
          </a:ln>
        </p:spPr>
        <p:style>
          <a:lnRef idx="2">
            <a:schemeClr val="accent3"/>
          </a:lnRef>
          <a:fillRef idx="0">
            <a:schemeClr val="accent3"/>
          </a:fillRef>
          <a:effectRef idx="1">
            <a:schemeClr val="accent3"/>
          </a:effectRef>
          <a:fontRef idx="minor">
            <a:schemeClr val="tx1"/>
          </a:fontRef>
        </p:style>
      </p:cxnSp>
      <p:cxnSp>
        <p:nvCxnSpPr>
          <p:cNvPr id="290" name="Straight Arrow Connector 289"/>
          <p:cNvCxnSpPr>
            <a:endCxn id="0" idx="0"/>
          </p:cNvCxnSpPr>
          <p:nvPr/>
        </p:nvCxnSpPr>
        <p:spPr>
          <a:xfrm rot="16200000" flipH="1">
            <a:off x="2948782" y="1967706"/>
            <a:ext cx="925512" cy="4016375"/>
          </a:xfrm>
          <a:prstGeom prst="straightConnector1">
            <a:avLst/>
          </a:prstGeom>
          <a:ln>
            <a:solidFill>
              <a:schemeClr val="bg2">
                <a:lumMod val="75000"/>
              </a:schemeClr>
            </a:solidFill>
            <a:headEnd type="arrow"/>
            <a:tailEnd type="arrow"/>
          </a:ln>
        </p:spPr>
        <p:style>
          <a:lnRef idx="2">
            <a:schemeClr val="accent3"/>
          </a:lnRef>
          <a:fillRef idx="0">
            <a:schemeClr val="accent3"/>
          </a:fillRef>
          <a:effectRef idx="1">
            <a:schemeClr val="accent3"/>
          </a:effectRef>
          <a:fontRef idx="minor">
            <a:schemeClr val="tx1"/>
          </a:fontRef>
        </p:style>
      </p:cxnSp>
      <p:sp>
        <p:nvSpPr>
          <p:cNvPr id="29767" name="Rectangle 288"/>
          <p:cNvSpPr>
            <a:spLocks noChangeArrowheads="1"/>
          </p:cNvSpPr>
          <p:nvPr/>
        </p:nvSpPr>
        <p:spPr bwMode="auto">
          <a:xfrm rot="858856">
            <a:off x="2065338" y="3798501"/>
            <a:ext cx="2354262" cy="276999"/>
          </a:xfrm>
          <a:prstGeom prst="rect">
            <a:avLst/>
          </a:prstGeom>
          <a:noFill/>
          <a:ln w="9525">
            <a:noFill/>
            <a:miter lim="800000"/>
            <a:headEnd/>
            <a:tailEnd/>
          </a:ln>
        </p:spPr>
        <p:txBody>
          <a:bodyPr>
            <a:spAutoFit/>
          </a:bodyPr>
          <a:lstStyle/>
          <a:p>
            <a:pPr algn="ctr"/>
            <a:r>
              <a:rPr lang="en-US" sz="1200" b="1" dirty="0"/>
              <a:t>Permitted ASA </a:t>
            </a:r>
            <a:r>
              <a:rPr lang="en-US" sz="1200" b="1" dirty="0" smtClean="0"/>
              <a:t>spectrum</a:t>
            </a:r>
            <a:endParaRPr lang="en-US" sz="1200" b="1" dirty="0"/>
          </a:p>
        </p:txBody>
      </p:sp>
      <p:sp>
        <p:nvSpPr>
          <p:cNvPr id="29768" name="Rectangle 208"/>
          <p:cNvSpPr>
            <a:spLocks noChangeArrowheads="1"/>
          </p:cNvSpPr>
          <p:nvPr/>
        </p:nvSpPr>
        <p:spPr bwMode="auto">
          <a:xfrm>
            <a:off x="6235700" y="4757738"/>
            <a:ext cx="2062163" cy="646112"/>
          </a:xfrm>
          <a:prstGeom prst="rect">
            <a:avLst/>
          </a:prstGeom>
          <a:noFill/>
          <a:ln w="9525">
            <a:noFill/>
            <a:miter lim="800000"/>
            <a:headEnd/>
            <a:tailEnd/>
          </a:ln>
        </p:spPr>
        <p:txBody>
          <a:bodyPr>
            <a:spAutoFit/>
          </a:bodyPr>
          <a:lstStyle/>
          <a:p>
            <a:pPr algn="ctr"/>
            <a:r>
              <a:rPr lang="en-US" sz="1200" b="1"/>
              <a:t>Base station controls device access to spectrum (licensed, ASA)</a:t>
            </a:r>
          </a:p>
        </p:txBody>
      </p:sp>
      <p:sp>
        <p:nvSpPr>
          <p:cNvPr id="319" name="Rectangle 318"/>
          <p:cNvSpPr/>
          <p:nvPr/>
        </p:nvSpPr>
        <p:spPr>
          <a:xfrm>
            <a:off x="4254500" y="5494338"/>
            <a:ext cx="863600" cy="254000"/>
          </a:xfrm>
          <a:prstGeom prst="rect">
            <a:avLst/>
          </a:prstGeom>
        </p:spPr>
        <p:txBody>
          <a:bodyPr wrap="none">
            <a:spAutoFit/>
          </a:bodyPr>
          <a:lstStyle/>
          <a:p>
            <a:pPr algn="ctr">
              <a:defRPr/>
            </a:pPr>
            <a:r>
              <a:rPr lang="en-US" sz="1050" b="1" dirty="0">
                <a:latin typeface="Arial" pitchFamily="34" charset="0"/>
                <a:cs typeface="Arial" pitchFamily="34" charset="0"/>
              </a:rPr>
              <a:t>Incumbent</a:t>
            </a:r>
            <a:endParaRPr lang="en-US" sz="1000" b="1" dirty="0">
              <a:latin typeface="Arial" pitchFamily="34" charset="0"/>
              <a:cs typeface="Arial" pitchFamily="34" charset="0"/>
            </a:endParaRPr>
          </a:p>
        </p:txBody>
      </p:sp>
      <p:sp>
        <p:nvSpPr>
          <p:cNvPr id="29770" name="Rectangle 319"/>
          <p:cNvSpPr>
            <a:spLocks noChangeArrowheads="1"/>
          </p:cNvSpPr>
          <p:nvPr/>
        </p:nvSpPr>
        <p:spPr bwMode="auto">
          <a:xfrm>
            <a:off x="4679950" y="5140325"/>
            <a:ext cx="1874838" cy="277813"/>
          </a:xfrm>
          <a:prstGeom prst="rect">
            <a:avLst/>
          </a:prstGeom>
          <a:noFill/>
          <a:ln w="9525">
            <a:noFill/>
            <a:miter lim="800000"/>
            <a:headEnd/>
            <a:tailEnd/>
          </a:ln>
        </p:spPr>
        <p:txBody>
          <a:bodyPr>
            <a:spAutoFit/>
          </a:bodyPr>
          <a:lstStyle/>
          <a:p>
            <a:pPr algn="ctr"/>
            <a:r>
              <a:rPr lang="en-US" sz="1200" b="1"/>
              <a:t>Base station</a:t>
            </a:r>
          </a:p>
        </p:txBody>
      </p:sp>
      <p:sp>
        <p:nvSpPr>
          <p:cNvPr id="29771" name="Rectangle 320"/>
          <p:cNvSpPr>
            <a:spLocks noChangeArrowheads="1"/>
          </p:cNvSpPr>
          <p:nvPr/>
        </p:nvSpPr>
        <p:spPr bwMode="auto">
          <a:xfrm>
            <a:off x="2093913" y="5475288"/>
            <a:ext cx="1874837" cy="276225"/>
          </a:xfrm>
          <a:prstGeom prst="rect">
            <a:avLst/>
          </a:prstGeom>
          <a:noFill/>
          <a:ln w="9525">
            <a:noFill/>
            <a:miter lim="800000"/>
            <a:headEnd/>
            <a:tailEnd/>
          </a:ln>
        </p:spPr>
        <p:txBody>
          <a:bodyPr>
            <a:spAutoFit/>
          </a:bodyPr>
          <a:lstStyle/>
          <a:p>
            <a:pPr algn="ctr"/>
            <a:r>
              <a:rPr lang="en-US" sz="1200" b="1"/>
              <a:t>Base station</a:t>
            </a:r>
          </a:p>
        </p:txBody>
      </p:sp>
      <p:sp>
        <p:nvSpPr>
          <p:cNvPr id="65" name="Freeform 64"/>
          <p:cNvSpPr/>
          <p:nvPr/>
        </p:nvSpPr>
        <p:spPr>
          <a:xfrm rot="4905682" flipH="1" flipV="1">
            <a:off x="4371182" y="5042694"/>
            <a:ext cx="1403350" cy="2586037"/>
          </a:xfrm>
          <a:custGeom>
            <a:avLst/>
            <a:gdLst>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5300590 w 5300590"/>
              <a:gd name="connsiteY0" fmla="*/ 0 h 5546067"/>
              <a:gd name="connsiteX1" fmla="*/ 0 w 5300590"/>
              <a:gd name="connsiteY1" fmla="*/ 5546067 h 5546067"/>
              <a:gd name="connsiteX0" fmla="*/ 5300590 w 5300590"/>
              <a:gd name="connsiteY0" fmla="*/ 0 h 5546067"/>
              <a:gd name="connsiteX1" fmla="*/ 0 w 5300590"/>
              <a:gd name="connsiteY1" fmla="*/ 5546067 h 5546067"/>
              <a:gd name="connsiteX0" fmla="*/ 4667516 w 4667516"/>
              <a:gd name="connsiteY0" fmla="*/ 0 h 7482446"/>
              <a:gd name="connsiteX1" fmla="*/ 0 w 4667516"/>
              <a:gd name="connsiteY1" fmla="*/ 7482446 h 7482446"/>
              <a:gd name="connsiteX0" fmla="*/ 4667516 w 6802352"/>
              <a:gd name="connsiteY0" fmla="*/ 0 h 7482446"/>
              <a:gd name="connsiteX1" fmla="*/ 0 w 6802352"/>
              <a:gd name="connsiteY1" fmla="*/ 7482446 h 7482446"/>
              <a:gd name="connsiteX0" fmla="*/ 409136 w 7301675"/>
              <a:gd name="connsiteY0" fmla="*/ 0 h 7800154"/>
              <a:gd name="connsiteX1" fmla="*/ 499323 w 7301675"/>
              <a:gd name="connsiteY1" fmla="*/ 7800154 h 7800154"/>
              <a:gd name="connsiteX0" fmla="*/ 409136 w 7159920"/>
              <a:gd name="connsiteY0" fmla="*/ 0 h 8210569"/>
              <a:gd name="connsiteX1" fmla="*/ 357568 w 7159920"/>
              <a:gd name="connsiteY1" fmla="*/ 8210569 h 8210569"/>
              <a:gd name="connsiteX0" fmla="*/ 409136 w 7531570"/>
              <a:gd name="connsiteY0" fmla="*/ 0 h 9117342"/>
              <a:gd name="connsiteX1" fmla="*/ 729217 w 7531570"/>
              <a:gd name="connsiteY1" fmla="*/ 9117342 h 9117342"/>
              <a:gd name="connsiteX0" fmla="*/ 409136 w 5827544"/>
              <a:gd name="connsiteY0" fmla="*/ 0 h 9117342"/>
              <a:gd name="connsiteX1" fmla="*/ 729217 w 5827544"/>
              <a:gd name="connsiteY1" fmla="*/ 9117342 h 9117342"/>
              <a:gd name="connsiteX0" fmla="*/ 4289427 w 9707835"/>
              <a:gd name="connsiteY0" fmla="*/ 0 h 9117342"/>
              <a:gd name="connsiteX1" fmla="*/ 4609508 w 9707835"/>
              <a:gd name="connsiteY1" fmla="*/ 9117342 h 9117342"/>
              <a:gd name="connsiteX0" fmla="*/ 2830610 w 8249018"/>
              <a:gd name="connsiteY0" fmla="*/ 0 h 9117342"/>
              <a:gd name="connsiteX1" fmla="*/ 3150691 w 8249018"/>
              <a:gd name="connsiteY1" fmla="*/ 9117342 h 9117342"/>
              <a:gd name="connsiteX0" fmla="*/ 2830610 w 7712625"/>
              <a:gd name="connsiteY0" fmla="*/ 0 h 9537268"/>
              <a:gd name="connsiteX1" fmla="*/ 2614298 w 7712625"/>
              <a:gd name="connsiteY1" fmla="*/ 9537268 h 9537268"/>
              <a:gd name="connsiteX0" fmla="*/ 2830610 w 8413910"/>
              <a:gd name="connsiteY0" fmla="*/ 0 h 8810360"/>
              <a:gd name="connsiteX1" fmla="*/ 3315590 w 8413910"/>
              <a:gd name="connsiteY1" fmla="*/ 8810362 h 8810360"/>
              <a:gd name="connsiteX0" fmla="*/ 3139655 w 3624628"/>
              <a:gd name="connsiteY0" fmla="*/ 0 h 8810360"/>
              <a:gd name="connsiteX1" fmla="*/ 3624635 w 3624628"/>
              <a:gd name="connsiteY1" fmla="*/ 8810362 h 8810360"/>
              <a:gd name="connsiteX0" fmla="*/ 11516408 w 11516410"/>
              <a:gd name="connsiteY0" fmla="*/ 3 h 9430061"/>
              <a:gd name="connsiteX1" fmla="*/ 3624635 w 11516410"/>
              <a:gd name="connsiteY1" fmla="*/ 9430063 h 9430061"/>
              <a:gd name="connsiteX0" fmla="*/ 11516408 w 11516410"/>
              <a:gd name="connsiteY0" fmla="*/ 3 h 9430061"/>
              <a:gd name="connsiteX1" fmla="*/ 3624635 w 11516410"/>
              <a:gd name="connsiteY1" fmla="*/ 9430063 h 9430061"/>
            </a:gdLst>
            <a:ahLst/>
            <a:cxnLst>
              <a:cxn ang="0">
                <a:pos x="connsiteX0" y="connsiteY0"/>
              </a:cxn>
              <a:cxn ang="0">
                <a:pos x="connsiteX1" y="connsiteY1"/>
              </a:cxn>
            </a:cxnLst>
            <a:rect l="l" t="t" r="r" b="b"/>
            <a:pathLst>
              <a:path w="11516410" h="9430061">
                <a:moveTo>
                  <a:pt x="11516408" y="3"/>
                </a:moveTo>
                <a:cubicBezTo>
                  <a:pt x="3157702" y="1907474"/>
                  <a:pt x="6" y="5981327"/>
                  <a:pt x="3624635" y="9430063"/>
                </a:cubicBezTo>
              </a:path>
            </a:pathLst>
          </a:custGeom>
          <a:ln w="127000">
            <a:solidFill>
              <a:schemeClr val="accent3">
                <a:lumMod val="40000"/>
                <a:lumOff val="60000"/>
              </a:schemeClr>
            </a:solidFill>
            <a:headEnd type="none"/>
            <a:tailEnd type="triangle" w="sm"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66" name="Freeform 65"/>
          <p:cNvSpPr/>
          <p:nvPr/>
        </p:nvSpPr>
        <p:spPr>
          <a:xfrm rot="15905817">
            <a:off x="4192885" y="4727796"/>
            <a:ext cx="1615379" cy="2809148"/>
          </a:xfrm>
          <a:custGeom>
            <a:avLst/>
            <a:gdLst>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6780810 w 6780810"/>
              <a:gd name="connsiteY0" fmla="*/ 0 h 3075709"/>
              <a:gd name="connsiteX1" fmla="*/ 0 w 6780810"/>
              <a:gd name="connsiteY1" fmla="*/ 3075709 h 3075709"/>
              <a:gd name="connsiteX0" fmla="*/ 5300590 w 5300590"/>
              <a:gd name="connsiteY0" fmla="*/ 0 h 5546067"/>
              <a:gd name="connsiteX1" fmla="*/ 0 w 5300590"/>
              <a:gd name="connsiteY1" fmla="*/ 5546067 h 5546067"/>
              <a:gd name="connsiteX0" fmla="*/ 5300590 w 5300590"/>
              <a:gd name="connsiteY0" fmla="*/ 0 h 5546067"/>
              <a:gd name="connsiteX1" fmla="*/ 0 w 5300590"/>
              <a:gd name="connsiteY1" fmla="*/ 5546067 h 5546067"/>
              <a:gd name="connsiteX0" fmla="*/ 4667516 w 4667516"/>
              <a:gd name="connsiteY0" fmla="*/ 0 h 7482446"/>
              <a:gd name="connsiteX1" fmla="*/ 0 w 4667516"/>
              <a:gd name="connsiteY1" fmla="*/ 7482446 h 7482446"/>
              <a:gd name="connsiteX0" fmla="*/ 4667516 w 6802352"/>
              <a:gd name="connsiteY0" fmla="*/ 0 h 7482446"/>
              <a:gd name="connsiteX1" fmla="*/ 0 w 6802352"/>
              <a:gd name="connsiteY1" fmla="*/ 7482446 h 7482446"/>
              <a:gd name="connsiteX0" fmla="*/ 409136 w 7301675"/>
              <a:gd name="connsiteY0" fmla="*/ 0 h 7800154"/>
              <a:gd name="connsiteX1" fmla="*/ 499323 w 7301675"/>
              <a:gd name="connsiteY1" fmla="*/ 7800154 h 7800154"/>
              <a:gd name="connsiteX0" fmla="*/ 409136 w 7159920"/>
              <a:gd name="connsiteY0" fmla="*/ 0 h 8210569"/>
              <a:gd name="connsiteX1" fmla="*/ 357568 w 7159920"/>
              <a:gd name="connsiteY1" fmla="*/ 8210569 h 8210569"/>
              <a:gd name="connsiteX0" fmla="*/ 409136 w 7531570"/>
              <a:gd name="connsiteY0" fmla="*/ 0 h 9117342"/>
              <a:gd name="connsiteX1" fmla="*/ 729217 w 7531570"/>
              <a:gd name="connsiteY1" fmla="*/ 9117342 h 9117342"/>
              <a:gd name="connsiteX0" fmla="*/ 409136 w 5827544"/>
              <a:gd name="connsiteY0" fmla="*/ 0 h 9117342"/>
              <a:gd name="connsiteX1" fmla="*/ 729217 w 5827544"/>
              <a:gd name="connsiteY1" fmla="*/ 9117342 h 9117342"/>
              <a:gd name="connsiteX0" fmla="*/ 4289427 w 9707835"/>
              <a:gd name="connsiteY0" fmla="*/ 0 h 9117342"/>
              <a:gd name="connsiteX1" fmla="*/ 4609508 w 9707835"/>
              <a:gd name="connsiteY1" fmla="*/ 9117342 h 9117342"/>
              <a:gd name="connsiteX0" fmla="*/ 2830610 w 8249018"/>
              <a:gd name="connsiteY0" fmla="*/ 0 h 9117342"/>
              <a:gd name="connsiteX1" fmla="*/ 3150691 w 8249018"/>
              <a:gd name="connsiteY1" fmla="*/ 9117342 h 9117342"/>
              <a:gd name="connsiteX0" fmla="*/ 2830610 w 7712625"/>
              <a:gd name="connsiteY0" fmla="*/ 0 h 9537268"/>
              <a:gd name="connsiteX1" fmla="*/ 2614298 w 7712625"/>
              <a:gd name="connsiteY1" fmla="*/ 9537268 h 9537268"/>
              <a:gd name="connsiteX0" fmla="*/ 2830610 w 8413910"/>
              <a:gd name="connsiteY0" fmla="*/ 0 h 8810360"/>
              <a:gd name="connsiteX1" fmla="*/ 3315590 w 8413910"/>
              <a:gd name="connsiteY1" fmla="*/ 8810362 h 8810360"/>
              <a:gd name="connsiteX0" fmla="*/ 3139655 w 3624628"/>
              <a:gd name="connsiteY0" fmla="*/ 0 h 8810360"/>
              <a:gd name="connsiteX1" fmla="*/ 3624635 w 3624628"/>
              <a:gd name="connsiteY1" fmla="*/ 8810362 h 8810360"/>
              <a:gd name="connsiteX0" fmla="*/ 11516408 w 11516410"/>
              <a:gd name="connsiteY0" fmla="*/ 3 h 9430061"/>
              <a:gd name="connsiteX1" fmla="*/ 3624635 w 11516410"/>
              <a:gd name="connsiteY1" fmla="*/ 9430063 h 9430061"/>
              <a:gd name="connsiteX0" fmla="*/ 11516408 w 11516410"/>
              <a:gd name="connsiteY0" fmla="*/ 3 h 9430061"/>
              <a:gd name="connsiteX1" fmla="*/ 3624635 w 11516410"/>
              <a:gd name="connsiteY1" fmla="*/ 9430063 h 9430061"/>
            </a:gdLst>
            <a:ahLst/>
            <a:cxnLst>
              <a:cxn ang="0">
                <a:pos x="connsiteX0" y="connsiteY0"/>
              </a:cxn>
              <a:cxn ang="0">
                <a:pos x="connsiteX1" y="connsiteY1"/>
              </a:cxn>
            </a:cxnLst>
            <a:rect l="l" t="t" r="r" b="b"/>
            <a:pathLst>
              <a:path w="11516410" h="9430061">
                <a:moveTo>
                  <a:pt x="11516408" y="3"/>
                </a:moveTo>
                <a:cubicBezTo>
                  <a:pt x="3157702" y="1907474"/>
                  <a:pt x="6" y="5981327"/>
                  <a:pt x="3624635" y="9430063"/>
                </a:cubicBezTo>
              </a:path>
            </a:pathLst>
          </a:custGeom>
          <a:ln w="127000">
            <a:gradFill>
              <a:gsLst>
                <a:gs pos="0">
                  <a:schemeClr val="bg1">
                    <a:alpha val="0"/>
                  </a:schemeClr>
                </a:gs>
                <a:gs pos="32000">
                  <a:schemeClr val="accent1"/>
                </a:gs>
              </a:gsLst>
              <a:lin ang="5400000" scaled="0"/>
            </a:gradFill>
            <a:headEnd type="none"/>
            <a:tailEnd type="triangle" w="sm" len="sm"/>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endParaRPr lang="en-US">
              <a:ea typeface="ＭＳ Ｐゴシック" pitchFamily="34" charset="-128"/>
            </a:endParaRPr>
          </a:p>
        </p:txBody>
      </p:sp>
      <p:sp>
        <p:nvSpPr>
          <p:cNvPr id="29776" name="Rectangle 66"/>
          <p:cNvSpPr>
            <a:spLocks noChangeArrowheads="1"/>
          </p:cNvSpPr>
          <p:nvPr/>
        </p:nvSpPr>
        <p:spPr bwMode="auto">
          <a:xfrm>
            <a:off x="2921000" y="6286500"/>
            <a:ext cx="2852738" cy="461963"/>
          </a:xfrm>
          <a:prstGeom prst="rect">
            <a:avLst/>
          </a:prstGeom>
          <a:noFill/>
          <a:ln w="9525">
            <a:noFill/>
            <a:miter lim="800000"/>
            <a:headEnd/>
            <a:tailEnd/>
          </a:ln>
        </p:spPr>
        <p:txBody>
          <a:bodyPr>
            <a:spAutoFit/>
          </a:bodyPr>
          <a:lstStyle/>
          <a:p>
            <a:pPr algn="ctr"/>
            <a:r>
              <a:rPr lang="en-US" sz="1200" b="1"/>
              <a:t>Base station controls device access to spectrum (licensed, ASA)</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8"/>
          <p:cNvSpPr>
            <a:spLocks noChangeArrowheads="1"/>
          </p:cNvSpPr>
          <p:nvPr/>
        </p:nvSpPr>
        <p:spPr bwMode="auto">
          <a:xfrm>
            <a:off x="481013" y="1908175"/>
            <a:ext cx="8007350" cy="657225"/>
          </a:xfrm>
          <a:prstGeom prst="rect">
            <a:avLst/>
          </a:prstGeom>
          <a:solidFill>
            <a:schemeClr val="accent1">
              <a:alpha val="30196"/>
            </a:schemeClr>
          </a:solidFill>
          <a:ln w="9525">
            <a:noFill/>
            <a:miter lim="800000"/>
            <a:headEnd/>
            <a:tailEnd/>
          </a:ln>
        </p:spPr>
        <p:txBody>
          <a:bodyPr wrap="none" anchor="ctr"/>
          <a:lstStyle/>
          <a:p>
            <a:endParaRPr lang="en-GB"/>
          </a:p>
        </p:txBody>
      </p:sp>
      <p:sp>
        <p:nvSpPr>
          <p:cNvPr id="7171"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D9FC5352-33EB-485E-9B6C-0DEA7FCC9F84}" type="slidenum">
              <a:rPr lang="en-GB" sz="1400" b="1">
                <a:solidFill>
                  <a:srgbClr val="FFFFFF"/>
                </a:solidFill>
                <a:latin typeface="Calibri" pitchFamily="34" charset="0"/>
              </a:rPr>
              <a:pPr algn="ctr"/>
              <a:t>2</a:t>
            </a:fld>
            <a:endParaRPr lang="en-GB" sz="1400" b="1">
              <a:solidFill>
                <a:srgbClr val="FFFFFF"/>
              </a:solidFill>
              <a:latin typeface="Calibri" pitchFamily="34" charset="0"/>
            </a:endParaRPr>
          </a:p>
        </p:txBody>
      </p:sp>
      <p:sp>
        <p:nvSpPr>
          <p:cNvPr id="7172" name="Rectangle 2"/>
          <p:cNvSpPr>
            <a:spLocks noGrp="1"/>
          </p:cNvSpPr>
          <p:nvPr>
            <p:ph type="title" idx="4294967295"/>
          </p:nvPr>
        </p:nvSpPr>
        <p:spPr>
          <a:xfrm>
            <a:off x="990600" y="228600"/>
            <a:ext cx="8153400" cy="990600"/>
          </a:xfrm>
        </p:spPr>
        <p:txBody>
          <a:bodyPr/>
          <a:lstStyle/>
          <a:p>
            <a:r>
              <a:rPr lang="en-GB" sz="2800" smtClean="0">
                <a:latin typeface="Calibri" pitchFamily="34" charset="0"/>
                <a:ea typeface="ＭＳ Ｐゴシック" pitchFamily="34" charset="-128"/>
              </a:rPr>
              <a:t>Contents</a:t>
            </a:r>
            <a:endParaRPr lang="en-US" sz="2800" smtClean="0">
              <a:latin typeface="Calibri" pitchFamily="34" charset="0"/>
              <a:ea typeface="ＭＳ Ｐゴシック" pitchFamily="34" charset="-128"/>
            </a:endParaRPr>
          </a:p>
        </p:txBody>
      </p:sp>
      <p:sp>
        <p:nvSpPr>
          <p:cNvPr id="7173" name="Rectangle 3"/>
          <p:cNvSpPr>
            <a:spLocks/>
          </p:cNvSpPr>
          <p:nvPr/>
        </p:nvSpPr>
        <p:spPr bwMode="auto">
          <a:xfrm>
            <a:off x="533400" y="1989138"/>
            <a:ext cx="8070850" cy="4532312"/>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Introduction</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internet going mobile and the European policy </a:t>
            </a:r>
            <a:r>
              <a:rPr lang="en-GB" sz="2300" b="1" dirty="0" smtClean="0">
                <a:latin typeface="Calibri" pitchFamily="34" charset="0"/>
              </a:rPr>
              <a:t>response</a:t>
            </a: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scope of Authorised Shared Access</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economic benefits of ASA in Europe</a:t>
            </a:r>
            <a:endParaRPr lang="en-US" sz="2300" b="1" dirty="0">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228600"/>
            <a:ext cx="8588375" cy="900113"/>
          </a:xfrm>
        </p:spPr>
        <p:txBody>
          <a:bodyPr>
            <a:normAutofit fontScale="90000"/>
          </a:bodyPr>
          <a:lstStyle/>
          <a:p>
            <a:pPr>
              <a:defRPr/>
            </a:pPr>
            <a:r>
              <a:rPr lang="en-GB" sz="3600" dirty="0" smtClean="0"/>
              <a:t>Smarter radios do not negate the need for harmonisation! Spectrum Harmonisation remains Key</a:t>
            </a:r>
            <a:endParaRPr lang="en-GB" sz="3600" dirty="0"/>
          </a:p>
        </p:txBody>
      </p:sp>
      <p:sp>
        <p:nvSpPr>
          <p:cNvPr id="31747" name="Content Placeholder 2"/>
          <p:cNvSpPr>
            <a:spLocks noGrp="1"/>
          </p:cNvSpPr>
          <p:nvPr>
            <p:ph idx="1"/>
          </p:nvPr>
        </p:nvSpPr>
        <p:spPr>
          <a:xfrm>
            <a:off x="0" y="2057474"/>
            <a:ext cx="3101975" cy="4972050"/>
          </a:xfrm>
        </p:spPr>
        <p:txBody>
          <a:bodyPr/>
          <a:lstStyle/>
          <a:p>
            <a:r>
              <a:rPr lang="en-GB" sz="2000" dirty="0" smtClean="0">
                <a:ea typeface="ＭＳ Ｐゴシック" pitchFamily="34" charset="-128"/>
              </a:rPr>
              <a:t>Every different spectrum band supported adds cost to a device</a:t>
            </a:r>
          </a:p>
          <a:p>
            <a:r>
              <a:rPr lang="en-GB" sz="2000" dirty="0" smtClean="0">
                <a:ea typeface="ＭＳ Ｐゴシック" pitchFamily="34" charset="-128"/>
              </a:rPr>
              <a:t>Benefits of scale as important to an agile radio than to a dumb radio</a:t>
            </a:r>
          </a:p>
          <a:p>
            <a:r>
              <a:rPr lang="en-GB" sz="2000" dirty="0" smtClean="0">
                <a:ea typeface="ＭＳ Ｐゴシック" pitchFamily="34" charset="-128"/>
              </a:rPr>
              <a:t>Piecemeal approaches in individual countries will not enable investment and market emergence</a:t>
            </a:r>
          </a:p>
          <a:p>
            <a:endParaRPr lang="en-GB" dirty="0" smtClean="0">
              <a:ea typeface="ＭＳ Ｐゴシック" pitchFamily="34" charset="-128"/>
            </a:endParaRPr>
          </a:p>
          <a:p>
            <a:endParaRPr lang="en-GB" dirty="0" smtClean="0">
              <a:ea typeface="ＭＳ Ｐゴシック" pitchFamily="34" charset="-128"/>
            </a:endParaRPr>
          </a:p>
          <a:p>
            <a:endParaRPr lang="en-GB" dirty="0" smtClean="0">
              <a:ea typeface="ＭＳ Ｐゴシック" pitchFamily="34" charset="-128"/>
            </a:endParaRPr>
          </a:p>
        </p:txBody>
      </p:sp>
      <p:sp>
        <p:nvSpPr>
          <p:cNvPr id="5" name="Slide Number Placeholder 4"/>
          <p:cNvSpPr>
            <a:spLocks noGrp="1"/>
          </p:cNvSpPr>
          <p:nvPr>
            <p:ph type="sldNum" sz="quarter" idx="12"/>
          </p:nvPr>
        </p:nvSpPr>
        <p:spPr>
          <a:xfrm>
            <a:off x="177800" y="7018411"/>
            <a:ext cx="373063" cy="198438"/>
          </a:xfrm>
        </p:spPr>
        <p:txBody>
          <a:bodyPr/>
          <a:lstStyle/>
          <a:p>
            <a:fld id="{6322480F-9822-4B87-BA74-52A50770F2EC}" type="slidenum">
              <a:rPr lang="en-GB" sz="700"/>
              <a:pPr/>
              <a:t>20</a:t>
            </a:fld>
            <a:endParaRPr lang="en-GB" sz="700"/>
          </a:p>
        </p:txBody>
      </p:sp>
      <p:sp>
        <p:nvSpPr>
          <p:cNvPr id="31749" name="AutoShape 3"/>
          <p:cNvSpPr>
            <a:spLocks noChangeArrowheads="1"/>
          </p:cNvSpPr>
          <p:nvPr/>
        </p:nvSpPr>
        <p:spPr bwMode="auto">
          <a:xfrm>
            <a:off x="3281363" y="3754553"/>
            <a:ext cx="1579562" cy="1074653"/>
          </a:xfrm>
          <a:prstGeom prst="homePlate">
            <a:avLst>
              <a:gd name="adj" fmla="val 37731"/>
            </a:avLst>
          </a:prstGeom>
          <a:solidFill>
            <a:schemeClr val="accent1">
              <a:lumMod val="75000"/>
            </a:schemeClr>
          </a:solidFill>
          <a:ln w="9525" algn="ctr">
            <a:solidFill>
              <a:schemeClr val="tx1"/>
            </a:solidFill>
            <a:miter lim="800000"/>
            <a:headEnd/>
            <a:tailEnd/>
          </a:ln>
          <a:effectLst/>
        </p:spPr>
        <p:txBody>
          <a:bodyPr lIns="90488" tIns="44450" rIns="90488" bIns="44450" anchor="ctr">
            <a:spAutoFit/>
          </a:bodyPr>
          <a:lstStyle/>
          <a:p>
            <a:pPr algn="ctr" defTabSz="762000"/>
            <a:r>
              <a:rPr lang="en-US" sz="1600" dirty="0" smtClean="0">
                <a:solidFill>
                  <a:schemeClr val="bg1"/>
                </a:solidFill>
              </a:rPr>
              <a:t>Competition </a:t>
            </a:r>
            <a:r>
              <a:rPr lang="en-US" sz="1600" dirty="0">
                <a:solidFill>
                  <a:schemeClr val="bg1"/>
                </a:solidFill>
              </a:rPr>
              <a:t>between service providers</a:t>
            </a:r>
          </a:p>
        </p:txBody>
      </p:sp>
      <p:sp>
        <p:nvSpPr>
          <p:cNvPr id="31750" name="AutoShape 4"/>
          <p:cNvSpPr>
            <a:spLocks noChangeArrowheads="1"/>
          </p:cNvSpPr>
          <p:nvPr/>
        </p:nvSpPr>
        <p:spPr bwMode="auto">
          <a:xfrm rot="10800000">
            <a:off x="7236294" y="3989314"/>
            <a:ext cx="1872779" cy="1074653"/>
          </a:xfrm>
          <a:prstGeom prst="homePlate">
            <a:avLst>
              <a:gd name="adj" fmla="val 40857"/>
            </a:avLst>
          </a:prstGeom>
          <a:solidFill>
            <a:schemeClr val="accent1">
              <a:lumMod val="75000"/>
            </a:schemeClr>
          </a:solidFill>
          <a:ln w="9525" algn="ctr">
            <a:solidFill>
              <a:schemeClr val="tx1"/>
            </a:solidFill>
            <a:miter lim="800000"/>
            <a:headEnd/>
            <a:tailEnd/>
          </a:ln>
          <a:effectLst/>
        </p:spPr>
        <p:txBody>
          <a:bodyPr rot="10800000" wrap="square" lIns="90488" tIns="44450" rIns="90488" bIns="44450" anchor="ctr">
            <a:spAutoFit/>
          </a:bodyPr>
          <a:lstStyle/>
          <a:p>
            <a:pPr algn="ctr" defTabSz="762000"/>
            <a:r>
              <a:rPr lang="en-US" sz="1600" dirty="0" smtClean="0">
                <a:solidFill>
                  <a:schemeClr val="bg1"/>
                </a:solidFill>
              </a:rPr>
              <a:t>Global/Regional </a:t>
            </a:r>
            <a:r>
              <a:rPr lang="en-US" sz="1600" dirty="0" err="1" smtClean="0">
                <a:solidFill>
                  <a:schemeClr val="bg1"/>
                </a:solidFill>
              </a:rPr>
              <a:t>harmonised</a:t>
            </a:r>
            <a:r>
              <a:rPr lang="en-US" sz="1600" dirty="0" smtClean="0">
                <a:solidFill>
                  <a:schemeClr val="bg1"/>
                </a:solidFill>
              </a:rPr>
              <a:t> mobile  </a:t>
            </a:r>
            <a:r>
              <a:rPr lang="en-US" sz="1600" dirty="0">
                <a:solidFill>
                  <a:schemeClr val="bg1"/>
                </a:solidFill>
              </a:rPr>
              <a:t>spectrum</a:t>
            </a:r>
          </a:p>
        </p:txBody>
      </p:sp>
      <p:sp>
        <p:nvSpPr>
          <p:cNvPr id="31751" name="AutoShape 5"/>
          <p:cNvSpPr>
            <a:spLocks noChangeArrowheads="1"/>
          </p:cNvSpPr>
          <p:nvPr/>
        </p:nvSpPr>
        <p:spPr bwMode="auto">
          <a:xfrm rot="5400000">
            <a:off x="5722144" y="1891580"/>
            <a:ext cx="1046162" cy="1377950"/>
          </a:xfrm>
          <a:prstGeom prst="homePlate">
            <a:avLst>
              <a:gd name="adj" fmla="val 25000"/>
            </a:avLst>
          </a:prstGeom>
          <a:solidFill>
            <a:schemeClr val="accent1">
              <a:lumMod val="75000"/>
            </a:schemeClr>
          </a:solidFill>
          <a:ln w="9525" algn="ctr">
            <a:solidFill>
              <a:schemeClr val="tx1"/>
            </a:solidFill>
            <a:miter lim="800000"/>
            <a:headEnd/>
            <a:tailEnd/>
          </a:ln>
          <a:effectLst/>
        </p:spPr>
        <p:txBody>
          <a:bodyPr rot="10800000" vert="eaVert" lIns="90488" tIns="44450" rIns="90488" bIns="44450" anchor="ctr">
            <a:spAutoFit/>
          </a:bodyPr>
          <a:lstStyle/>
          <a:p>
            <a:pPr algn="ctr" defTabSz="762000"/>
            <a:r>
              <a:rPr lang="en-US" sz="1600">
                <a:solidFill>
                  <a:schemeClr val="bg1"/>
                </a:solidFill>
              </a:rPr>
              <a:t>Favourable regulatory environment</a:t>
            </a:r>
          </a:p>
        </p:txBody>
      </p:sp>
      <p:sp>
        <p:nvSpPr>
          <p:cNvPr id="31752" name="AutoShape 6"/>
          <p:cNvSpPr>
            <a:spLocks noChangeArrowheads="1"/>
          </p:cNvSpPr>
          <p:nvPr/>
        </p:nvSpPr>
        <p:spPr bwMode="auto">
          <a:xfrm rot="16200000">
            <a:off x="5716587" y="5200724"/>
            <a:ext cx="1046162" cy="1347788"/>
          </a:xfrm>
          <a:prstGeom prst="homePlate">
            <a:avLst>
              <a:gd name="adj" fmla="val 25000"/>
            </a:avLst>
          </a:prstGeom>
          <a:solidFill>
            <a:schemeClr val="accent1">
              <a:lumMod val="75000"/>
            </a:schemeClr>
          </a:solidFill>
          <a:ln w="9525" algn="ctr">
            <a:solidFill>
              <a:schemeClr val="tx1"/>
            </a:solidFill>
            <a:miter lim="800000"/>
            <a:headEnd/>
            <a:tailEnd/>
          </a:ln>
          <a:effectLst/>
        </p:spPr>
        <p:txBody>
          <a:bodyPr vert="eaVert" lIns="90488" tIns="44450" rIns="90488" bIns="44450" anchor="ctr">
            <a:spAutoFit/>
          </a:bodyPr>
          <a:lstStyle/>
          <a:p>
            <a:pPr algn="ctr" defTabSz="762000"/>
            <a:r>
              <a:rPr lang="en-US" sz="1600" dirty="0">
                <a:solidFill>
                  <a:schemeClr val="bg1"/>
                </a:solidFill>
              </a:rPr>
              <a:t>Well defined </a:t>
            </a:r>
            <a:r>
              <a:rPr lang="en-US" sz="1600" dirty="0" smtClean="0">
                <a:solidFill>
                  <a:schemeClr val="bg1"/>
                </a:solidFill>
              </a:rPr>
              <a:t>global </a:t>
            </a:r>
            <a:r>
              <a:rPr lang="en-US" sz="1600" dirty="0">
                <a:solidFill>
                  <a:schemeClr val="bg1"/>
                </a:solidFill>
              </a:rPr>
              <a:t>standards</a:t>
            </a:r>
          </a:p>
        </p:txBody>
      </p:sp>
      <p:pic>
        <p:nvPicPr>
          <p:cNvPr id="31753" name="Picture 7" descr="peop65"/>
          <p:cNvPicPr>
            <a:picLocks noChangeAspect="1" noChangeArrowheads="1"/>
          </p:cNvPicPr>
          <p:nvPr/>
        </p:nvPicPr>
        <p:blipFill>
          <a:blip r:embed="rId2" cstate="print"/>
          <a:srcRect/>
          <a:stretch>
            <a:fillRect/>
          </a:stretch>
        </p:blipFill>
        <p:spPr bwMode="auto">
          <a:xfrm>
            <a:off x="5392738" y="3251274"/>
            <a:ext cx="1644650" cy="1141412"/>
          </a:xfrm>
          <a:prstGeom prst="rect">
            <a:avLst/>
          </a:prstGeom>
          <a:noFill/>
          <a:ln w="9525">
            <a:noFill/>
            <a:miter lim="800000"/>
            <a:headEnd/>
            <a:tailEnd/>
          </a:ln>
        </p:spPr>
      </p:pic>
      <p:sp>
        <p:nvSpPr>
          <p:cNvPr id="31754" name="Text Box 8"/>
          <p:cNvSpPr txBox="1">
            <a:spLocks noChangeArrowheads="1"/>
          </p:cNvSpPr>
          <p:nvPr/>
        </p:nvSpPr>
        <p:spPr bwMode="auto">
          <a:xfrm>
            <a:off x="4794690" y="4392686"/>
            <a:ext cx="2625720" cy="656077"/>
          </a:xfrm>
          <a:prstGeom prst="rect">
            <a:avLst/>
          </a:prstGeom>
          <a:noFill/>
          <a:ln w="9525" algn="ctr">
            <a:noFill/>
            <a:miter lim="800000"/>
            <a:headEnd/>
            <a:tailEnd/>
          </a:ln>
          <a:effectLst/>
        </p:spPr>
        <p:txBody>
          <a:bodyPr wrap="none" lIns="90488" tIns="44450" rIns="90488" bIns="44450">
            <a:spAutoFit/>
          </a:bodyPr>
          <a:lstStyle/>
          <a:p>
            <a:pPr algn="ctr" defTabSz="762000">
              <a:spcBef>
                <a:spcPct val="15000"/>
              </a:spcBef>
              <a:spcAft>
                <a:spcPct val="15000"/>
              </a:spcAft>
            </a:pPr>
            <a:r>
              <a:rPr lang="en-US" sz="1600" dirty="0" smtClean="0">
                <a:latin typeface="Nokia Sans Wide" pitchFamily="34" charset="0"/>
              </a:rPr>
              <a:t>Affordable </a:t>
            </a:r>
            <a:r>
              <a:rPr lang="en-US" sz="1600" dirty="0">
                <a:latin typeface="Nokia Sans Wide" pitchFamily="34" charset="0"/>
              </a:rPr>
              <a:t>device and </a:t>
            </a:r>
          </a:p>
          <a:p>
            <a:pPr algn="ctr" defTabSz="762000">
              <a:spcBef>
                <a:spcPct val="15000"/>
              </a:spcBef>
              <a:spcAft>
                <a:spcPct val="15000"/>
              </a:spcAft>
            </a:pPr>
            <a:r>
              <a:rPr lang="en-US" sz="1600" dirty="0">
                <a:latin typeface="Nokia Sans Wide" pitchFamily="34" charset="0"/>
              </a:rPr>
              <a:t>service costs for end users</a:t>
            </a:r>
          </a:p>
        </p:txBody>
      </p:sp>
      <p:sp>
        <p:nvSpPr>
          <p:cNvPr id="31755" name="AutoShape 9"/>
          <p:cNvSpPr>
            <a:spLocks noChangeArrowheads="1"/>
          </p:cNvSpPr>
          <p:nvPr/>
        </p:nvSpPr>
        <p:spPr bwMode="auto">
          <a:xfrm rot="16200000">
            <a:off x="4197351" y="5146748"/>
            <a:ext cx="742950" cy="758825"/>
          </a:xfrm>
          <a:custGeom>
            <a:avLst/>
            <a:gdLst>
              <a:gd name="T0" fmla="*/ 17923050 w 21600"/>
              <a:gd name="T1" fmla="*/ 0 h 21600"/>
              <a:gd name="T2" fmla="*/ 17923050 w 21600"/>
              <a:gd name="T3" fmla="*/ 14982508 h 21600"/>
              <a:gd name="T4" fmla="*/ 3835583 w 21600"/>
              <a:gd name="T5" fmla="*/ 26618035 h 21600"/>
              <a:gd name="T6" fmla="*/ 25594180 w 21600"/>
              <a:gd name="T7" fmla="*/ 7491254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bg1"/>
          </a:solidFill>
          <a:ln w="9525" algn="ctr">
            <a:solidFill>
              <a:schemeClr val="tx1"/>
            </a:solidFill>
            <a:miter lim="800000"/>
            <a:headEnd/>
            <a:tailEnd/>
          </a:ln>
          <a:effectLst/>
        </p:spPr>
        <p:txBody>
          <a:bodyPr wrap="none" lIns="90488" tIns="44450" rIns="90488" bIns="44450" anchor="ctr">
            <a:spAutoFit/>
          </a:bodyPr>
          <a:lstStyle/>
          <a:p>
            <a:endParaRPr lang="en-US"/>
          </a:p>
        </p:txBody>
      </p:sp>
      <p:sp>
        <p:nvSpPr>
          <p:cNvPr id="31756" name="AutoShape 11"/>
          <p:cNvSpPr>
            <a:spLocks noChangeArrowheads="1"/>
          </p:cNvSpPr>
          <p:nvPr/>
        </p:nvSpPr>
        <p:spPr bwMode="auto">
          <a:xfrm rot="16200000" flipH="1">
            <a:off x="4152106" y="2390055"/>
            <a:ext cx="796925" cy="757238"/>
          </a:xfrm>
          <a:custGeom>
            <a:avLst/>
            <a:gdLst>
              <a:gd name="T0" fmla="*/ 20574279 w 21600"/>
              <a:gd name="T1" fmla="*/ 0 h 21600"/>
              <a:gd name="T2" fmla="*/ 20574279 w 21600"/>
              <a:gd name="T3" fmla="*/ 14951174 h 21600"/>
              <a:gd name="T4" fmla="*/ 4402937 w 21600"/>
              <a:gd name="T5" fmla="*/ 26562367 h 21600"/>
              <a:gd name="T6" fmla="*/ 29380190 w 21600"/>
              <a:gd name="T7" fmla="*/ 747558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bg1"/>
          </a:solidFill>
          <a:ln w="9525" algn="ctr">
            <a:solidFill>
              <a:schemeClr val="tx1"/>
            </a:solidFill>
            <a:miter lim="800000"/>
            <a:headEnd/>
            <a:tailEnd/>
          </a:ln>
          <a:effectLst/>
        </p:spPr>
        <p:txBody>
          <a:bodyPr lIns="90488" tIns="44450" rIns="90488" bIns="44450" anchor="ctr">
            <a:spAutoFit/>
          </a:bodyPr>
          <a:lstStyle/>
          <a:p>
            <a:endParaRPr lang="en-US"/>
          </a:p>
        </p:txBody>
      </p:sp>
      <p:sp>
        <p:nvSpPr>
          <p:cNvPr id="31757" name="AutoShape 9"/>
          <p:cNvSpPr>
            <a:spLocks noChangeArrowheads="1"/>
          </p:cNvSpPr>
          <p:nvPr/>
        </p:nvSpPr>
        <p:spPr bwMode="auto">
          <a:xfrm rot="5400000">
            <a:off x="7741444" y="2347192"/>
            <a:ext cx="742950" cy="757238"/>
          </a:xfrm>
          <a:custGeom>
            <a:avLst/>
            <a:gdLst>
              <a:gd name="T0" fmla="*/ 17923050 w 21600"/>
              <a:gd name="T1" fmla="*/ 0 h 21600"/>
              <a:gd name="T2" fmla="*/ 17923050 w 21600"/>
              <a:gd name="T3" fmla="*/ 14951174 h 21600"/>
              <a:gd name="T4" fmla="*/ 3835583 w 21600"/>
              <a:gd name="T5" fmla="*/ 26562367 h 21600"/>
              <a:gd name="T6" fmla="*/ 25594180 w 21600"/>
              <a:gd name="T7" fmla="*/ 747558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bg1"/>
          </a:solidFill>
          <a:ln w="9525" algn="ctr">
            <a:solidFill>
              <a:schemeClr val="tx1"/>
            </a:solidFill>
            <a:miter lim="800000"/>
            <a:headEnd/>
            <a:tailEnd/>
          </a:ln>
          <a:effectLst/>
        </p:spPr>
        <p:txBody>
          <a:bodyPr wrap="none" lIns="90488" tIns="44450" rIns="90488" bIns="44450" anchor="ctr">
            <a:spAutoFit/>
          </a:bodyPr>
          <a:lstStyle/>
          <a:p>
            <a:endParaRPr lang="en-US"/>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p:cNvSpPr>
          <p:nvPr>
            <p:ph type="title"/>
          </p:nvPr>
        </p:nvSpPr>
        <p:spPr>
          <a:xfrm>
            <a:off x="612775" y="228600"/>
            <a:ext cx="8153400" cy="900113"/>
          </a:xfrm>
        </p:spPr>
        <p:txBody>
          <a:bodyPr>
            <a:noAutofit/>
          </a:bodyPr>
          <a:lstStyle/>
          <a:p>
            <a:r>
              <a:rPr lang="en-GB" sz="2800" dirty="0" smtClean="0">
                <a:ea typeface="ＭＳ Ｐゴシック" pitchFamily="34" charset="-128"/>
              </a:rPr>
              <a:t>Relative to licence-exempt, ASA could have benefits for sharers and incumbent users</a:t>
            </a:r>
            <a:endParaRPr lang="en-US" sz="2800" dirty="0" smtClean="0">
              <a:ea typeface="ＭＳ Ｐゴシック" pitchFamily="34" charset="-128"/>
            </a:endParaRPr>
          </a:p>
        </p:txBody>
      </p:sp>
      <p:sp>
        <p:nvSpPr>
          <p:cNvPr id="32771" name="Rectangle 3"/>
          <p:cNvSpPr>
            <a:spLocks noGrp="1"/>
          </p:cNvSpPr>
          <p:nvPr>
            <p:ph type="body" idx="1"/>
          </p:nvPr>
        </p:nvSpPr>
        <p:spPr>
          <a:xfrm>
            <a:off x="612775" y="1600200"/>
            <a:ext cx="8153400" cy="4495800"/>
          </a:xfrm>
        </p:spPr>
        <p:txBody>
          <a:bodyPr>
            <a:normAutofit fontScale="92500" lnSpcReduction="20000"/>
          </a:bodyPr>
          <a:lstStyle/>
          <a:p>
            <a:r>
              <a:rPr lang="en-GB" dirty="0">
                <a:solidFill>
                  <a:srgbClr val="0066FF"/>
                </a:solidFill>
                <a:ea typeface="ＭＳ Ｐゴシック" pitchFamily="34" charset="-128"/>
              </a:rPr>
              <a:t>The incumbent will not receive harmful interference, and </a:t>
            </a:r>
            <a:r>
              <a:rPr lang="en-GB" dirty="0" smtClean="0">
                <a:solidFill>
                  <a:srgbClr val="0066FF"/>
                </a:solidFill>
                <a:ea typeface="ＭＳ Ｐゴシック" pitchFamily="34" charset="-128"/>
              </a:rPr>
              <a:t>flexibility </a:t>
            </a:r>
            <a:r>
              <a:rPr lang="en-GB" dirty="0">
                <a:solidFill>
                  <a:srgbClr val="0066FF"/>
                </a:solidFill>
                <a:ea typeface="ＭＳ Ｐゴシック" pitchFamily="34" charset="-128"/>
              </a:rPr>
              <a:t>of sharer allows evolution of incumbent’s use</a:t>
            </a:r>
          </a:p>
          <a:p>
            <a:r>
              <a:rPr lang="en-GB" dirty="0" smtClean="0">
                <a:ea typeface="ＭＳ Ｐゴシック" pitchFamily="34" charset="-128"/>
              </a:rPr>
              <a:t>The </a:t>
            </a:r>
            <a:r>
              <a:rPr lang="en-GB" dirty="0" smtClean="0">
                <a:ea typeface="ＭＳ Ｐゴシック" pitchFamily="34" charset="-128"/>
              </a:rPr>
              <a:t>sharer (ASA rights holder) can be held responsible for managing interference according to pre-defined/agreed criteria, giving additional security to the existing user</a:t>
            </a:r>
            <a:endParaRPr lang="en-US" dirty="0" smtClean="0">
              <a:ea typeface="ＭＳ Ｐゴシック" pitchFamily="34" charset="-128"/>
            </a:endParaRPr>
          </a:p>
          <a:p>
            <a:r>
              <a:rPr lang="en-GB" dirty="0" smtClean="0">
                <a:ea typeface="ＭＳ Ｐゴシック" pitchFamily="34" charset="-128"/>
              </a:rPr>
              <a:t>Sharers can receive assurances over the level of capacity and the operating conditions in the band</a:t>
            </a:r>
          </a:p>
          <a:p>
            <a:pPr lvl="1"/>
            <a:r>
              <a:rPr lang="en-GB" dirty="0" smtClean="0">
                <a:ea typeface="ＭＳ Ｐゴシック" pitchFamily="34" charset="-128"/>
              </a:rPr>
              <a:t>Guarantee quality of service, key for mobile broadband</a:t>
            </a:r>
          </a:p>
          <a:p>
            <a:pPr lvl="1"/>
            <a:r>
              <a:rPr lang="en-GB" dirty="0" smtClean="0">
                <a:ea typeface="ＭＳ Ｐゴシック" pitchFamily="34" charset="-128"/>
              </a:rPr>
              <a:t>Makes ASA spectrum attractive to future mobile broadband businesses, potentially diversifying access to spectrum</a:t>
            </a:r>
          </a:p>
          <a:p>
            <a:r>
              <a:rPr lang="en-GB" dirty="0" smtClean="0">
                <a:ea typeface="ＭＳ Ｐゴシック" pitchFamily="34" charset="-128"/>
              </a:rPr>
              <a:t>Potential for synergies between incumbent user and sharer, e.g. infrastructure sharing</a:t>
            </a:r>
          </a:p>
          <a:p>
            <a:r>
              <a:rPr lang="en-GB" dirty="0" smtClean="0">
                <a:ea typeface="ＭＳ Ｐゴシック" pitchFamily="34" charset="-128"/>
              </a:rPr>
              <a:t>Potential for collaboration and compensation – incumbent right holders can gain from ASA</a:t>
            </a:r>
          </a:p>
        </p:txBody>
      </p:sp>
      <p:sp>
        <p:nvSpPr>
          <p:cNvPr id="30722" name="Slide Number Placeholder 22"/>
          <p:cNvSpPr>
            <a:spLocks noGrp="1"/>
          </p:cNvSpPr>
          <p:nvPr>
            <p:ph type="sldNum" sz="quarter" idx="12"/>
          </p:nvPr>
        </p:nvSpPr>
        <p:spPr/>
        <p:txBody>
          <a:bodyPr/>
          <a:lstStyle/>
          <a:p>
            <a:pPr eaLnBrk="0" hangingPunct="0">
              <a:lnSpc>
                <a:spcPct val="80000"/>
              </a:lnSpc>
            </a:pPr>
            <a:fld id="{186B362E-B263-4276-B9B8-18A01A84AF26}" type="slidenum">
              <a:rPr lang="en-GB" sz="1100">
                <a:solidFill>
                  <a:schemeClr val="tx1"/>
                </a:solidFill>
                <a:latin typeface="Arial" charset="0"/>
              </a:rPr>
              <a:pPr eaLnBrk="0" hangingPunct="0">
                <a:lnSpc>
                  <a:spcPct val="80000"/>
                </a:lnSpc>
              </a:pPr>
              <a:t>21</a:t>
            </a:fld>
            <a:endParaRPr lang="en-GB" sz="1100">
              <a:solidFill>
                <a:schemeClr val="tx1"/>
              </a:solidFill>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8"/>
          <p:cNvSpPr>
            <a:spLocks noChangeArrowheads="1"/>
          </p:cNvSpPr>
          <p:nvPr/>
        </p:nvSpPr>
        <p:spPr bwMode="auto">
          <a:xfrm>
            <a:off x="481013" y="5397500"/>
            <a:ext cx="8007350" cy="657225"/>
          </a:xfrm>
          <a:prstGeom prst="rect">
            <a:avLst/>
          </a:prstGeom>
          <a:solidFill>
            <a:schemeClr val="accent1">
              <a:alpha val="30196"/>
            </a:schemeClr>
          </a:solidFill>
          <a:ln w="9525">
            <a:noFill/>
            <a:miter lim="800000"/>
            <a:headEnd/>
            <a:tailEnd/>
          </a:ln>
        </p:spPr>
        <p:txBody>
          <a:bodyPr wrap="none" anchor="ctr"/>
          <a:lstStyle/>
          <a:p>
            <a:endParaRPr lang="en-GB"/>
          </a:p>
        </p:txBody>
      </p:sp>
      <p:sp>
        <p:nvSpPr>
          <p:cNvPr id="33795"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41D2B22B-616E-42C8-9DD2-58AF9C840D85}" type="slidenum">
              <a:rPr lang="en-GB" sz="1400" b="1">
                <a:solidFill>
                  <a:srgbClr val="FFFFFF"/>
                </a:solidFill>
                <a:latin typeface="Calibri" pitchFamily="34" charset="0"/>
              </a:rPr>
              <a:pPr algn="ctr"/>
              <a:t>22</a:t>
            </a:fld>
            <a:endParaRPr lang="en-GB" sz="1400" b="1">
              <a:solidFill>
                <a:srgbClr val="FFFFFF"/>
              </a:solidFill>
              <a:latin typeface="Calibri" pitchFamily="34" charset="0"/>
            </a:endParaRPr>
          </a:p>
        </p:txBody>
      </p:sp>
      <p:sp>
        <p:nvSpPr>
          <p:cNvPr id="33796" name="Rectangle 2"/>
          <p:cNvSpPr>
            <a:spLocks noGrp="1"/>
          </p:cNvSpPr>
          <p:nvPr>
            <p:ph type="title" idx="4294967295"/>
          </p:nvPr>
        </p:nvSpPr>
        <p:spPr>
          <a:xfrm>
            <a:off x="990600" y="228600"/>
            <a:ext cx="8153400" cy="990600"/>
          </a:xfrm>
        </p:spPr>
        <p:txBody>
          <a:bodyPr/>
          <a:lstStyle/>
          <a:p>
            <a:r>
              <a:rPr lang="en-GB" sz="2800" smtClean="0">
                <a:ea typeface="ＭＳ Ｐゴシック" pitchFamily="34" charset="-128"/>
              </a:rPr>
              <a:t>Contents</a:t>
            </a:r>
            <a:endParaRPr lang="en-US" sz="2800" smtClean="0">
              <a:ea typeface="ＭＳ Ｐゴシック" pitchFamily="34" charset="-128"/>
            </a:endParaRPr>
          </a:p>
        </p:txBody>
      </p:sp>
      <p:sp>
        <p:nvSpPr>
          <p:cNvPr id="33797" name="Rectangle 3"/>
          <p:cNvSpPr>
            <a:spLocks/>
          </p:cNvSpPr>
          <p:nvPr/>
        </p:nvSpPr>
        <p:spPr bwMode="auto">
          <a:xfrm>
            <a:off x="533400" y="1989138"/>
            <a:ext cx="8070850" cy="4532312"/>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Introduction</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internet going mobile and the European policy response</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Why a third category of spectrum rights would be beneficial</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scope of Authorised Shared Access</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economic benefits of ASA in Europe</a:t>
            </a:r>
            <a:endParaRPr lang="en-US" sz="2300" b="1" dirty="0">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p:cNvSpPr>
          <p:nvPr>
            <p:ph type="title"/>
          </p:nvPr>
        </p:nvSpPr>
        <p:spPr/>
        <p:txBody>
          <a:bodyPr/>
          <a:lstStyle/>
          <a:p>
            <a:pPr eaLnBrk="1" hangingPunct="1"/>
            <a:r>
              <a:rPr lang="en-GB" sz="2800" smtClean="0">
                <a:ea typeface="ＭＳ Ｐゴシック" pitchFamily="34" charset="-128"/>
              </a:rPr>
              <a:t>ASA could also create significant economic value</a:t>
            </a:r>
            <a:endParaRPr lang="en-US" sz="2800" smtClean="0">
              <a:ea typeface="ＭＳ Ｐゴシック" pitchFamily="34" charset="-128"/>
            </a:endParaRPr>
          </a:p>
        </p:txBody>
      </p:sp>
      <p:sp>
        <p:nvSpPr>
          <p:cNvPr id="34820" name="Rectangle 3"/>
          <p:cNvSpPr>
            <a:spLocks noGrp="1"/>
          </p:cNvSpPr>
          <p:nvPr>
            <p:ph sz="quarter" idx="1"/>
          </p:nvPr>
        </p:nvSpPr>
        <p:spPr>
          <a:xfrm>
            <a:off x="533400" y="1600200"/>
            <a:ext cx="8232648" cy="4495800"/>
          </a:xfrm>
        </p:spPr>
        <p:txBody>
          <a:bodyPr/>
          <a:lstStyle/>
          <a:p>
            <a:pPr eaLnBrk="1" hangingPunct="1">
              <a:lnSpc>
                <a:spcPct val="90000"/>
              </a:lnSpc>
            </a:pPr>
            <a:r>
              <a:rPr lang="en-GB" dirty="0" smtClean="0">
                <a:latin typeface="Calibri" pitchFamily="34" charset="0"/>
                <a:ea typeface="ＭＳ Ｐゴシック" pitchFamily="34" charset="-128"/>
              </a:rPr>
              <a:t>The benefits of ASA would be substantial and would accrue to a variety of stakeholders</a:t>
            </a:r>
          </a:p>
          <a:p>
            <a:pPr lvl="1" eaLnBrk="1" hangingPunct="1">
              <a:lnSpc>
                <a:spcPct val="90000"/>
              </a:lnSpc>
            </a:pPr>
            <a:r>
              <a:rPr lang="en-GB" dirty="0" smtClean="0">
                <a:latin typeface="Calibri" pitchFamily="34" charset="0"/>
                <a:ea typeface="ＭＳ Ｐゴシック" pitchFamily="34" charset="-128"/>
              </a:rPr>
              <a:t>Network and service providers would benefit from enhanced mobile broadband at a lowered cost</a:t>
            </a:r>
          </a:p>
          <a:p>
            <a:pPr lvl="1" eaLnBrk="1" hangingPunct="1">
              <a:lnSpc>
                <a:spcPct val="90000"/>
              </a:lnSpc>
            </a:pPr>
            <a:r>
              <a:rPr lang="en-GB" dirty="0" smtClean="0">
                <a:latin typeface="Calibri" pitchFamily="34" charset="0"/>
                <a:ea typeface="ＭＳ Ｐゴシック" pitchFamily="34" charset="-128"/>
              </a:rPr>
              <a:t>Economies of scale would enable more affordable and more capable devices and networks for consumers</a:t>
            </a:r>
          </a:p>
          <a:p>
            <a:pPr lvl="1" eaLnBrk="1" hangingPunct="1">
              <a:lnSpc>
                <a:spcPct val="90000"/>
              </a:lnSpc>
            </a:pPr>
            <a:r>
              <a:rPr lang="en-GB" dirty="0" smtClean="0">
                <a:latin typeface="Calibri" pitchFamily="34" charset="0"/>
                <a:ea typeface="ＭＳ Ｐゴシック" pitchFamily="34" charset="-128"/>
              </a:rPr>
              <a:t>Better broadband access would strengthen Europe’s competitiveness in all sectors, and interoperability would contribute to the digital single market</a:t>
            </a:r>
          </a:p>
          <a:p>
            <a:pPr lvl="1" eaLnBrk="1" hangingPunct="1">
              <a:lnSpc>
                <a:spcPct val="90000"/>
              </a:lnSpc>
            </a:pPr>
            <a:r>
              <a:rPr lang="en-GB" dirty="0" smtClean="0">
                <a:latin typeface="Calibri" pitchFamily="34" charset="0"/>
                <a:ea typeface="ＭＳ Ｐゴシック" pitchFamily="34" charset="-128"/>
              </a:rPr>
              <a:t>Unlocking extra spectrum to meet market demand in a timely and dynamic manner would foster competition</a:t>
            </a:r>
          </a:p>
        </p:txBody>
      </p:sp>
      <p:sp>
        <p:nvSpPr>
          <p:cNvPr id="32770" name="Slide Number Placeholder 22"/>
          <p:cNvSpPr>
            <a:spLocks noGrp="1"/>
          </p:cNvSpPr>
          <p:nvPr>
            <p:ph type="sldNum" sz="quarter" idx="12"/>
          </p:nvPr>
        </p:nvSpPr>
        <p:spPr/>
        <p:txBody>
          <a:bodyPr/>
          <a:lstStyle/>
          <a:p>
            <a:pPr eaLnBrk="0" hangingPunct="0">
              <a:lnSpc>
                <a:spcPct val="80000"/>
              </a:lnSpc>
            </a:pPr>
            <a:fld id="{DDDBECE7-1E3B-445A-B230-6696DAE866AC}" type="slidenum">
              <a:rPr lang="en-GB" sz="1100">
                <a:solidFill>
                  <a:schemeClr val="tx1"/>
                </a:solidFill>
                <a:latin typeface="Arial" charset="0"/>
              </a:rPr>
              <a:pPr eaLnBrk="0" hangingPunct="0">
                <a:lnSpc>
                  <a:spcPct val="80000"/>
                </a:lnSpc>
              </a:pPr>
              <a:t>23</a:t>
            </a:fld>
            <a:endParaRPr lang="en-GB" sz="1100">
              <a:solidFill>
                <a:schemeClr val="tx1"/>
              </a:solidFill>
              <a:latin typeface="Arial"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22"/>
          <p:cNvSpPr>
            <a:spLocks noGrp="1"/>
          </p:cNvSpPr>
          <p:nvPr>
            <p:ph type="sldNum" sz="quarter" idx="12"/>
          </p:nvPr>
        </p:nvSpPr>
        <p:spPr/>
        <p:txBody>
          <a:bodyPr/>
          <a:lstStyle/>
          <a:p>
            <a:pPr eaLnBrk="0" hangingPunct="0">
              <a:lnSpc>
                <a:spcPct val="80000"/>
              </a:lnSpc>
            </a:pPr>
            <a:fld id="{D3EACBAB-5CEA-42FB-9C84-4E8176244102}" type="slidenum">
              <a:rPr lang="en-GB" sz="1100">
                <a:solidFill>
                  <a:schemeClr val="tx1"/>
                </a:solidFill>
                <a:latin typeface="Arial" charset="0"/>
              </a:rPr>
              <a:pPr eaLnBrk="0" hangingPunct="0">
                <a:lnSpc>
                  <a:spcPct val="80000"/>
                </a:lnSpc>
              </a:pPr>
              <a:t>24</a:t>
            </a:fld>
            <a:endParaRPr lang="en-GB" sz="1100">
              <a:solidFill>
                <a:schemeClr val="tx1"/>
              </a:solidFill>
              <a:latin typeface="Arial" charset="0"/>
            </a:endParaRPr>
          </a:p>
        </p:txBody>
      </p:sp>
      <p:sp>
        <p:nvSpPr>
          <p:cNvPr id="35843" name="Rectangle 2"/>
          <p:cNvSpPr>
            <a:spLocks noGrp="1"/>
          </p:cNvSpPr>
          <p:nvPr>
            <p:ph type="title" idx="4294967295"/>
          </p:nvPr>
        </p:nvSpPr>
        <p:spPr>
          <a:xfrm>
            <a:off x="506602" y="280988"/>
            <a:ext cx="8153400" cy="990600"/>
          </a:xfrm>
        </p:spPr>
        <p:txBody>
          <a:bodyPr/>
          <a:lstStyle/>
          <a:p>
            <a:pPr eaLnBrk="1" hangingPunct="1"/>
            <a:r>
              <a:rPr lang="en-GB" sz="2800" dirty="0" smtClean="0">
                <a:ea typeface="ＭＳ Ｐゴシック" pitchFamily="34" charset="-128"/>
              </a:rPr>
              <a:t>The magnitude of direct benefits from 200MHz of ASA have been modelled in Europe</a:t>
            </a:r>
            <a:endParaRPr lang="en-US" sz="2800" dirty="0" smtClean="0">
              <a:ea typeface="ＭＳ Ｐゴシック" pitchFamily="34" charset="-128"/>
            </a:endParaRPr>
          </a:p>
        </p:txBody>
      </p:sp>
      <p:grpSp>
        <p:nvGrpSpPr>
          <p:cNvPr id="35844" name="Group 72"/>
          <p:cNvGrpSpPr>
            <a:grpSpLocks/>
          </p:cNvGrpSpPr>
          <p:nvPr/>
        </p:nvGrpSpPr>
        <p:grpSpPr bwMode="auto">
          <a:xfrm>
            <a:off x="612775" y="2051050"/>
            <a:ext cx="5957888" cy="4259263"/>
            <a:chOff x="431" y="1292"/>
            <a:chExt cx="4260" cy="2683"/>
          </a:xfrm>
        </p:grpSpPr>
        <p:sp>
          <p:nvSpPr>
            <p:cNvPr id="35848" name="Line 5"/>
            <p:cNvSpPr>
              <a:spLocks noChangeShapeType="1"/>
            </p:cNvSpPr>
            <p:nvPr/>
          </p:nvSpPr>
          <p:spPr bwMode="auto">
            <a:xfrm>
              <a:off x="762" y="1364"/>
              <a:ext cx="0" cy="2240"/>
            </a:xfrm>
            <a:prstGeom prst="line">
              <a:avLst/>
            </a:prstGeom>
            <a:noFill/>
            <a:ln w="0">
              <a:solidFill>
                <a:srgbClr val="000000"/>
              </a:solidFill>
              <a:round/>
              <a:headEnd/>
              <a:tailEnd/>
            </a:ln>
          </p:spPr>
          <p:txBody>
            <a:bodyPr/>
            <a:lstStyle/>
            <a:p>
              <a:endParaRPr lang="en-US"/>
            </a:p>
          </p:txBody>
        </p:sp>
        <p:sp>
          <p:nvSpPr>
            <p:cNvPr id="35849" name="Line 6"/>
            <p:cNvSpPr>
              <a:spLocks noChangeShapeType="1"/>
            </p:cNvSpPr>
            <p:nvPr/>
          </p:nvSpPr>
          <p:spPr bwMode="auto">
            <a:xfrm>
              <a:off x="738" y="3604"/>
              <a:ext cx="24" cy="0"/>
            </a:xfrm>
            <a:prstGeom prst="line">
              <a:avLst/>
            </a:prstGeom>
            <a:noFill/>
            <a:ln w="0">
              <a:solidFill>
                <a:srgbClr val="000000"/>
              </a:solidFill>
              <a:round/>
              <a:headEnd/>
              <a:tailEnd/>
            </a:ln>
          </p:spPr>
          <p:txBody>
            <a:bodyPr/>
            <a:lstStyle/>
            <a:p>
              <a:endParaRPr lang="en-US"/>
            </a:p>
          </p:txBody>
        </p:sp>
        <p:sp>
          <p:nvSpPr>
            <p:cNvPr id="35850" name="Line 7"/>
            <p:cNvSpPr>
              <a:spLocks noChangeShapeType="1"/>
            </p:cNvSpPr>
            <p:nvPr/>
          </p:nvSpPr>
          <p:spPr bwMode="auto">
            <a:xfrm>
              <a:off x="738" y="3363"/>
              <a:ext cx="24" cy="0"/>
            </a:xfrm>
            <a:prstGeom prst="line">
              <a:avLst/>
            </a:prstGeom>
            <a:noFill/>
            <a:ln w="0">
              <a:solidFill>
                <a:srgbClr val="000000"/>
              </a:solidFill>
              <a:round/>
              <a:headEnd/>
              <a:tailEnd/>
            </a:ln>
          </p:spPr>
          <p:txBody>
            <a:bodyPr/>
            <a:lstStyle/>
            <a:p>
              <a:endParaRPr lang="en-US"/>
            </a:p>
          </p:txBody>
        </p:sp>
        <p:sp>
          <p:nvSpPr>
            <p:cNvPr id="35851" name="Line 8"/>
            <p:cNvSpPr>
              <a:spLocks noChangeShapeType="1"/>
            </p:cNvSpPr>
            <p:nvPr/>
          </p:nvSpPr>
          <p:spPr bwMode="auto">
            <a:xfrm>
              <a:off x="738" y="3104"/>
              <a:ext cx="24" cy="0"/>
            </a:xfrm>
            <a:prstGeom prst="line">
              <a:avLst/>
            </a:prstGeom>
            <a:noFill/>
            <a:ln w="0">
              <a:solidFill>
                <a:srgbClr val="000000"/>
              </a:solidFill>
              <a:round/>
              <a:headEnd/>
              <a:tailEnd/>
            </a:ln>
          </p:spPr>
          <p:txBody>
            <a:bodyPr/>
            <a:lstStyle/>
            <a:p>
              <a:endParaRPr lang="en-US"/>
            </a:p>
          </p:txBody>
        </p:sp>
        <p:sp>
          <p:nvSpPr>
            <p:cNvPr id="35852" name="Line 9"/>
            <p:cNvSpPr>
              <a:spLocks noChangeShapeType="1"/>
            </p:cNvSpPr>
            <p:nvPr/>
          </p:nvSpPr>
          <p:spPr bwMode="auto">
            <a:xfrm>
              <a:off x="738" y="2863"/>
              <a:ext cx="24" cy="0"/>
            </a:xfrm>
            <a:prstGeom prst="line">
              <a:avLst/>
            </a:prstGeom>
            <a:noFill/>
            <a:ln w="0">
              <a:solidFill>
                <a:srgbClr val="000000"/>
              </a:solidFill>
              <a:round/>
              <a:headEnd/>
              <a:tailEnd/>
            </a:ln>
          </p:spPr>
          <p:txBody>
            <a:bodyPr/>
            <a:lstStyle/>
            <a:p>
              <a:endParaRPr lang="en-US"/>
            </a:p>
          </p:txBody>
        </p:sp>
        <p:sp>
          <p:nvSpPr>
            <p:cNvPr id="35853" name="Line 10"/>
            <p:cNvSpPr>
              <a:spLocks noChangeShapeType="1"/>
            </p:cNvSpPr>
            <p:nvPr/>
          </p:nvSpPr>
          <p:spPr bwMode="auto">
            <a:xfrm>
              <a:off x="738" y="2613"/>
              <a:ext cx="24" cy="0"/>
            </a:xfrm>
            <a:prstGeom prst="line">
              <a:avLst/>
            </a:prstGeom>
            <a:noFill/>
            <a:ln w="0">
              <a:solidFill>
                <a:srgbClr val="000000"/>
              </a:solidFill>
              <a:round/>
              <a:headEnd/>
              <a:tailEnd/>
            </a:ln>
          </p:spPr>
          <p:txBody>
            <a:bodyPr/>
            <a:lstStyle/>
            <a:p>
              <a:endParaRPr lang="en-US"/>
            </a:p>
          </p:txBody>
        </p:sp>
        <p:sp>
          <p:nvSpPr>
            <p:cNvPr id="35854" name="Line 11"/>
            <p:cNvSpPr>
              <a:spLocks noChangeShapeType="1"/>
            </p:cNvSpPr>
            <p:nvPr/>
          </p:nvSpPr>
          <p:spPr bwMode="auto">
            <a:xfrm>
              <a:off x="738" y="2363"/>
              <a:ext cx="24" cy="0"/>
            </a:xfrm>
            <a:prstGeom prst="line">
              <a:avLst/>
            </a:prstGeom>
            <a:noFill/>
            <a:ln w="0">
              <a:solidFill>
                <a:srgbClr val="000000"/>
              </a:solidFill>
              <a:round/>
              <a:headEnd/>
              <a:tailEnd/>
            </a:ln>
          </p:spPr>
          <p:txBody>
            <a:bodyPr/>
            <a:lstStyle/>
            <a:p>
              <a:endParaRPr lang="en-US"/>
            </a:p>
          </p:txBody>
        </p:sp>
        <p:sp>
          <p:nvSpPr>
            <p:cNvPr id="35855" name="Line 12"/>
            <p:cNvSpPr>
              <a:spLocks noChangeShapeType="1"/>
            </p:cNvSpPr>
            <p:nvPr/>
          </p:nvSpPr>
          <p:spPr bwMode="auto">
            <a:xfrm>
              <a:off x="738" y="2114"/>
              <a:ext cx="24" cy="0"/>
            </a:xfrm>
            <a:prstGeom prst="line">
              <a:avLst/>
            </a:prstGeom>
            <a:noFill/>
            <a:ln w="0">
              <a:solidFill>
                <a:srgbClr val="000000"/>
              </a:solidFill>
              <a:round/>
              <a:headEnd/>
              <a:tailEnd/>
            </a:ln>
          </p:spPr>
          <p:txBody>
            <a:bodyPr/>
            <a:lstStyle/>
            <a:p>
              <a:endParaRPr lang="en-US"/>
            </a:p>
          </p:txBody>
        </p:sp>
        <p:sp>
          <p:nvSpPr>
            <p:cNvPr id="35856" name="Line 13"/>
            <p:cNvSpPr>
              <a:spLocks noChangeShapeType="1"/>
            </p:cNvSpPr>
            <p:nvPr/>
          </p:nvSpPr>
          <p:spPr bwMode="auto">
            <a:xfrm>
              <a:off x="738" y="1864"/>
              <a:ext cx="24" cy="0"/>
            </a:xfrm>
            <a:prstGeom prst="line">
              <a:avLst/>
            </a:prstGeom>
            <a:noFill/>
            <a:ln w="0">
              <a:solidFill>
                <a:srgbClr val="000000"/>
              </a:solidFill>
              <a:round/>
              <a:headEnd/>
              <a:tailEnd/>
            </a:ln>
          </p:spPr>
          <p:txBody>
            <a:bodyPr/>
            <a:lstStyle/>
            <a:p>
              <a:endParaRPr lang="en-US"/>
            </a:p>
          </p:txBody>
        </p:sp>
        <p:sp>
          <p:nvSpPr>
            <p:cNvPr id="35857" name="Line 14"/>
            <p:cNvSpPr>
              <a:spLocks noChangeShapeType="1"/>
            </p:cNvSpPr>
            <p:nvPr/>
          </p:nvSpPr>
          <p:spPr bwMode="auto">
            <a:xfrm>
              <a:off x="738" y="1614"/>
              <a:ext cx="24" cy="0"/>
            </a:xfrm>
            <a:prstGeom prst="line">
              <a:avLst/>
            </a:prstGeom>
            <a:noFill/>
            <a:ln w="0">
              <a:solidFill>
                <a:srgbClr val="000000"/>
              </a:solidFill>
              <a:round/>
              <a:headEnd/>
              <a:tailEnd/>
            </a:ln>
          </p:spPr>
          <p:txBody>
            <a:bodyPr/>
            <a:lstStyle/>
            <a:p>
              <a:endParaRPr lang="en-US"/>
            </a:p>
          </p:txBody>
        </p:sp>
        <p:sp>
          <p:nvSpPr>
            <p:cNvPr id="35858" name="Line 15"/>
            <p:cNvSpPr>
              <a:spLocks noChangeShapeType="1"/>
            </p:cNvSpPr>
            <p:nvPr/>
          </p:nvSpPr>
          <p:spPr bwMode="auto">
            <a:xfrm>
              <a:off x="738" y="1364"/>
              <a:ext cx="24" cy="0"/>
            </a:xfrm>
            <a:prstGeom prst="line">
              <a:avLst/>
            </a:prstGeom>
            <a:noFill/>
            <a:ln w="0">
              <a:solidFill>
                <a:srgbClr val="000000"/>
              </a:solidFill>
              <a:round/>
              <a:headEnd/>
              <a:tailEnd/>
            </a:ln>
          </p:spPr>
          <p:txBody>
            <a:bodyPr/>
            <a:lstStyle/>
            <a:p>
              <a:endParaRPr lang="en-US"/>
            </a:p>
          </p:txBody>
        </p:sp>
        <p:sp>
          <p:nvSpPr>
            <p:cNvPr id="35859" name="Line 16"/>
            <p:cNvSpPr>
              <a:spLocks noChangeShapeType="1"/>
            </p:cNvSpPr>
            <p:nvPr/>
          </p:nvSpPr>
          <p:spPr bwMode="auto">
            <a:xfrm>
              <a:off x="762" y="3604"/>
              <a:ext cx="3701" cy="0"/>
            </a:xfrm>
            <a:prstGeom prst="line">
              <a:avLst/>
            </a:prstGeom>
            <a:noFill/>
            <a:ln w="0">
              <a:solidFill>
                <a:srgbClr val="000000"/>
              </a:solidFill>
              <a:round/>
              <a:headEnd/>
              <a:tailEnd/>
            </a:ln>
          </p:spPr>
          <p:txBody>
            <a:bodyPr/>
            <a:lstStyle/>
            <a:p>
              <a:endParaRPr lang="en-US"/>
            </a:p>
          </p:txBody>
        </p:sp>
        <p:sp>
          <p:nvSpPr>
            <p:cNvPr id="35860" name="Line 17"/>
            <p:cNvSpPr>
              <a:spLocks noChangeShapeType="1"/>
            </p:cNvSpPr>
            <p:nvPr/>
          </p:nvSpPr>
          <p:spPr bwMode="auto">
            <a:xfrm flipV="1">
              <a:off x="762" y="3604"/>
              <a:ext cx="0" cy="35"/>
            </a:xfrm>
            <a:prstGeom prst="line">
              <a:avLst/>
            </a:prstGeom>
            <a:noFill/>
            <a:ln w="0">
              <a:solidFill>
                <a:srgbClr val="000000"/>
              </a:solidFill>
              <a:round/>
              <a:headEnd/>
              <a:tailEnd/>
            </a:ln>
          </p:spPr>
          <p:txBody>
            <a:bodyPr/>
            <a:lstStyle/>
            <a:p>
              <a:endParaRPr lang="en-US"/>
            </a:p>
          </p:txBody>
        </p:sp>
        <p:sp>
          <p:nvSpPr>
            <p:cNvPr id="35861" name="Line 18"/>
            <p:cNvSpPr>
              <a:spLocks noChangeShapeType="1"/>
            </p:cNvSpPr>
            <p:nvPr/>
          </p:nvSpPr>
          <p:spPr bwMode="auto">
            <a:xfrm flipV="1">
              <a:off x="1139" y="3604"/>
              <a:ext cx="0" cy="35"/>
            </a:xfrm>
            <a:prstGeom prst="line">
              <a:avLst/>
            </a:prstGeom>
            <a:noFill/>
            <a:ln w="0">
              <a:solidFill>
                <a:srgbClr val="000000"/>
              </a:solidFill>
              <a:round/>
              <a:headEnd/>
              <a:tailEnd/>
            </a:ln>
          </p:spPr>
          <p:txBody>
            <a:bodyPr/>
            <a:lstStyle/>
            <a:p>
              <a:endParaRPr lang="en-US"/>
            </a:p>
          </p:txBody>
        </p:sp>
        <p:sp>
          <p:nvSpPr>
            <p:cNvPr id="35862" name="Line 19"/>
            <p:cNvSpPr>
              <a:spLocks noChangeShapeType="1"/>
            </p:cNvSpPr>
            <p:nvPr/>
          </p:nvSpPr>
          <p:spPr bwMode="auto">
            <a:xfrm flipV="1">
              <a:off x="1500" y="3604"/>
              <a:ext cx="0" cy="35"/>
            </a:xfrm>
            <a:prstGeom prst="line">
              <a:avLst/>
            </a:prstGeom>
            <a:noFill/>
            <a:ln w="0">
              <a:solidFill>
                <a:srgbClr val="000000"/>
              </a:solidFill>
              <a:round/>
              <a:headEnd/>
              <a:tailEnd/>
            </a:ln>
          </p:spPr>
          <p:txBody>
            <a:bodyPr/>
            <a:lstStyle/>
            <a:p>
              <a:endParaRPr lang="en-US"/>
            </a:p>
          </p:txBody>
        </p:sp>
        <p:sp>
          <p:nvSpPr>
            <p:cNvPr id="35863" name="Line 20"/>
            <p:cNvSpPr>
              <a:spLocks noChangeShapeType="1"/>
            </p:cNvSpPr>
            <p:nvPr/>
          </p:nvSpPr>
          <p:spPr bwMode="auto">
            <a:xfrm flipV="1">
              <a:off x="1870" y="3604"/>
              <a:ext cx="0" cy="35"/>
            </a:xfrm>
            <a:prstGeom prst="line">
              <a:avLst/>
            </a:prstGeom>
            <a:noFill/>
            <a:ln w="0">
              <a:solidFill>
                <a:srgbClr val="000000"/>
              </a:solidFill>
              <a:round/>
              <a:headEnd/>
              <a:tailEnd/>
            </a:ln>
          </p:spPr>
          <p:txBody>
            <a:bodyPr/>
            <a:lstStyle/>
            <a:p>
              <a:endParaRPr lang="en-US"/>
            </a:p>
          </p:txBody>
        </p:sp>
        <p:sp>
          <p:nvSpPr>
            <p:cNvPr id="35864" name="Line 21"/>
            <p:cNvSpPr>
              <a:spLocks noChangeShapeType="1"/>
            </p:cNvSpPr>
            <p:nvPr/>
          </p:nvSpPr>
          <p:spPr bwMode="auto">
            <a:xfrm flipV="1">
              <a:off x="2247" y="3604"/>
              <a:ext cx="0" cy="35"/>
            </a:xfrm>
            <a:prstGeom prst="line">
              <a:avLst/>
            </a:prstGeom>
            <a:noFill/>
            <a:ln w="0">
              <a:solidFill>
                <a:srgbClr val="000000"/>
              </a:solidFill>
              <a:round/>
              <a:headEnd/>
              <a:tailEnd/>
            </a:ln>
          </p:spPr>
          <p:txBody>
            <a:bodyPr/>
            <a:lstStyle/>
            <a:p>
              <a:endParaRPr lang="en-US"/>
            </a:p>
          </p:txBody>
        </p:sp>
        <p:sp>
          <p:nvSpPr>
            <p:cNvPr id="35865" name="Line 22"/>
            <p:cNvSpPr>
              <a:spLocks noChangeShapeType="1"/>
            </p:cNvSpPr>
            <p:nvPr/>
          </p:nvSpPr>
          <p:spPr bwMode="auto">
            <a:xfrm flipV="1">
              <a:off x="2616" y="3604"/>
              <a:ext cx="0" cy="35"/>
            </a:xfrm>
            <a:prstGeom prst="line">
              <a:avLst/>
            </a:prstGeom>
            <a:noFill/>
            <a:ln w="0">
              <a:solidFill>
                <a:srgbClr val="000000"/>
              </a:solidFill>
              <a:round/>
              <a:headEnd/>
              <a:tailEnd/>
            </a:ln>
          </p:spPr>
          <p:txBody>
            <a:bodyPr/>
            <a:lstStyle/>
            <a:p>
              <a:endParaRPr lang="en-US"/>
            </a:p>
          </p:txBody>
        </p:sp>
        <p:sp>
          <p:nvSpPr>
            <p:cNvPr id="35866" name="Line 23"/>
            <p:cNvSpPr>
              <a:spLocks noChangeShapeType="1"/>
            </p:cNvSpPr>
            <p:nvPr/>
          </p:nvSpPr>
          <p:spPr bwMode="auto">
            <a:xfrm flipV="1">
              <a:off x="2977" y="3604"/>
              <a:ext cx="0" cy="35"/>
            </a:xfrm>
            <a:prstGeom prst="line">
              <a:avLst/>
            </a:prstGeom>
            <a:noFill/>
            <a:ln w="0">
              <a:solidFill>
                <a:srgbClr val="000000"/>
              </a:solidFill>
              <a:round/>
              <a:headEnd/>
              <a:tailEnd/>
            </a:ln>
          </p:spPr>
          <p:txBody>
            <a:bodyPr/>
            <a:lstStyle/>
            <a:p>
              <a:endParaRPr lang="en-US"/>
            </a:p>
          </p:txBody>
        </p:sp>
        <p:sp>
          <p:nvSpPr>
            <p:cNvPr id="35867" name="Line 24"/>
            <p:cNvSpPr>
              <a:spLocks noChangeShapeType="1"/>
            </p:cNvSpPr>
            <p:nvPr/>
          </p:nvSpPr>
          <p:spPr bwMode="auto">
            <a:xfrm flipV="1">
              <a:off x="3354" y="3604"/>
              <a:ext cx="0" cy="35"/>
            </a:xfrm>
            <a:prstGeom prst="line">
              <a:avLst/>
            </a:prstGeom>
            <a:noFill/>
            <a:ln w="0">
              <a:solidFill>
                <a:srgbClr val="000000"/>
              </a:solidFill>
              <a:round/>
              <a:headEnd/>
              <a:tailEnd/>
            </a:ln>
          </p:spPr>
          <p:txBody>
            <a:bodyPr/>
            <a:lstStyle/>
            <a:p>
              <a:endParaRPr lang="en-US"/>
            </a:p>
          </p:txBody>
        </p:sp>
        <p:sp>
          <p:nvSpPr>
            <p:cNvPr id="35868" name="Line 25"/>
            <p:cNvSpPr>
              <a:spLocks noChangeShapeType="1"/>
            </p:cNvSpPr>
            <p:nvPr/>
          </p:nvSpPr>
          <p:spPr bwMode="auto">
            <a:xfrm flipV="1">
              <a:off x="3724" y="3604"/>
              <a:ext cx="0" cy="35"/>
            </a:xfrm>
            <a:prstGeom prst="line">
              <a:avLst/>
            </a:prstGeom>
            <a:noFill/>
            <a:ln w="0">
              <a:solidFill>
                <a:srgbClr val="000000"/>
              </a:solidFill>
              <a:round/>
              <a:headEnd/>
              <a:tailEnd/>
            </a:ln>
          </p:spPr>
          <p:txBody>
            <a:bodyPr/>
            <a:lstStyle/>
            <a:p>
              <a:endParaRPr lang="en-US"/>
            </a:p>
          </p:txBody>
        </p:sp>
        <p:sp>
          <p:nvSpPr>
            <p:cNvPr id="35869" name="Line 26"/>
            <p:cNvSpPr>
              <a:spLocks noChangeShapeType="1"/>
            </p:cNvSpPr>
            <p:nvPr/>
          </p:nvSpPr>
          <p:spPr bwMode="auto">
            <a:xfrm flipV="1">
              <a:off x="4086" y="3604"/>
              <a:ext cx="0" cy="35"/>
            </a:xfrm>
            <a:prstGeom prst="line">
              <a:avLst/>
            </a:prstGeom>
            <a:noFill/>
            <a:ln w="0">
              <a:solidFill>
                <a:srgbClr val="000000"/>
              </a:solidFill>
              <a:round/>
              <a:headEnd/>
              <a:tailEnd/>
            </a:ln>
          </p:spPr>
          <p:txBody>
            <a:bodyPr/>
            <a:lstStyle/>
            <a:p>
              <a:endParaRPr lang="en-US"/>
            </a:p>
          </p:txBody>
        </p:sp>
        <p:sp>
          <p:nvSpPr>
            <p:cNvPr id="35870" name="Line 27"/>
            <p:cNvSpPr>
              <a:spLocks noChangeShapeType="1"/>
            </p:cNvSpPr>
            <p:nvPr/>
          </p:nvSpPr>
          <p:spPr bwMode="auto">
            <a:xfrm flipV="1">
              <a:off x="4463" y="3604"/>
              <a:ext cx="0" cy="35"/>
            </a:xfrm>
            <a:prstGeom prst="line">
              <a:avLst/>
            </a:prstGeom>
            <a:noFill/>
            <a:ln w="0">
              <a:solidFill>
                <a:srgbClr val="000000"/>
              </a:solidFill>
              <a:round/>
              <a:headEnd/>
              <a:tailEnd/>
            </a:ln>
          </p:spPr>
          <p:txBody>
            <a:bodyPr/>
            <a:lstStyle/>
            <a:p>
              <a:endParaRPr lang="en-US"/>
            </a:p>
          </p:txBody>
        </p:sp>
        <p:sp>
          <p:nvSpPr>
            <p:cNvPr id="35871" name="Freeform 28"/>
            <p:cNvSpPr>
              <a:spLocks/>
            </p:cNvSpPr>
            <p:nvPr/>
          </p:nvSpPr>
          <p:spPr bwMode="auto">
            <a:xfrm>
              <a:off x="801" y="1519"/>
              <a:ext cx="3662" cy="2085"/>
            </a:xfrm>
            <a:custGeom>
              <a:avLst/>
              <a:gdLst>
                <a:gd name="T0" fmla="*/ 2147483647 w 476"/>
                <a:gd name="T1" fmla="*/ 2147483647 h 242"/>
                <a:gd name="T2" fmla="*/ 2147483647 w 476"/>
                <a:gd name="T3" fmla="*/ 2147483647 h 242"/>
                <a:gd name="T4" fmla="*/ 2147483647 w 476"/>
                <a:gd name="T5" fmla="*/ 2147483647 h 242"/>
                <a:gd name="T6" fmla="*/ 2147483647 w 476"/>
                <a:gd name="T7" fmla="*/ 2147483647 h 242"/>
                <a:gd name="T8" fmla="*/ 2147483647 w 476"/>
                <a:gd name="T9" fmla="*/ 2147483647 h 242"/>
                <a:gd name="T10" fmla="*/ 2147483647 w 476"/>
                <a:gd name="T11" fmla="*/ 2147483647 h 242"/>
                <a:gd name="T12" fmla="*/ 2147483647 w 476"/>
                <a:gd name="T13" fmla="*/ 2147483647 h 242"/>
                <a:gd name="T14" fmla="*/ 2147483647 w 476"/>
                <a:gd name="T15" fmla="*/ 2147483647 h 242"/>
                <a:gd name="T16" fmla="*/ 2147483647 w 476"/>
                <a:gd name="T17" fmla="*/ 2147483647 h 242"/>
                <a:gd name="T18" fmla="*/ 2147483647 w 476"/>
                <a:gd name="T19" fmla="*/ 2147483647 h 242"/>
                <a:gd name="T20" fmla="*/ 2147483647 w 476"/>
                <a:gd name="T21" fmla="*/ 2147483647 h 242"/>
                <a:gd name="T22" fmla="*/ 2147483647 w 476"/>
                <a:gd name="T23" fmla="*/ 2147483647 h 242"/>
                <a:gd name="T24" fmla="*/ 2147483647 w 476"/>
                <a:gd name="T25" fmla="*/ 2147483647 h 242"/>
                <a:gd name="T26" fmla="*/ 2147483647 w 476"/>
                <a:gd name="T27" fmla="*/ 2147483647 h 242"/>
                <a:gd name="T28" fmla="*/ 2147483647 w 476"/>
                <a:gd name="T29" fmla="*/ 2147483647 h 242"/>
                <a:gd name="T30" fmla="*/ 2147483647 w 476"/>
                <a:gd name="T31" fmla="*/ 2147483647 h 242"/>
                <a:gd name="T32" fmla="*/ 2147483647 w 476"/>
                <a:gd name="T33" fmla="*/ 2147483647 h 242"/>
                <a:gd name="T34" fmla="*/ 2147483647 w 476"/>
                <a:gd name="T35" fmla="*/ 2147483647 h 242"/>
                <a:gd name="T36" fmla="*/ 2147483647 w 476"/>
                <a:gd name="T37" fmla="*/ 2147483647 h 242"/>
                <a:gd name="T38" fmla="*/ 2147483647 w 476"/>
                <a:gd name="T39" fmla="*/ 2147483647 h 242"/>
                <a:gd name="T40" fmla="*/ 2147483647 w 476"/>
                <a:gd name="T41" fmla="*/ 2147483647 h 242"/>
                <a:gd name="T42" fmla="*/ 2147483647 w 476"/>
                <a:gd name="T43" fmla="*/ 2147483647 h 242"/>
                <a:gd name="T44" fmla="*/ 2147483647 w 476"/>
                <a:gd name="T45" fmla="*/ 2147483647 h 242"/>
                <a:gd name="T46" fmla="*/ 2147483647 w 476"/>
                <a:gd name="T47" fmla="*/ 2147483647 h 242"/>
                <a:gd name="T48" fmla="*/ 2147483647 w 476"/>
                <a:gd name="T49" fmla="*/ 2147483647 h 242"/>
                <a:gd name="T50" fmla="*/ 2147483647 w 476"/>
                <a:gd name="T51" fmla="*/ 2147483647 h 242"/>
                <a:gd name="T52" fmla="*/ 2147483647 w 476"/>
                <a:gd name="T53" fmla="*/ 2147483647 h 242"/>
                <a:gd name="T54" fmla="*/ 2147483647 w 476"/>
                <a:gd name="T55" fmla="*/ 2147483647 h 242"/>
                <a:gd name="T56" fmla="*/ 2147483647 w 476"/>
                <a:gd name="T57" fmla="*/ 2147483647 h 242"/>
                <a:gd name="T58" fmla="*/ 2147483647 w 476"/>
                <a:gd name="T59" fmla="*/ 2147483647 h 242"/>
                <a:gd name="T60" fmla="*/ 2147483647 w 476"/>
                <a:gd name="T61" fmla="*/ 2147483647 h 242"/>
                <a:gd name="T62" fmla="*/ 2147483647 w 476"/>
                <a:gd name="T63" fmla="*/ 2147483647 h 242"/>
                <a:gd name="T64" fmla="*/ 2147483647 w 476"/>
                <a:gd name="T65" fmla="*/ 2147483647 h 242"/>
                <a:gd name="T66" fmla="*/ 2147483647 w 476"/>
                <a:gd name="T67" fmla="*/ 2147483647 h 242"/>
                <a:gd name="T68" fmla="*/ 2147483647 w 476"/>
                <a:gd name="T69" fmla="*/ 2147483647 h 242"/>
                <a:gd name="T70" fmla="*/ 2147483647 w 476"/>
                <a:gd name="T71" fmla="*/ 2147483647 h 242"/>
                <a:gd name="T72" fmla="*/ 2147483647 w 476"/>
                <a:gd name="T73" fmla="*/ 2147483647 h 242"/>
                <a:gd name="T74" fmla="*/ 2147483647 w 476"/>
                <a:gd name="T75" fmla="*/ 2147483647 h 242"/>
                <a:gd name="T76" fmla="*/ 2147483647 w 476"/>
                <a:gd name="T77" fmla="*/ 2147483647 h 242"/>
                <a:gd name="T78" fmla="*/ 2147483647 w 476"/>
                <a:gd name="T79" fmla="*/ 2147483647 h 242"/>
                <a:gd name="T80" fmla="*/ 2147483647 w 476"/>
                <a:gd name="T81" fmla="*/ 2147483647 h 242"/>
                <a:gd name="T82" fmla="*/ 2147483647 w 476"/>
                <a:gd name="T83" fmla="*/ 2147483647 h 242"/>
                <a:gd name="T84" fmla="*/ 2147483647 w 476"/>
                <a:gd name="T85" fmla="*/ 2147483647 h 242"/>
                <a:gd name="T86" fmla="*/ 2147483647 w 476"/>
                <a:gd name="T87" fmla="*/ 2147483647 h 242"/>
                <a:gd name="T88" fmla="*/ 2147483647 w 476"/>
                <a:gd name="T89" fmla="*/ 2147483647 h 242"/>
                <a:gd name="T90" fmla="*/ 2147483647 w 476"/>
                <a:gd name="T91" fmla="*/ 2147483647 h 242"/>
                <a:gd name="T92" fmla="*/ 2147483647 w 476"/>
                <a:gd name="T93" fmla="*/ 2147483647 h 242"/>
                <a:gd name="T94" fmla="*/ 2147483647 w 476"/>
                <a:gd name="T95" fmla="*/ 2147483647 h 242"/>
                <a:gd name="T96" fmla="*/ 2147483647 w 476"/>
                <a:gd name="T97" fmla="*/ 2147483647 h 242"/>
                <a:gd name="T98" fmla="*/ 2147483647 w 476"/>
                <a:gd name="T99" fmla="*/ 0 h 24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76"/>
                <a:gd name="T151" fmla="*/ 0 h 242"/>
                <a:gd name="T152" fmla="*/ 476 w 476"/>
                <a:gd name="T153" fmla="*/ 242 h 24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76" h="242">
                  <a:moveTo>
                    <a:pt x="0" y="242"/>
                  </a:moveTo>
                  <a:lnTo>
                    <a:pt x="5" y="235"/>
                  </a:lnTo>
                  <a:lnTo>
                    <a:pt x="10" y="231"/>
                  </a:lnTo>
                  <a:lnTo>
                    <a:pt x="15" y="228"/>
                  </a:lnTo>
                  <a:lnTo>
                    <a:pt x="19" y="224"/>
                  </a:lnTo>
                  <a:lnTo>
                    <a:pt x="24" y="221"/>
                  </a:lnTo>
                  <a:lnTo>
                    <a:pt x="29" y="218"/>
                  </a:lnTo>
                  <a:lnTo>
                    <a:pt x="34" y="214"/>
                  </a:lnTo>
                  <a:lnTo>
                    <a:pt x="39" y="211"/>
                  </a:lnTo>
                  <a:lnTo>
                    <a:pt x="44" y="207"/>
                  </a:lnTo>
                  <a:lnTo>
                    <a:pt x="48" y="204"/>
                  </a:lnTo>
                  <a:lnTo>
                    <a:pt x="53" y="201"/>
                  </a:lnTo>
                  <a:lnTo>
                    <a:pt x="58" y="197"/>
                  </a:lnTo>
                  <a:lnTo>
                    <a:pt x="63" y="194"/>
                  </a:lnTo>
                  <a:lnTo>
                    <a:pt x="67" y="190"/>
                  </a:lnTo>
                  <a:lnTo>
                    <a:pt x="72" y="187"/>
                  </a:lnTo>
                  <a:lnTo>
                    <a:pt x="77" y="183"/>
                  </a:lnTo>
                  <a:lnTo>
                    <a:pt x="82" y="180"/>
                  </a:lnTo>
                  <a:lnTo>
                    <a:pt x="87" y="176"/>
                  </a:lnTo>
                  <a:lnTo>
                    <a:pt x="91" y="173"/>
                  </a:lnTo>
                  <a:lnTo>
                    <a:pt x="96" y="170"/>
                  </a:lnTo>
                  <a:lnTo>
                    <a:pt x="101" y="167"/>
                  </a:lnTo>
                  <a:lnTo>
                    <a:pt x="106" y="164"/>
                  </a:lnTo>
                  <a:lnTo>
                    <a:pt x="111" y="162"/>
                  </a:lnTo>
                  <a:lnTo>
                    <a:pt x="116" y="160"/>
                  </a:lnTo>
                  <a:lnTo>
                    <a:pt x="120" y="158"/>
                  </a:lnTo>
                  <a:lnTo>
                    <a:pt x="125" y="156"/>
                  </a:lnTo>
                  <a:lnTo>
                    <a:pt x="130" y="153"/>
                  </a:lnTo>
                  <a:lnTo>
                    <a:pt x="135" y="151"/>
                  </a:lnTo>
                  <a:lnTo>
                    <a:pt x="139" y="149"/>
                  </a:lnTo>
                  <a:lnTo>
                    <a:pt x="144" y="147"/>
                  </a:lnTo>
                  <a:lnTo>
                    <a:pt x="149" y="145"/>
                  </a:lnTo>
                  <a:lnTo>
                    <a:pt x="154" y="142"/>
                  </a:lnTo>
                  <a:lnTo>
                    <a:pt x="159" y="140"/>
                  </a:lnTo>
                  <a:lnTo>
                    <a:pt x="163" y="138"/>
                  </a:lnTo>
                  <a:lnTo>
                    <a:pt x="168" y="136"/>
                  </a:lnTo>
                  <a:lnTo>
                    <a:pt x="173" y="133"/>
                  </a:lnTo>
                  <a:lnTo>
                    <a:pt x="178" y="131"/>
                  </a:lnTo>
                  <a:lnTo>
                    <a:pt x="183" y="129"/>
                  </a:lnTo>
                  <a:lnTo>
                    <a:pt x="188" y="127"/>
                  </a:lnTo>
                  <a:lnTo>
                    <a:pt x="192" y="125"/>
                  </a:lnTo>
                  <a:lnTo>
                    <a:pt x="197" y="122"/>
                  </a:lnTo>
                  <a:lnTo>
                    <a:pt x="202" y="120"/>
                  </a:lnTo>
                  <a:lnTo>
                    <a:pt x="207" y="118"/>
                  </a:lnTo>
                  <a:lnTo>
                    <a:pt x="211" y="116"/>
                  </a:lnTo>
                  <a:lnTo>
                    <a:pt x="216" y="113"/>
                  </a:lnTo>
                  <a:lnTo>
                    <a:pt x="221" y="111"/>
                  </a:lnTo>
                  <a:lnTo>
                    <a:pt x="226" y="109"/>
                  </a:lnTo>
                  <a:lnTo>
                    <a:pt x="231" y="107"/>
                  </a:lnTo>
                  <a:lnTo>
                    <a:pt x="235" y="105"/>
                  </a:lnTo>
                  <a:lnTo>
                    <a:pt x="240" y="102"/>
                  </a:lnTo>
                  <a:lnTo>
                    <a:pt x="245" y="100"/>
                  </a:lnTo>
                  <a:lnTo>
                    <a:pt x="250" y="98"/>
                  </a:lnTo>
                  <a:lnTo>
                    <a:pt x="255" y="96"/>
                  </a:lnTo>
                  <a:lnTo>
                    <a:pt x="260" y="94"/>
                  </a:lnTo>
                  <a:lnTo>
                    <a:pt x="264" y="91"/>
                  </a:lnTo>
                  <a:lnTo>
                    <a:pt x="269" y="89"/>
                  </a:lnTo>
                  <a:lnTo>
                    <a:pt x="274" y="87"/>
                  </a:lnTo>
                  <a:lnTo>
                    <a:pt x="279" y="85"/>
                  </a:lnTo>
                  <a:lnTo>
                    <a:pt x="283" y="82"/>
                  </a:lnTo>
                  <a:lnTo>
                    <a:pt x="288" y="80"/>
                  </a:lnTo>
                  <a:lnTo>
                    <a:pt x="293" y="78"/>
                  </a:lnTo>
                  <a:lnTo>
                    <a:pt x="298" y="76"/>
                  </a:lnTo>
                  <a:lnTo>
                    <a:pt x="303" y="74"/>
                  </a:lnTo>
                  <a:lnTo>
                    <a:pt x="308" y="71"/>
                  </a:lnTo>
                  <a:lnTo>
                    <a:pt x="312" y="69"/>
                  </a:lnTo>
                  <a:lnTo>
                    <a:pt x="317" y="67"/>
                  </a:lnTo>
                  <a:lnTo>
                    <a:pt x="322" y="65"/>
                  </a:lnTo>
                  <a:lnTo>
                    <a:pt x="327" y="62"/>
                  </a:lnTo>
                  <a:lnTo>
                    <a:pt x="332" y="60"/>
                  </a:lnTo>
                  <a:lnTo>
                    <a:pt x="336" y="58"/>
                  </a:lnTo>
                  <a:lnTo>
                    <a:pt x="341" y="56"/>
                  </a:lnTo>
                  <a:lnTo>
                    <a:pt x="346" y="54"/>
                  </a:lnTo>
                  <a:lnTo>
                    <a:pt x="351" y="51"/>
                  </a:lnTo>
                  <a:lnTo>
                    <a:pt x="355" y="49"/>
                  </a:lnTo>
                  <a:lnTo>
                    <a:pt x="360" y="47"/>
                  </a:lnTo>
                  <a:lnTo>
                    <a:pt x="365" y="45"/>
                  </a:lnTo>
                  <a:lnTo>
                    <a:pt x="370" y="43"/>
                  </a:lnTo>
                  <a:lnTo>
                    <a:pt x="375" y="40"/>
                  </a:lnTo>
                  <a:lnTo>
                    <a:pt x="380" y="38"/>
                  </a:lnTo>
                  <a:lnTo>
                    <a:pt x="384" y="36"/>
                  </a:lnTo>
                  <a:lnTo>
                    <a:pt x="389" y="34"/>
                  </a:lnTo>
                  <a:lnTo>
                    <a:pt x="394" y="32"/>
                  </a:lnTo>
                  <a:lnTo>
                    <a:pt x="399" y="29"/>
                  </a:lnTo>
                  <a:lnTo>
                    <a:pt x="404" y="27"/>
                  </a:lnTo>
                  <a:lnTo>
                    <a:pt x="408" y="25"/>
                  </a:lnTo>
                  <a:lnTo>
                    <a:pt x="413" y="24"/>
                  </a:lnTo>
                  <a:lnTo>
                    <a:pt x="418" y="22"/>
                  </a:lnTo>
                  <a:lnTo>
                    <a:pt x="423" y="22"/>
                  </a:lnTo>
                  <a:lnTo>
                    <a:pt x="427" y="21"/>
                  </a:lnTo>
                  <a:lnTo>
                    <a:pt x="432" y="20"/>
                  </a:lnTo>
                  <a:lnTo>
                    <a:pt x="437" y="10"/>
                  </a:lnTo>
                  <a:lnTo>
                    <a:pt x="442" y="9"/>
                  </a:lnTo>
                  <a:lnTo>
                    <a:pt x="447" y="8"/>
                  </a:lnTo>
                  <a:lnTo>
                    <a:pt x="452" y="8"/>
                  </a:lnTo>
                  <a:lnTo>
                    <a:pt x="456" y="8"/>
                  </a:lnTo>
                  <a:lnTo>
                    <a:pt x="461" y="8"/>
                  </a:lnTo>
                  <a:lnTo>
                    <a:pt x="466" y="6"/>
                  </a:lnTo>
                  <a:lnTo>
                    <a:pt x="471" y="4"/>
                  </a:lnTo>
                  <a:lnTo>
                    <a:pt x="476" y="0"/>
                  </a:lnTo>
                </a:path>
              </a:pathLst>
            </a:custGeom>
            <a:noFill/>
            <a:ln w="20638">
              <a:solidFill>
                <a:srgbClr val="000080"/>
              </a:solidFill>
              <a:round/>
              <a:headEnd/>
              <a:tailEnd/>
            </a:ln>
          </p:spPr>
          <p:txBody>
            <a:bodyPr/>
            <a:lstStyle/>
            <a:p>
              <a:endParaRPr lang="en-US"/>
            </a:p>
          </p:txBody>
        </p:sp>
        <p:sp>
          <p:nvSpPr>
            <p:cNvPr id="35872" name="Freeform 29"/>
            <p:cNvSpPr>
              <a:spLocks/>
            </p:cNvSpPr>
            <p:nvPr/>
          </p:nvSpPr>
          <p:spPr bwMode="auto">
            <a:xfrm>
              <a:off x="801" y="1751"/>
              <a:ext cx="3662" cy="1853"/>
            </a:xfrm>
            <a:custGeom>
              <a:avLst/>
              <a:gdLst>
                <a:gd name="T0" fmla="*/ 2147483647 w 476"/>
                <a:gd name="T1" fmla="*/ 2147483647 h 215"/>
                <a:gd name="T2" fmla="*/ 2147483647 w 476"/>
                <a:gd name="T3" fmla="*/ 2147483647 h 215"/>
                <a:gd name="T4" fmla="*/ 2147483647 w 476"/>
                <a:gd name="T5" fmla="*/ 2147483647 h 215"/>
                <a:gd name="T6" fmla="*/ 2147483647 w 476"/>
                <a:gd name="T7" fmla="*/ 2147483647 h 215"/>
                <a:gd name="T8" fmla="*/ 2147483647 w 476"/>
                <a:gd name="T9" fmla="*/ 2147483647 h 215"/>
                <a:gd name="T10" fmla="*/ 2147483647 w 476"/>
                <a:gd name="T11" fmla="*/ 2147483647 h 215"/>
                <a:gd name="T12" fmla="*/ 2147483647 w 476"/>
                <a:gd name="T13" fmla="*/ 2147483647 h 215"/>
                <a:gd name="T14" fmla="*/ 2147483647 w 476"/>
                <a:gd name="T15" fmla="*/ 2147483647 h 215"/>
                <a:gd name="T16" fmla="*/ 2147483647 w 476"/>
                <a:gd name="T17" fmla="*/ 2147483647 h 215"/>
                <a:gd name="T18" fmla="*/ 2147483647 w 476"/>
                <a:gd name="T19" fmla="*/ 2147483647 h 215"/>
                <a:gd name="T20" fmla="*/ 2147483647 w 476"/>
                <a:gd name="T21" fmla="*/ 2147483647 h 215"/>
                <a:gd name="T22" fmla="*/ 2147483647 w 476"/>
                <a:gd name="T23" fmla="*/ 2147483647 h 215"/>
                <a:gd name="T24" fmla="*/ 2147483647 w 476"/>
                <a:gd name="T25" fmla="*/ 2147483647 h 215"/>
                <a:gd name="T26" fmla="*/ 2147483647 w 476"/>
                <a:gd name="T27" fmla="*/ 2147483647 h 215"/>
                <a:gd name="T28" fmla="*/ 2147483647 w 476"/>
                <a:gd name="T29" fmla="*/ 2147483647 h 215"/>
                <a:gd name="T30" fmla="*/ 2147483647 w 476"/>
                <a:gd name="T31" fmla="*/ 2147483647 h 215"/>
                <a:gd name="T32" fmla="*/ 2147483647 w 476"/>
                <a:gd name="T33" fmla="*/ 2147483647 h 215"/>
                <a:gd name="T34" fmla="*/ 2147483647 w 476"/>
                <a:gd name="T35" fmla="*/ 2147483647 h 215"/>
                <a:gd name="T36" fmla="*/ 2147483647 w 476"/>
                <a:gd name="T37" fmla="*/ 2147483647 h 215"/>
                <a:gd name="T38" fmla="*/ 2147483647 w 476"/>
                <a:gd name="T39" fmla="*/ 2147483647 h 215"/>
                <a:gd name="T40" fmla="*/ 2147483647 w 476"/>
                <a:gd name="T41" fmla="*/ 2147483647 h 215"/>
                <a:gd name="T42" fmla="*/ 2147483647 w 476"/>
                <a:gd name="T43" fmla="*/ 2147483647 h 215"/>
                <a:gd name="T44" fmla="*/ 2147483647 w 476"/>
                <a:gd name="T45" fmla="*/ 2147483647 h 215"/>
                <a:gd name="T46" fmla="*/ 2147483647 w 476"/>
                <a:gd name="T47" fmla="*/ 2147483647 h 215"/>
                <a:gd name="T48" fmla="*/ 2147483647 w 476"/>
                <a:gd name="T49" fmla="*/ 2147483647 h 215"/>
                <a:gd name="T50" fmla="*/ 2147483647 w 476"/>
                <a:gd name="T51" fmla="*/ 2147483647 h 215"/>
                <a:gd name="T52" fmla="*/ 2147483647 w 476"/>
                <a:gd name="T53" fmla="*/ 2147483647 h 215"/>
                <a:gd name="T54" fmla="*/ 2147483647 w 476"/>
                <a:gd name="T55" fmla="*/ 2147483647 h 215"/>
                <a:gd name="T56" fmla="*/ 2147483647 w 476"/>
                <a:gd name="T57" fmla="*/ 2147483647 h 215"/>
                <a:gd name="T58" fmla="*/ 2147483647 w 476"/>
                <a:gd name="T59" fmla="*/ 2147483647 h 215"/>
                <a:gd name="T60" fmla="*/ 2147483647 w 476"/>
                <a:gd name="T61" fmla="*/ 2147483647 h 215"/>
                <a:gd name="T62" fmla="*/ 2147483647 w 476"/>
                <a:gd name="T63" fmla="*/ 2147483647 h 215"/>
                <a:gd name="T64" fmla="*/ 2147483647 w 476"/>
                <a:gd name="T65" fmla="*/ 2147483647 h 215"/>
                <a:gd name="T66" fmla="*/ 2147483647 w 476"/>
                <a:gd name="T67" fmla="*/ 2147483647 h 215"/>
                <a:gd name="T68" fmla="*/ 2147483647 w 476"/>
                <a:gd name="T69" fmla="*/ 2147483647 h 215"/>
                <a:gd name="T70" fmla="*/ 2147483647 w 476"/>
                <a:gd name="T71" fmla="*/ 2147483647 h 215"/>
                <a:gd name="T72" fmla="*/ 2147483647 w 476"/>
                <a:gd name="T73" fmla="*/ 2147483647 h 215"/>
                <a:gd name="T74" fmla="*/ 2147483647 w 476"/>
                <a:gd name="T75" fmla="*/ 2147483647 h 215"/>
                <a:gd name="T76" fmla="*/ 2147483647 w 476"/>
                <a:gd name="T77" fmla="*/ 2147483647 h 215"/>
                <a:gd name="T78" fmla="*/ 2147483647 w 476"/>
                <a:gd name="T79" fmla="*/ 2147483647 h 215"/>
                <a:gd name="T80" fmla="*/ 2147483647 w 476"/>
                <a:gd name="T81" fmla="*/ 2147483647 h 215"/>
                <a:gd name="T82" fmla="*/ 2147483647 w 476"/>
                <a:gd name="T83" fmla="*/ 2147483647 h 215"/>
                <a:gd name="T84" fmla="*/ 2147483647 w 476"/>
                <a:gd name="T85" fmla="*/ 2147483647 h 215"/>
                <a:gd name="T86" fmla="*/ 2147483647 w 476"/>
                <a:gd name="T87" fmla="*/ 2147483647 h 215"/>
                <a:gd name="T88" fmla="*/ 2147483647 w 476"/>
                <a:gd name="T89" fmla="*/ 2147483647 h 215"/>
                <a:gd name="T90" fmla="*/ 2147483647 w 476"/>
                <a:gd name="T91" fmla="*/ 2147483647 h 215"/>
                <a:gd name="T92" fmla="*/ 2147483647 w 476"/>
                <a:gd name="T93" fmla="*/ 2147483647 h 215"/>
                <a:gd name="T94" fmla="*/ 2147483647 w 476"/>
                <a:gd name="T95" fmla="*/ 2147483647 h 215"/>
                <a:gd name="T96" fmla="*/ 2147483647 w 476"/>
                <a:gd name="T97" fmla="*/ 2147483647 h 215"/>
                <a:gd name="T98" fmla="*/ 2147483647 w 476"/>
                <a:gd name="T99" fmla="*/ 0 h 21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76"/>
                <a:gd name="T151" fmla="*/ 0 h 215"/>
                <a:gd name="T152" fmla="*/ 476 w 476"/>
                <a:gd name="T153" fmla="*/ 215 h 21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76" h="215">
                  <a:moveTo>
                    <a:pt x="0" y="215"/>
                  </a:moveTo>
                  <a:lnTo>
                    <a:pt x="5" y="209"/>
                  </a:lnTo>
                  <a:lnTo>
                    <a:pt x="10" y="206"/>
                  </a:lnTo>
                  <a:lnTo>
                    <a:pt x="15" y="203"/>
                  </a:lnTo>
                  <a:lnTo>
                    <a:pt x="19" y="199"/>
                  </a:lnTo>
                  <a:lnTo>
                    <a:pt x="24" y="197"/>
                  </a:lnTo>
                  <a:lnTo>
                    <a:pt x="29" y="193"/>
                  </a:lnTo>
                  <a:lnTo>
                    <a:pt x="34" y="191"/>
                  </a:lnTo>
                  <a:lnTo>
                    <a:pt x="39" y="188"/>
                  </a:lnTo>
                  <a:lnTo>
                    <a:pt x="44" y="185"/>
                  </a:lnTo>
                  <a:lnTo>
                    <a:pt x="48" y="182"/>
                  </a:lnTo>
                  <a:lnTo>
                    <a:pt x="53" y="179"/>
                  </a:lnTo>
                  <a:lnTo>
                    <a:pt x="58" y="176"/>
                  </a:lnTo>
                  <a:lnTo>
                    <a:pt x="63" y="173"/>
                  </a:lnTo>
                  <a:lnTo>
                    <a:pt x="67" y="169"/>
                  </a:lnTo>
                  <a:lnTo>
                    <a:pt x="72" y="166"/>
                  </a:lnTo>
                  <a:lnTo>
                    <a:pt x="77" y="164"/>
                  </a:lnTo>
                  <a:lnTo>
                    <a:pt x="82" y="161"/>
                  </a:lnTo>
                  <a:lnTo>
                    <a:pt x="87" y="157"/>
                  </a:lnTo>
                  <a:lnTo>
                    <a:pt x="91" y="154"/>
                  </a:lnTo>
                  <a:lnTo>
                    <a:pt x="96" y="151"/>
                  </a:lnTo>
                  <a:lnTo>
                    <a:pt x="101" y="149"/>
                  </a:lnTo>
                  <a:lnTo>
                    <a:pt x="106" y="147"/>
                  </a:lnTo>
                  <a:lnTo>
                    <a:pt x="111" y="145"/>
                  </a:lnTo>
                  <a:lnTo>
                    <a:pt x="116" y="143"/>
                  </a:lnTo>
                  <a:lnTo>
                    <a:pt x="120" y="141"/>
                  </a:lnTo>
                  <a:lnTo>
                    <a:pt x="125" y="139"/>
                  </a:lnTo>
                  <a:lnTo>
                    <a:pt x="130" y="137"/>
                  </a:lnTo>
                  <a:lnTo>
                    <a:pt x="135" y="135"/>
                  </a:lnTo>
                  <a:lnTo>
                    <a:pt x="139" y="133"/>
                  </a:lnTo>
                  <a:lnTo>
                    <a:pt x="144" y="131"/>
                  </a:lnTo>
                  <a:lnTo>
                    <a:pt x="149" y="129"/>
                  </a:lnTo>
                  <a:lnTo>
                    <a:pt x="154" y="127"/>
                  </a:lnTo>
                  <a:lnTo>
                    <a:pt x="159" y="125"/>
                  </a:lnTo>
                  <a:lnTo>
                    <a:pt x="163" y="123"/>
                  </a:lnTo>
                  <a:lnTo>
                    <a:pt x="168" y="121"/>
                  </a:lnTo>
                  <a:lnTo>
                    <a:pt x="173" y="119"/>
                  </a:lnTo>
                  <a:lnTo>
                    <a:pt x="178" y="117"/>
                  </a:lnTo>
                  <a:lnTo>
                    <a:pt x="183" y="115"/>
                  </a:lnTo>
                  <a:lnTo>
                    <a:pt x="188" y="113"/>
                  </a:lnTo>
                  <a:lnTo>
                    <a:pt x="192" y="111"/>
                  </a:lnTo>
                  <a:lnTo>
                    <a:pt x="197" y="109"/>
                  </a:lnTo>
                  <a:lnTo>
                    <a:pt x="202" y="107"/>
                  </a:lnTo>
                  <a:lnTo>
                    <a:pt x="207" y="105"/>
                  </a:lnTo>
                  <a:lnTo>
                    <a:pt x="211" y="103"/>
                  </a:lnTo>
                  <a:lnTo>
                    <a:pt x="216" y="101"/>
                  </a:lnTo>
                  <a:lnTo>
                    <a:pt x="221" y="99"/>
                  </a:lnTo>
                  <a:lnTo>
                    <a:pt x="226" y="97"/>
                  </a:lnTo>
                  <a:lnTo>
                    <a:pt x="231" y="95"/>
                  </a:lnTo>
                  <a:lnTo>
                    <a:pt x="235" y="93"/>
                  </a:lnTo>
                  <a:lnTo>
                    <a:pt x="240" y="91"/>
                  </a:lnTo>
                  <a:lnTo>
                    <a:pt x="245" y="89"/>
                  </a:lnTo>
                  <a:lnTo>
                    <a:pt x="250" y="87"/>
                  </a:lnTo>
                  <a:lnTo>
                    <a:pt x="255" y="85"/>
                  </a:lnTo>
                  <a:lnTo>
                    <a:pt x="260" y="83"/>
                  </a:lnTo>
                  <a:lnTo>
                    <a:pt x="264" y="81"/>
                  </a:lnTo>
                  <a:lnTo>
                    <a:pt x="269" y="79"/>
                  </a:lnTo>
                  <a:lnTo>
                    <a:pt x="274" y="77"/>
                  </a:lnTo>
                  <a:lnTo>
                    <a:pt x="279" y="75"/>
                  </a:lnTo>
                  <a:lnTo>
                    <a:pt x="283" y="73"/>
                  </a:lnTo>
                  <a:lnTo>
                    <a:pt x="288" y="71"/>
                  </a:lnTo>
                  <a:lnTo>
                    <a:pt x="293" y="69"/>
                  </a:lnTo>
                  <a:lnTo>
                    <a:pt x="298" y="67"/>
                  </a:lnTo>
                  <a:lnTo>
                    <a:pt x="303" y="65"/>
                  </a:lnTo>
                  <a:lnTo>
                    <a:pt x="308" y="63"/>
                  </a:lnTo>
                  <a:lnTo>
                    <a:pt x="312" y="61"/>
                  </a:lnTo>
                  <a:lnTo>
                    <a:pt x="317" y="59"/>
                  </a:lnTo>
                  <a:lnTo>
                    <a:pt x="322" y="57"/>
                  </a:lnTo>
                  <a:lnTo>
                    <a:pt x="327" y="55"/>
                  </a:lnTo>
                  <a:lnTo>
                    <a:pt x="332" y="53"/>
                  </a:lnTo>
                  <a:lnTo>
                    <a:pt x="336" y="51"/>
                  </a:lnTo>
                  <a:lnTo>
                    <a:pt x="341" y="49"/>
                  </a:lnTo>
                  <a:lnTo>
                    <a:pt x="346" y="47"/>
                  </a:lnTo>
                  <a:lnTo>
                    <a:pt x="351" y="45"/>
                  </a:lnTo>
                  <a:lnTo>
                    <a:pt x="355" y="43"/>
                  </a:lnTo>
                  <a:lnTo>
                    <a:pt x="360" y="41"/>
                  </a:lnTo>
                  <a:lnTo>
                    <a:pt x="365" y="39"/>
                  </a:lnTo>
                  <a:lnTo>
                    <a:pt x="370" y="37"/>
                  </a:lnTo>
                  <a:lnTo>
                    <a:pt x="375" y="35"/>
                  </a:lnTo>
                  <a:lnTo>
                    <a:pt x="380" y="33"/>
                  </a:lnTo>
                  <a:lnTo>
                    <a:pt x="384" y="31"/>
                  </a:lnTo>
                  <a:lnTo>
                    <a:pt x="389" y="29"/>
                  </a:lnTo>
                  <a:lnTo>
                    <a:pt x="394" y="28"/>
                  </a:lnTo>
                  <a:lnTo>
                    <a:pt x="399" y="25"/>
                  </a:lnTo>
                  <a:lnTo>
                    <a:pt x="404" y="23"/>
                  </a:lnTo>
                  <a:lnTo>
                    <a:pt x="408" y="21"/>
                  </a:lnTo>
                  <a:lnTo>
                    <a:pt x="413" y="21"/>
                  </a:lnTo>
                  <a:lnTo>
                    <a:pt x="418" y="19"/>
                  </a:lnTo>
                  <a:lnTo>
                    <a:pt x="423" y="19"/>
                  </a:lnTo>
                  <a:lnTo>
                    <a:pt x="427" y="18"/>
                  </a:lnTo>
                  <a:lnTo>
                    <a:pt x="432" y="18"/>
                  </a:lnTo>
                  <a:lnTo>
                    <a:pt x="437" y="8"/>
                  </a:lnTo>
                  <a:lnTo>
                    <a:pt x="442" y="7"/>
                  </a:lnTo>
                  <a:lnTo>
                    <a:pt x="447" y="7"/>
                  </a:lnTo>
                  <a:lnTo>
                    <a:pt x="452" y="7"/>
                  </a:lnTo>
                  <a:lnTo>
                    <a:pt x="456" y="7"/>
                  </a:lnTo>
                  <a:lnTo>
                    <a:pt x="461" y="7"/>
                  </a:lnTo>
                  <a:lnTo>
                    <a:pt x="466" y="5"/>
                  </a:lnTo>
                  <a:lnTo>
                    <a:pt x="471" y="3"/>
                  </a:lnTo>
                  <a:lnTo>
                    <a:pt x="476" y="0"/>
                  </a:lnTo>
                </a:path>
              </a:pathLst>
            </a:custGeom>
            <a:noFill/>
            <a:ln w="20638">
              <a:solidFill>
                <a:srgbClr val="FF00FF"/>
              </a:solidFill>
              <a:round/>
              <a:headEnd/>
              <a:tailEnd/>
            </a:ln>
          </p:spPr>
          <p:txBody>
            <a:bodyPr/>
            <a:lstStyle/>
            <a:p>
              <a:endParaRPr lang="en-US"/>
            </a:p>
          </p:txBody>
        </p:sp>
        <p:sp>
          <p:nvSpPr>
            <p:cNvPr id="35873" name="Freeform 30"/>
            <p:cNvSpPr>
              <a:spLocks/>
            </p:cNvSpPr>
            <p:nvPr/>
          </p:nvSpPr>
          <p:spPr bwMode="auto">
            <a:xfrm>
              <a:off x="801" y="1735"/>
              <a:ext cx="3662" cy="1869"/>
            </a:xfrm>
            <a:custGeom>
              <a:avLst/>
              <a:gdLst>
                <a:gd name="T0" fmla="*/ 2147483647 w 476"/>
                <a:gd name="T1" fmla="*/ 2147483647 h 217"/>
                <a:gd name="T2" fmla="*/ 2147483647 w 476"/>
                <a:gd name="T3" fmla="*/ 2147483647 h 217"/>
                <a:gd name="T4" fmla="*/ 2147483647 w 476"/>
                <a:gd name="T5" fmla="*/ 2147483647 h 217"/>
                <a:gd name="T6" fmla="*/ 2147483647 w 476"/>
                <a:gd name="T7" fmla="*/ 2147483647 h 217"/>
                <a:gd name="T8" fmla="*/ 2147483647 w 476"/>
                <a:gd name="T9" fmla="*/ 2147483647 h 217"/>
                <a:gd name="T10" fmla="*/ 2147483647 w 476"/>
                <a:gd name="T11" fmla="*/ 2147483647 h 217"/>
                <a:gd name="T12" fmla="*/ 2147483647 w 476"/>
                <a:gd name="T13" fmla="*/ 2147483647 h 217"/>
                <a:gd name="T14" fmla="*/ 2147483647 w 476"/>
                <a:gd name="T15" fmla="*/ 2147483647 h 217"/>
                <a:gd name="T16" fmla="*/ 2147483647 w 476"/>
                <a:gd name="T17" fmla="*/ 2147483647 h 217"/>
                <a:gd name="T18" fmla="*/ 2147483647 w 476"/>
                <a:gd name="T19" fmla="*/ 2147483647 h 217"/>
                <a:gd name="T20" fmla="*/ 2147483647 w 476"/>
                <a:gd name="T21" fmla="*/ 2147483647 h 217"/>
                <a:gd name="T22" fmla="*/ 2147483647 w 476"/>
                <a:gd name="T23" fmla="*/ 2147483647 h 217"/>
                <a:gd name="T24" fmla="*/ 2147483647 w 476"/>
                <a:gd name="T25" fmla="*/ 2147483647 h 217"/>
                <a:gd name="T26" fmla="*/ 2147483647 w 476"/>
                <a:gd name="T27" fmla="*/ 2147483647 h 217"/>
                <a:gd name="T28" fmla="*/ 2147483647 w 476"/>
                <a:gd name="T29" fmla="*/ 2147483647 h 217"/>
                <a:gd name="T30" fmla="*/ 2147483647 w 476"/>
                <a:gd name="T31" fmla="*/ 2147483647 h 217"/>
                <a:gd name="T32" fmla="*/ 2147483647 w 476"/>
                <a:gd name="T33" fmla="*/ 2147483647 h 217"/>
                <a:gd name="T34" fmla="*/ 2147483647 w 476"/>
                <a:gd name="T35" fmla="*/ 2147483647 h 217"/>
                <a:gd name="T36" fmla="*/ 2147483647 w 476"/>
                <a:gd name="T37" fmla="*/ 2147483647 h 217"/>
                <a:gd name="T38" fmla="*/ 2147483647 w 476"/>
                <a:gd name="T39" fmla="*/ 2147483647 h 217"/>
                <a:gd name="T40" fmla="*/ 2147483647 w 476"/>
                <a:gd name="T41" fmla="*/ 2147483647 h 217"/>
                <a:gd name="T42" fmla="*/ 2147483647 w 476"/>
                <a:gd name="T43" fmla="*/ 2147483647 h 217"/>
                <a:gd name="T44" fmla="*/ 2147483647 w 476"/>
                <a:gd name="T45" fmla="*/ 2147483647 h 217"/>
                <a:gd name="T46" fmla="*/ 2147483647 w 476"/>
                <a:gd name="T47" fmla="*/ 2147483647 h 217"/>
                <a:gd name="T48" fmla="*/ 2147483647 w 476"/>
                <a:gd name="T49" fmla="*/ 2147483647 h 217"/>
                <a:gd name="T50" fmla="*/ 2147483647 w 476"/>
                <a:gd name="T51" fmla="*/ 2147483647 h 217"/>
                <a:gd name="T52" fmla="*/ 2147483647 w 476"/>
                <a:gd name="T53" fmla="*/ 2147483647 h 217"/>
                <a:gd name="T54" fmla="*/ 2147483647 w 476"/>
                <a:gd name="T55" fmla="*/ 2147483647 h 217"/>
                <a:gd name="T56" fmla="*/ 2147483647 w 476"/>
                <a:gd name="T57" fmla="*/ 2147483647 h 217"/>
                <a:gd name="T58" fmla="*/ 2147483647 w 476"/>
                <a:gd name="T59" fmla="*/ 2147483647 h 217"/>
                <a:gd name="T60" fmla="*/ 2147483647 w 476"/>
                <a:gd name="T61" fmla="*/ 2147483647 h 217"/>
                <a:gd name="T62" fmla="*/ 2147483647 w 476"/>
                <a:gd name="T63" fmla="*/ 2147483647 h 217"/>
                <a:gd name="T64" fmla="*/ 2147483647 w 476"/>
                <a:gd name="T65" fmla="*/ 2147483647 h 217"/>
                <a:gd name="T66" fmla="*/ 2147483647 w 476"/>
                <a:gd name="T67" fmla="*/ 2147483647 h 217"/>
                <a:gd name="T68" fmla="*/ 2147483647 w 476"/>
                <a:gd name="T69" fmla="*/ 2147483647 h 217"/>
                <a:gd name="T70" fmla="*/ 2147483647 w 476"/>
                <a:gd name="T71" fmla="*/ 2147483647 h 217"/>
                <a:gd name="T72" fmla="*/ 2147483647 w 476"/>
                <a:gd name="T73" fmla="*/ 2147483647 h 217"/>
                <a:gd name="T74" fmla="*/ 2147483647 w 476"/>
                <a:gd name="T75" fmla="*/ 2147483647 h 217"/>
                <a:gd name="T76" fmla="*/ 2147483647 w 476"/>
                <a:gd name="T77" fmla="*/ 2147483647 h 217"/>
                <a:gd name="T78" fmla="*/ 2147483647 w 476"/>
                <a:gd name="T79" fmla="*/ 2147483647 h 217"/>
                <a:gd name="T80" fmla="*/ 2147483647 w 476"/>
                <a:gd name="T81" fmla="*/ 2147483647 h 217"/>
                <a:gd name="T82" fmla="*/ 2147483647 w 476"/>
                <a:gd name="T83" fmla="*/ 2147483647 h 217"/>
                <a:gd name="T84" fmla="*/ 2147483647 w 476"/>
                <a:gd name="T85" fmla="*/ 2147483647 h 217"/>
                <a:gd name="T86" fmla="*/ 2147483647 w 476"/>
                <a:gd name="T87" fmla="*/ 2147483647 h 217"/>
                <a:gd name="T88" fmla="*/ 2147483647 w 476"/>
                <a:gd name="T89" fmla="*/ 2147483647 h 217"/>
                <a:gd name="T90" fmla="*/ 2147483647 w 476"/>
                <a:gd name="T91" fmla="*/ 2147483647 h 217"/>
                <a:gd name="T92" fmla="*/ 2147483647 w 476"/>
                <a:gd name="T93" fmla="*/ 2147483647 h 217"/>
                <a:gd name="T94" fmla="*/ 2147483647 w 476"/>
                <a:gd name="T95" fmla="*/ 2147483647 h 217"/>
                <a:gd name="T96" fmla="*/ 2147483647 w 476"/>
                <a:gd name="T97" fmla="*/ 2147483647 h 217"/>
                <a:gd name="T98" fmla="*/ 2147483647 w 476"/>
                <a:gd name="T99" fmla="*/ 0 h 21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76"/>
                <a:gd name="T151" fmla="*/ 0 h 217"/>
                <a:gd name="T152" fmla="*/ 476 w 476"/>
                <a:gd name="T153" fmla="*/ 217 h 21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76" h="217">
                  <a:moveTo>
                    <a:pt x="0" y="217"/>
                  </a:moveTo>
                  <a:lnTo>
                    <a:pt x="5" y="211"/>
                  </a:lnTo>
                  <a:lnTo>
                    <a:pt x="10" y="208"/>
                  </a:lnTo>
                  <a:lnTo>
                    <a:pt x="15" y="205"/>
                  </a:lnTo>
                  <a:lnTo>
                    <a:pt x="19" y="202"/>
                  </a:lnTo>
                  <a:lnTo>
                    <a:pt x="24" y="200"/>
                  </a:lnTo>
                  <a:lnTo>
                    <a:pt x="29" y="197"/>
                  </a:lnTo>
                  <a:lnTo>
                    <a:pt x="34" y="194"/>
                  </a:lnTo>
                  <a:lnTo>
                    <a:pt x="39" y="192"/>
                  </a:lnTo>
                  <a:lnTo>
                    <a:pt x="44" y="189"/>
                  </a:lnTo>
                  <a:lnTo>
                    <a:pt x="48" y="186"/>
                  </a:lnTo>
                  <a:lnTo>
                    <a:pt x="53" y="184"/>
                  </a:lnTo>
                  <a:lnTo>
                    <a:pt x="58" y="181"/>
                  </a:lnTo>
                  <a:lnTo>
                    <a:pt x="63" y="178"/>
                  </a:lnTo>
                  <a:lnTo>
                    <a:pt x="67" y="176"/>
                  </a:lnTo>
                  <a:lnTo>
                    <a:pt x="72" y="173"/>
                  </a:lnTo>
                  <a:lnTo>
                    <a:pt x="77" y="170"/>
                  </a:lnTo>
                  <a:lnTo>
                    <a:pt x="82" y="167"/>
                  </a:lnTo>
                  <a:lnTo>
                    <a:pt x="87" y="165"/>
                  </a:lnTo>
                  <a:lnTo>
                    <a:pt x="91" y="162"/>
                  </a:lnTo>
                  <a:lnTo>
                    <a:pt x="96" y="159"/>
                  </a:lnTo>
                  <a:lnTo>
                    <a:pt x="101" y="157"/>
                  </a:lnTo>
                  <a:lnTo>
                    <a:pt x="106" y="155"/>
                  </a:lnTo>
                  <a:lnTo>
                    <a:pt x="111" y="153"/>
                  </a:lnTo>
                  <a:lnTo>
                    <a:pt x="116" y="151"/>
                  </a:lnTo>
                  <a:lnTo>
                    <a:pt x="120" y="150"/>
                  </a:lnTo>
                  <a:lnTo>
                    <a:pt x="125" y="148"/>
                  </a:lnTo>
                  <a:lnTo>
                    <a:pt x="130" y="146"/>
                  </a:lnTo>
                  <a:lnTo>
                    <a:pt x="135" y="144"/>
                  </a:lnTo>
                  <a:lnTo>
                    <a:pt x="139" y="142"/>
                  </a:lnTo>
                  <a:lnTo>
                    <a:pt x="144" y="141"/>
                  </a:lnTo>
                  <a:lnTo>
                    <a:pt x="149" y="139"/>
                  </a:lnTo>
                  <a:lnTo>
                    <a:pt x="154" y="137"/>
                  </a:lnTo>
                  <a:lnTo>
                    <a:pt x="159" y="135"/>
                  </a:lnTo>
                  <a:lnTo>
                    <a:pt x="163" y="133"/>
                  </a:lnTo>
                  <a:lnTo>
                    <a:pt x="168" y="131"/>
                  </a:lnTo>
                  <a:lnTo>
                    <a:pt x="173" y="130"/>
                  </a:lnTo>
                  <a:lnTo>
                    <a:pt x="178" y="128"/>
                  </a:lnTo>
                  <a:lnTo>
                    <a:pt x="183" y="126"/>
                  </a:lnTo>
                  <a:lnTo>
                    <a:pt x="188" y="124"/>
                  </a:lnTo>
                  <a:lnTo>
                    <a:pt x="192" y="122"/>
                  </a:lnTo>
                  <a:lnTo>
                    <a:pt x="197" y="120"/>
                  </a:lnTo>
                  <a:lnTo>
                    <a:pt x="202" y="119"/>
                  </a:lnTo>
                  <a:lnTo>
                    <a:pt x="207" y="117"/>
                  </a:lnTo>
                  <a:lnTo>
                    <a:pt x="211" y="115"/>
                  </a:lnTo>
                  <a:lnTo>
                    <a:pt x="216" y="113"/>
                  </a:lnTo>
                  <a:lnTo>
                    <a:pt x="221" y="111"/>
                  </a:lnTo>
                  <a:lnTo>
                    <a:pt x="226" y="110"/>
                  </a:lnTo>
                  <a:lnTo>
                    <a:pt x="231" y="108"/>
                  </a:lnTo>
                  <a:lnTo>
                    <a:pt x="235" y="106"/>
                  </a:lnTo>
                  <a:lnTo>
                    <a:pt x="240" y="104"/>
                  </a:lnTo>
                  <a:lnTo>
                    <a:pt x="245" y="102"/>
                  </a:lnTo>
                  <a:lnTo>
                    <a:pt x="250" y="100"/>
                  </a:lnTo>
                  <a:lnTo>
                    <a:pt x="255" y="99"/>
                  </a:lnTo>
                  <a:lnTo>
                    <a:pt x="260" y="97"/>
                  </a:lnTo>
                  <a:lnTo>
                    <a:pt x="264" y="95"/>
                  </a:lnTo>
                  <a:lnTo>
                    <a:pt x="269" y="93"/>
                  </a:lnTo>
                  <a:lnTo>
                    <a:pt x="274" y="91"/>
                  </a:lnTo>
                  <a:lnTo>
                    <a:pt x="279" y="90"/>
                  </a:lnTo>
                  <a:lnTo>
                    <a:pt x="283" y="88"/>
                  </a:lnTo>
                  <a:lnTo>
                    <a:pt x="288" y="86"/>
                  </a:lnTo>
                  <a:lnTo>
                    <a:pt x="293" y="84"/>
                  </a:lnTo>
                  <a:lnTo>
                    <a:pt x="298" y="82"/>
                  </a:lnTo>
                  <a:lnTo>
                    <a:pt x="303" y="81"/>
                  </a:lnTo>
                  <a:lnTo>
                    <a:pt x="308" y="79"/>
                  </a:lnTo>
                  <a:lnTo>
                    <a:pt x="312" y="77"/>
                  </a:lnTo>
                  <a:lnTo>
                    <a:pt x="317" y="75"/>
                  </a:lnTo>
                  <a:lnTo>
                    <a:pt x="322" y="74"/>
                  </a:lnTo>
                  <a:lnTo>
                    <a:pt x="327" y="73"/>
                  </a:lnTo>
                  <a:lnTo>
                    <a:pt x="332" y="71"/>
                  </a:lnTo>
                  <a:lnTo>
                    <a:pt x="336" y="70"/>
                  </a:lnTo>
                  <a:lnTo>
                    <a:pt x="341" y="66"/>
                  </a:lnTo>
                  <a:lnTo>
                    <a:pt x="346" y="65"/>
                  </a:lnTo>
                  <a:lnTo>
                    <a:pt x="351" y="63"/>
                  </a:lnTo>
                  <a:lnTo>
                    <a:pt x="355" y="62"/>
                  </a:lnTo>
                  <a:lnTo>
                    <a:pt x="360" y="61"/>
                  </a:lnTo>
                  <a:lnTo>
                    <a:pt x="365" y="60"/>
                  </a:lnTo>
                  <a:lnTo>
                    <a:pt x="370" y="59"/>
                  </a:lnTo>
                  <a:lnTo>
                    <a:pt x="375" y="58"/>
                  </a:lnTo>
                  <a:lnTo>
                    <a:pt x="380" y="58"/>
                  </a:lnTo>
                  <a:lnTo>
                    <a:pt x="384" y="57"/>
                  </a:lnTo>
                  <a:lnTo>
                    <a:pt x="389" y="44"/>
                  </a:lnTo>
                  <a:lnTo>
                    <a:pt x="394" y="42"/>
                  </a:lnTo>
                  <a:lnTo>
                    <a:pt x="399" y="42"/>
                  </a:lnTo>
                  <a:lnTo>
                    <a:pt x="404" y="41"/>
                  </a:lnTo>
                  <a:lnTo>
                    <a:pt x="408" y="39"/>
                  </a:lnTo>
                  <a:lnTo>
                    <a:pt x="413" y="37"/>
                  </a:lnTo>
                  <a:lnTo>
                    <a:pt x="418" y="28"/>
                  </a:lnTo>
                  <a:lnTo>
                    <a:pt x="423" y="28"/>
                  </a:lnTo>
                  <a:lnTo>
                    <a:pt x="427" y="28"/>
                  </a:lnTo>
                  <a:lnTo>
                    <a:pt x="432" y="26"/>
                  </a:lnTo>
                  <a:lnTo>
                    <a:pt x="437" y="23"/>
                  </a:lnTo>
                  <a:lnTo>
                    <a:pt x="442" y="9"/>
                  </a:lnTo>
                  <a:lnTo>
                    <a:pt x="447" y="6"/>
                  </a:lnTo>
                  <a:lnTo>
                    <a:pt x="452" y="6"/>
                  </a:lnTo>
                  <a:lnTo>
                    <a:pt x="456" y="6"/>
                  </a:lnTo>
                  <a:lnTo>
                    <a:pt x="461" y="6"/>
                  </a:lnTo>
                  <a:lnTo>
                    <a:pt x="466" y="4"/>
                  </a:lnTo>
                  <a:lnTo>
                    <a:pt x="471" y="2"/>
                  </a:lnTo>
                  <a:lnTo>
                    <a:pt x="476" y="0"/>
                  </a:lnTo>
                </a:path>
              </a:pathLst>
            </a:custGeom>
            <a:noFill/>
            <a:ln w="20638">
              <a:solidFill>
                <a:srgbClr val="99CC00"/>
              </a:solidFill>
              <a:round/>
              <a:headEnd/>
              <a:tailEnd/>
            </a:ln>
          </p:spPr>
          <p:txBody>
            <a:bodyPr/>
            <a:lstStyle/>
            <a:p>
              <a:endParaRPr lang="en-US"/>
            </a:p>
          </p:txBody>
        </p:sp>
        <p:sp>
          <p:nvSpPr>
            <p:cNvPr id="35874" name="Freeform 31"/>
            <p:cNvSpPr>
              <a:spLocks/>
            </p:cNvSpPr>
            <p:nvPr/>
          </p:nvSpPr>
          <p:spPr bwMode="auto">
            <a:xfrm>
              <a:off x="801" y="1915"/>
              <a:ext cx="3662" cy="1689"/>
            </a:xfrm>
            <a:custGeom>
              <a:avLst/>
              <a:gdLst>
                <a:gd name="T0" fmla="*/ 2147483647 w 476"/>
                <a:gd name="T1" fmla="*/ 2147483647 h 196"/>
                <a:gd name="T2" fmla="*/ 2147483647 w 476"/>
                <a:gd name="T3" fmla="*/ 2147483647 h 196"/>
                <a:gd name="T4" fmla="*/ 2147483647 w 476"/>
                <a:gd name="T5" fmla="*/ 2147483647 h 196"/>
                <a:gd name="T6" fmla="*/ 2147483647 w 476"/>
                <a:gd name="T7" fmla="*/ 2147483647 h 196"/>
                <a:gd name="T8" fmla="*/ 2147483647 w 476"/>
                <a:gd name="T9" fmla="*/ 2147483647 h 196"/>
                <a:gd name="T10" fmla="*/ 2147483647 w 476"/>
                <a:gd name="T11" fmla="*/ 2147483647 h 196"/>
                <a:gd name="T12" fmla="*/ 2147483647 w 476"/>
                <a:gd name="T13" fmla="*/ 2147483647 h 196"/>
                <a:gd name="T14" fmla="*/ 2147483647 w 476"/>
                <a:gd name="T15" fmla="*/ 2147483647 h 196"/>
                <a:gd name="T16" fmla="*/ 2147483647 w 476"/>
                <a:gd name="T17" fmla="*/ 2147483647 h 196"/>
                <a:gd name="T18" fmla="*/ 2147483647 w 476"/>
                <a:gd name="T19" fmla="*/ 2147483647 h 196"/>
                <a:gd name="T20" fmla="*/ 2147483647 w 476"/>
                <a:gd name="T21" fmla="*/ 2147483647 h 196"/>
                <a:gd name="T22" fmla="*/ 2147483647 w 476"/>
                <a:gd name="T23" fmla="*/ 2147483647 h 196"/>
                <a:gd name="T24" fmla="*/ 2147483647 w 476"/>
                <a:gd name="T25" fmla="*/ 2147483647 h 196"/>
                <a:gd name="T26" fmla="*/ 2147483647 w 476"/>
                <a:gd name="T27" fmla="*/ 2147483647 h 196"/>
                <a:gd name="T28" fmla="*/ 2147483647 w 476"/>
                <a:gd name="T29" fmla="*/ 2147483647 h 196"/>
                <a:gd name="T30" fmla="*/ 2147483647 w 476"/>
                <a:gd name="T31" fmla="*/ 2147483647 h 196"/>
                <a:gd name="T32" fmla="*/ 2147483647 w 476"/>
                <a:gd name="T33" fmla="*/ 2147483647 h 196"/>
                <a:gd name="T34" fmla="*/ 2147483647 w 476"/>
                <a:gd name="T35" fmla="*/ 2147483647 h 196"/>
                <a:gd name="T36" fmla="*/ 2147483647 w 476"/>
                <a:gd name="T37" fmla="*/ 2147483647 h 196"/>
                <a:gd name="T38" fmla="*/ 2147483647 w 476"/>
                <a:gd name="T39" fmla="*/ 2147483647 h 196"/>
                <a:gd name="T40" fmla="*/ 2147483647 w 476"/>
                <a:gd name="T41" fmla="*/ 2147483647 h 196"/>
                <a:gd name="T42" fmla="*/ 2147483647 w 476"/>
                <a:gd name="T43" fmla="*/ 2147483647 h 196"/>
                <a:gd name="T44" fmla="*/ 2147483647 w 476"/>
                <a:gd name="T45" fmla="*/ 2147483647 h 196"/>
                <a:gd name="T46" fmla="*/ 2147483647 w 476"/>
                <a:gd name="T47" fmla="*/ 2147483647 h 196"/>
                <a:gd name="T48" fmla="*/ 2147483647 w 476"/>
                <a:gd name="T49" fmla="*/ 2147483647 h 196"/>
                <a:gd name="T50" fmla="*/ 2147483647 w 476"/>
                <a:gd name="T51" fmla="*/ 2147483647 h 196"/>
                <a:gd name="T52" fmla="*/ 2147483647 w 476"/>
                <a:gd name="T53" fmla="*/ 2147483647 h 196"/>
                <a:gd name="T54" fmla="*/ 2147483647 w 476"/>
                <a:gd name="T55" fmla="*/ 2147483647 h 196"/>
                <a:gd name="T56" fmla="*/ 2147483647 w 476"/>
                <a:gd name="T57" fmla="*/ 2147483647 h 196"/>
                <a:gd name="T58" fmla="*/ 2147483647 w 476"/>
                <a:gd name="T59" fmla="*/ 2147483647 h 196"/>
                <a:gd name="T60" fmla="*/ 2147483647 w 476"/>
                <a:gd name="T61" fmla="*/ 2147483647 h 196"/>
                <a:gd name="T62" fmla="*/ 2147483647 w 476"/>
                <a:gd name="T63" fmla="*/ 2147483647 h 196"/>
                <a:gd name="T64" fmla="*/ 2147483647 w 476"/>
                <a:gd name="T65" fmla="*/ 2147483647 h 196"/>
                <a:gd name="T66" fmla="*/ 2147483647 w 476"/>
                <a:gd name="T67" fmla="*/ 2147483647 h 196"/>
                <a:gd name="T68" fmla="*/ 2147483647 w 476"/>
                <a:gd name="T69" fmla="*/ 2147483647 h 196"/>
                <a:gd name="T70" fmla="*/ 2147483647 w 476"/>
                <a:gd name="T71" fmla="*/ 2147483647 h 196"/>
                <a:gd name="T72" fmla="*/ 2147483647 w 476"/>
                <a:gd name="T73" fmla="*/ 2147483647 h 196"/>
                <a:gd name="T74" fmla="*/ 2147483647 w 476"/>
                <a:gd name="T75" fmla="*/ 2147483647 h 196"/>
                <a:gd name="T76" fmla="*/ 2147483647 w 476"/>
                <a:gd name="T77" fmla="*/ 2147483647 h 196"/>
                <a:gd name="T78" fmla="*/ 2147483647 w 476"/>
                <a:gd name="T79" fmla="*/ 2147483647 h 196"/>
                <a:gd name="T80" fmla="*/ 2147483647 w 476"/>
                <a:gd name="T81" fmla="*/ 2147483647 h 196"/>
                <a:gd name="T82" fmla="*/ 2147483647 w 476"/>
                <a:gd name="T83" fmla="*/ 2147483647 h 196"/>
                <a:gd name="T84" fmla="*/ 2147483647 w 476"/>
                <a:gd name="T85" fmla="*/ 2147483647 h 196"/>
                <a:gd name="T86" fmla="*/ 2147483647 w 476"/>
                <a:gd name="T87" fmla="*/ 2147483647 h 196"/>
                <a:gd name="T88" fmla="*/ 2147483647 w 476"/>
                <a:gd name="T89" fmla="*/ 2147483647 h 196"/>
                <a:gd name="T90" fmla="*/ 2147483647 w 476"/>
                <a:gd name="T91" fmla="*/ 2147483647 h 196"/>
                <a:gd name="T92" fmla="*/ 2147483647 w 476"/>
                <a:gd name="T93" fmla="*/ 2147483647 h 196"/>
                <a:gd name="T94" fmla="*/ 2147483647 w 476"/>
                <a:gd name="T95" fmla="*/ 2147483647 h 196"/>
                <a:gd name="T96" fmla="*/ 2147483647 w 476"/>
                <a:gd name="T97" fmla="*/ 2147483647 h 196"/>
                <a:gd name="T98" fmla="*/ 2147483647 w 476"/>
                <a:gd name="T99" fmla="*/ 0 h 1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476"/>
                <a:gd name="T151" fmla="*/ 0 h 196"/>
                <a:gd name="T152" fmla="*/ 476 w 476"/>
                <a:gd name="T153" fmla="*/ 196 h 19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476" h="196">
                  <a:moveTo>
                    <a:pt x="0" y="196"/>
                  </a:moveTo>
                  <a:lnTo>
                    <a:pt x="5" y="190"/>
                  </a:lnTo>
                  <a:lnTo>
                    <a:pt x="10" y="187"/>
                  </a:lnTo>
                  <a:lnTo>
                    <a:pt x="15" y="185"/>
                  </a:lnTo>
                  <a:lnTo>
                    <a:pt x="19" y="183"/>
                  </a:lnTo>
                  <a:lnTo>
                    <a:pt x="24" y="180"/>
                  </a:lnTo>
                  <a:lnTo>
                    <a:pt x="29" y="178"/>
                  </a:lnTo>
                  <a:lnTo>
                    <a:pt x="34" y="176"/>
                  </a:lnTo>
                  <a:lnTo>
                    <a:pt x="39" y="173"/>
                  </a:lnTo>
                  <a:lnTo>
                    <a:pt x="44" y="171"/>
                  </a:lnTo>
                  <a:lnTo>
                    <a:pt x="48" y="168"/>
                  </a:lnTo>
                  <a:lnTo>
                    <a:pt x="53" y="166"/>
                  </a:lnTo>
                  <a:lnTo>
                    <a:pt x="58" y="163"/>
                  </a:lnTo>
                  <a:lnTo>
                    <a:pt x="63" y="161"/>
                  </a:lnTo>
                  <a:lnTo>
                    <a:pt x="67" y="158"/>
                  </a:lnTo>
                  <a:lnTo>
                    <a:pt x="72" y="156"/>
                  </a:lnTo>
                  <a:lnTo>
                    <a:pt x="77" y="154"/>
                  </a:lnTo>
                  <a:lnTo>
                    <a:pt x="82" y="151"/>
                  </a:lnTo>
                  <a:lnTo>
                    <a:pt x="87" y="149"/>
                  </a:lnTo>
                  <a:lnTo>
                    <a:pt x="91" y="146"/>
                  </a:lnTo>
                  <a:lnTo>
                    <a:pt x="96" y="144"/>
                  </a:lnTo>
                  <a:lnTo>
                    <a:pt x="101" y="141"/>
                  </a:lnTo>
                  <a:lnTo>
                    <a:pt x="106" y="140"/>
                  </a:lnTo>
                  <a:lnTo>
                    <a:pt x="111" y="138"/>
                  </a:lnTo>
                  <a:lnTo>
                    <a:pt x="116" y="136"/>
                  </a:lnTo>
                  <a:lnTo>
                    <a:pt x="120" y="135"/>
                  </a:lnTo>
                  <a:lnTo>
                    <a:pt x="125" y="133"/>
                  </a:lnTo>
                  <a:lnTo>
                    <a:pt x="130" y="131"/>
                  </a:lnTo>
                  <a:lnTo>
                    <a:pt x="135" y="130"/>
                  </a:lnTo>
                  <a:lnTo>
                    <a:pt x="139" y="128"/>
                  </a:lnTo>
                  <a:lnTo>
                    <a:pt x="144" y="126"/>
                  </a:lnTo>
                  <a:lnTo>
                    <a:pt x="149" y="125"/>
                  </a:lnTo>
                  <a:lnTo>
                    <a:pt x="154" y="123"/>
                  </a:lnTo>
                  <a:lnTo>
                    <a:pt x="159" y="121"/>
                  </a:lnTo>
                  <a:lnTo>
                    <a:pt x="163" y="120"/>
                  </a:lnTo>
                  <a:lnTo>
                    <a:pt x="168" y="118"/>
                  </a:lnTo>
                  <a:lnTo>
                    <a:pt x="173" y="116"/>
                  </a:lnTo>
                  <a:lnTo>
                    <a:pt x="178" y="115"/>
                  </a:lnTo>
                  <a:lnTo>
                    <a:pt x="183" y="113"/>
                  </a:lnTo>
                  <a:lnTo>
                    <a:pt x="188" y="111"/>
                  </a:lnTo>
                  <a:lnTo>
                    <a:pt x="192" y="110"/>
                  </a:lnTo>
                  <a:lnTo>
                    <a:pt x="197" y="108"/>
                  </a:lnTo>
                  <a:lnTo>
                    <a:pt x="202" y="106"/>
                  </a:lnTo>
                  <a:lnTo>
                    <a:pt x="207" y="105"/>
                  </a:lnTo>
                  <a:lnTo>
                    <a:pt x="211" y="103"/>
                  </a:lnTo>
                  <a:lnTo>
                    <a:pt x="216" y="101"/>
                  </a:lnTo>
                  <a:lnTo>
                    <a:pt x="221" y="100"/>
                  </a:lnTo>
                  <a:lnTo>
                    <a:pt x="226" y="98"/>
                  </a:lnTo>
                  <a:lnTo>
                    <a:pt x="231" y="96"/>
                  </a:lnTo>
                  <a:lnTo>
                    <a:pt x="235" y="95"/>
                  </a:lnTo>
                  <a:lnTo>
                    <a:pt x="240" y="93"/>
                  </a:lnTo>
                  <a:lnTo>
                    <a:pt x="245" y="91"/>
                  </a:lnTo>
                  <a:lnTo>
                    <a:pt x="250" y="89"/>
                  </a:lnTo>
                  <a:lnTo>
                    <a:pt x="255" y="88"/>
                  </a:lnTo>
                  <a:lnTo>
                    <a:pt x="260" y="86"/>
                  </a:lnTo>
                  <a:lnTo>
                    <a:pt x="264" y="84"/>
                  </a:lnTo>
                  <a:lnTo>
                    <a:pt x="269" y="83"/>
                  </a:lnTo>
                  <a:lnTo>
                    <a:pt x="274" y="81"/>
                  </a:lnTo>
                  <a:lnTo>
                    <a:pt x="279" y="79"/>
                  </a:lnTo>
                  <a:lnTo>
                    <a:pt x="283" y="78"/>
                  </a:lnTo>
                  <a:lnTo>
                    <a:pt x="288" y="76"/>
                  </a:lnTo>
                  <a:lnTo>
                    <a:pt x="293" y="74"/>
                  </a:lnTo>
                  <a:lnTo>
                    <a:pt x="298" y="73"/>
                  </a:lnTo>
                  <a:lnTo>
                    <a:pt x="303" y="71"/>
                  </a:lnTo>
                  <a:lnTo>
                    <a:pt x="308" y="69"/>
                  </a:lnTo>
                  <a:lnTo>
                    <a:pt x="312" y="68"/>
                  </a:lnTo>
                  <a:lnTo>
                    <a:pt x="317" y="66"/>
                  </a:lnTo>
                  <a:lnTo>
                    <a:pt x="322" y="65"/>
                  </a:lnTo>
                  <a:lnTo>
                    <a:pt x="327" y="64"/>
                  </a:lnTo>
                  <a:lnTo>
                    <a:pt x="332" y="62"/>
                  </a:lnTo>
                  <a:lnTo>
                    <a:pt x="336" y="61"/>
                  </a:lnTo>
                  <a:lnTo>
                    <a:pt x="341" y="57"/>
                  </a:lnTo>
                  <a:lnTo>
                    <a:pt x="346" y="57"/>
                  </a:lnTo>
                  <a:lnTo>
                    <a:pt x="351" y="55"/>
                  </a:lnTo>
                  <a:lnTo>
                    <a:pt x="355" y="54"/>
                  </a:lnTo>
                  <a:lnTo>
                    <a:pt x="360" y="53"/>
                  </a:lnTo>
                  <a:lnTo>
                    <a:pt x="365" y="52"/>
                  </a:lnTo>
                  <a:lnTo>
                    <a:pt x="370" y="51"/>
                  </a:lnTo>
                  <a:lnTo>
                    <a:pt x="375" y="51"/>
                  </a:lnTo>
                  <a:lnTo>
                    <a:pt x="380" y="50"/>
                  </a:lnTo>
                  <a:lnTo>
                    <a:pt x="384" y="50"/>
                  </a:lnTo>
                  <a:lnTo>
                    <a:pt x="389" y="38"/>
                  </a:lnTo>
                  <a:lnTo>
                    <a:pt x="394" y="36"/>
                  </a:lnTo>
                  <a:lnTo>
                    <a:pt x="399" y="36"/>
                  </a:lnTo>
                  <a:lnTo>
                    <a:pt x="404" y="35"/>
                  </a:lnTo>
                  <a:lnTo>
                    <a:pt x="408" y="34"/>
                  </a:lnTo>
                  <a:lnTo>
                    <a:pt x="413" y="32"/>
                  </a:lnTo>
                  <a:lnTo>
                    <a:pt x="418" y="24"/>
                  </a:lnTo>
                  <a:lnTo>
                    <a:pt x="423" y="24"/>
                  </a:lnTo>
                  <a:lnTo>
                    <a:pt x="427" y="24"/>
                  </a:lnTo>
                  <a:lnTo>
                    <a:pt x="432" y="22"/>
                  </a:lnTo>
                  <a:lnTo>
                    <a:pt x="437" y="19"/>
                  </a:lnTo>
                  <a:lnTo>
                    <a:pt x="442" y="8"/>
                  </a:lnTo>
                  <a:lnTo>
                    <a:pt x="447" y="5"/>
                  </a:lnTo>
                  <a:lnTo>
                    <a:pt x="452" y="5"/>
                  </a:lnTo>
                  <a:lnTo>
                    <a:pt x="456" y="5"/>
                  </a:lnTo>
                  <a:lnTo>
                    <a:pt x="461" y="5"/>
                  </a:lnTo>
                  <a:lnTo>
                    <a:pt x="466" y="3"/>
                  </a:lnTo>
                  <a:lnTo>
                    <a:pt x="471" y="1"/>
                  </a:lnTo>
                  <a:lnTo>
                    <a:pt x="476" y="0"/>
                  </a:lnTo>
                </a:path>
              </a:pathLst>
            </a:custGeom>
            <a:noFill/>
            <a:ln w="20638">
              <a:solidFill>
                <a:srgbClr val="00FFFF"/>
              </a:solidFill>
              <a:round/>
              <a:headEnd/>
              <a:tailEnd/>
            </a:ln>
          </p:spPr>
          <p:txBody>
            <a:bodyPr/>
            <a:lstStyle/>
            <a:p>
              <a:endParaRPr lang="en-US"/>
            </a:p>
          </p:txBody>
        </p:sp>
        <p:sp>
          <p:nvSpPr>
            <p:cNvPr id="35875" name="Rectangle 32"/>
            <p:cNvSpPr>
              <a:spLocks noChangeArrowheads="1"/>
            </p:cNvSpPr>
            <p:nvPr/>
          </p:nvSpPr>
          <p:spPr bwMode="auto">
            <a:xfrm>
              <a:off x="647" y="354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0</a:t>
              </a:r>
              <a:endParaRPr lang="en-US" sz="1200">
                <a:latin typeface="Calibri" pitchFamily="34" charset="0"/>
              </a:endParaRPr>
            </a:p>
          </p:txBody>
        </p:sp>
        <p:sp>
          <p:nvSpPr>
            <p:cNvPr id="35876" name="Rectangle 33"/>
            <p:cNvSpPr>
              <a:spLocks noChangeArrowheads="1"/>
            </p:cNvSpPr>
            <p:nvPr/>
          </p:nvSpPr>
          <p:spPr bwMode="auto">
            <a:xfrm>
              <a:off x="647" y="3293"/>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a:t>
              </a:r>
              <a:endParaRPr lang="en-US" sz="1200">
                <a:latin typeface="Calibri" pitchFamily="34" charset="0"/>
              </a:endParaRPr>
            </a:p>
          </p:txBody>
        </p:sp>
        <p:sp>
          <p:nvSpPr>
            <p:cNvPr id="35877" name="Rectangle 34"/>
            <p:cNvSpPr>
              <a:spLocks noChangeArrowheads="1"/>
            </p:cNvSpPr>
            <p:nvPr/>
          </p:nvSpPr>
          <p:spPr bwMode="auto">
            <a:xfrm>
              <a:off x="647" y="304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a:t>
              </a:r>
              <a:endParaRPr lang="en-US" sz="1200">
                <a:latin typeface="Calibri" pitchFamily="34" charset="0"/>
              </a:endParaRPr>
            </a:p>
          </p:txBody>
        </p:sp>
        <p:sp>
          <p:nvSpPr>
            <p:cNvPr id="35878" name="Rectangle 35"/>
            <p:cNvSpPr>
              <a:spLocks noChangeArrowheads="1"/>
            </p:cNvSpPr>
            <p:nvPr/>
          </p:nvSpPr>
          <p:spPr bwMode="auto">
            <a:xfrm>
              <a:off x="647" y="279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3</a:t>
              </a:r>
              <a:endParaRPr lang="en-US" sz="1200">
                <a:latin typeface="Calibri" pitchFamily="34" charset="0"/>
              </a:endParaRPr>
            </a:p>
          </p:txBody>
        </p:sp>
        <p:sp>
          <p:nvSpPr>
            <p:cNvPr id="35879" name="Rectangle 36"/>
            <p:cNvSpPr>
              <a:spLocks noChangeArrowheads="1"/>
            </p:cNvSpPr>
            <p:nvPr/>
          </p:nvSpPr>
          <p:spPr bwMode="auto">
            <a:xfrm>
              <a:off x="647" y="254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4</a:t>
              </a:r>
              <a:endParaRPr lang="en-US" sz="1200">
                <a:latin typeface="Calibri" pitchFamily="34" charset="0"/>
              </a:endParaRPr>
            </a:p>
          </p:txBody>
        </p:sp>
        <p:sp>
          <p:nvSpPr>
            <p:cNvPr id="35880" name="Rectangle 37"/>
            <p:cNvSpPr>
              <a:spLocks noChangeArrowheads="1"/>
            </p:cNvSpPr>
            <p:nvPr/>
          </p:nvSpPr>
          <p:spPr bwMode="auto">
            <a:xfrm>
              <a:off x="647" y="229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5</a:t>
              </a:r>
              <a:endParaRPr lang="en-US" sz="1200">
                <a:latin typeface="Calibri" pitchFamily="34" charset="0"/>
              </a:endParaRPr>
            </a:p>
          </p:txBody>
        </p:sp>
        <p:sp>
          <p:nvSpPr>
            <p:cNvPr id="35881" name="Rectangle 38"/>
            <p:cNvSpPr>
              <a:spLocks noChangeArrowheads="1"/>
            </p:cNvSpPr>
            <p:nvPr/>
          </p:nvSpPr>
          <p:spPr bwMode="auto">
            <a:xfrm>
              <a:off x="647" y="204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6</a:t>
              </a:r>
              <a:endParaRPr lang="en-US" sz="1200">
                <a:latin typeface="Calibri" pitchFamily="34" charset="0"/>
              </a:endParaRPr>
            </a:p>
          </p:txBody>
        </p:sp>
        <p:sp>
          <p:nvSpPr>
            <p:cNvPr id="35882" name="Rectangle 39"/>
            <p:cNvSpPr>
              <a:spLocks noChangeArrowheads="1"/>
            </p:cNvSpPr>
            <p:nvPr/>
          </p:nvSpPr>
          <p:spPr bwMode="auto">
            <a:xfrm>
              <a:off x="647" y="1794"/>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7</a:t>
              </a:r>
              <a:endParaRPr lang="en-US" sz="1200">
                <a:latin typeface="Calibri" pitchFamily="34" charset="0"/>
              </a:endParaRPr>
            </a:p>
          </p:txBody>
        </p:sp>
        <p:sp>
          <p:nvSpPr>
            <p:cNvPr id="35883" name="Rectangle 40"/>
            <p:cNvSpPr>
              <a:spLocks noChangeArrowheads="1"/>
            </p:cNvSpPr>
            <p:nvPr/>
          </p:nvSpPr>
          <p:spPr bwMode="auto">
            <a:xfrm>
              <a:off x="647" y="1545"/>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8</a:t>
              </a:r>
              <a:endParaRPr lang="en-US" sz="1200">
                <a:latin typeface="Calibri" pitchFamily="34" charset="0"/>
              </a:endParaRPr>
            </a:p>
          </p:txBody>
        </p:sp>
        <p:sp>
          <p:nvSpPr>
            <p:cNvPr id="35884" name="Rectangle 41"/>
            <p:cNvSpPr>
              <a:spLocks noChangeArrowheads="1"/>
            </p:cNvSpPr>
            <p:nvPr/>
          </p:nvSpPr>
          <p:spPr bwMode="auto">
            <a:xfrm>
              <a:off x="647" y="1295"/>
              <a:ext cx="5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9</a:t>
              </a:r>
              <a:endParaRPr lang="en-US" sz="1200">
                <a:latin typeface="Calibri" pitchFamily="34" charset="0"/>
              </a:endParaRPr>
            </a:p>
          </p:txBody>
        </p:sp>
        <p:sp>
          <p:nvSpPr>
            <p:cNvPr id="35885" name="Rectangle 42"/>
            <p:cNvSpPr>
              <a:spLocks noChangeArrowheads="1"/>
            </p:cNvSpPr>
            <p:nvPr/>
          </p:nvSpPr>
          <p:spPr bwMode="auto">
            <a:xfrm>
              <a:off x="709" y="3698"/>
              <a:ext cx="134"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0%</a:t>
              </a:r>
              <a:endParaRPr lang="en-US" sz="1200">
                <a:latin typeface="Calibri" pitchFamily="34" charset="0"/>
              </a:endParaRPr>
            </a:p>
          </p:txBody>
        </p:sp>
        <p:sp>
          <p:nvSpPr>
            <p:cNvPr id="35886" name="Rectangle 43"/>
            <p:cNvSpPr>
              <a:spLocks noChangeArrowheads="1"/>
            </p:cNvSpPr>
            <p:nvPr/>
          </p:nvSpPr>
          <p:spPr bwMode="auto">
            <a:xfrm>
              <a:off x="1054"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10%</a:t>
              </a:r>
              <a:endParaRPr lang="en-US" sz="1200">
                <a:latin typeface="Calibri" pitchFamily="34" charset="0"/>
              </a:endParaRPr>
            </a:p>
          </p:txBody>
        </p:sp>
        <p:sp>
          <p:nvSpPr>
            <p:cNvPr id="35887" name="Rectangle 44"/>
            <p:cNvSpPr>
              <a:spLocks noChangeArrowheads="1"/>
            </p:cNvSpPr>
            <p:nvPr/>
          </p:nvSpPr>
          <p:spPr bwMode="auto">
            <a:xfrm>
              <a:off x="1424"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a:t>
              </a:r>
              <a:endParaRPr lang="en-US" sz="1200">
                <a:latin typeface="Calibri" pitchFamily="34" charset="0"/>
              </a:endParaRPr>
            </a:p>
          </p:txBody>
        </p:sp>
        <p:sp>
          <p:nvSpPr>
            <p:cNvPr id="35888" name="Rectangle 45"/>
            <p:cNvSpPr>
              <a:spLocks noChangeArrowheads="1"/>
            </p:cNvSpPr>
            <p:nvPr/>
          </p:nvSpPr>
          <p:spPr bwMode="auto">
            <a:xfrm>
              <a:off x="1793"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30%</a:t>
              </a:r>
              <a:endParaRPr lang="en-US" sz="1200">
                <a:latin typeface="Calibri" pitchFamily="34" charset="0"/>
              </a:endParaRPr>
            </a:p>
          </p:txBody>
        </p:sp>
        <p:sp>
          <p:nvSpPr>
            <p:cNvPr id="35889" name="Rectangle 46"/>
            <p:cNvSpPr>
              <a:spLocks noChangeArrowheads="1"/>
            </p:cNvSpPr>
            <p:nvPr/>
          </p:nvSpPr>
          <p:spPr bwMode="auto">
            <a:xfrm>
              <a:off x="2162"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40%</a:t>
              </a:r>
              <a:endParaRPr lang="en-US" sz="1200">
                <a:latin typeface="Calibri" pitchFamily="34" charset="0"/>
              </a:endParaRPr>
            </a:p>
          </p:txBody>
        </p:sp>
        <p:sp>
          <p:nvSpPr>
            <p:cNvPr id="35890" name="Rectangle 47"/>
            <p:cNvSpPr>
              <a:spLocks noChangeArrowheads="1"/>
            </p:cNvSpPr>
            <p:nvPr/>
          </p:nvSpPr>
          <p:spPr bwMode="auto">
            <a:xfrm>
              <a:off x="2532"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50%</a:t>
              </a:r>
              <a:endParaRPr lang="en-US" sz="1200">
                <a:latin typeface="Calibri" pitchFamily="34" charset="0"/>
              </a:endParaRPr>
            </a:p>
          </p:txBody>
        </p:sp>
        <p:sp>
          <p:nvSpPr>
            <p:cNvPr id="35891" name="Rectangle 48"/>
            <p:cNvSpPr>
              <a:spLocks noChangeArrowheads="1"/>
            </p:cNvSpPr>
            <p:nvPr/>
          </p:nvSpPr>
          <p:spPr bwMode="auto">
            <a:xfrm>
              <a:off x="2902" y="3698"/>
              <a:ext cx="19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60%</a:t>
              </a:r>
              <a:endParaRPr lang="en-US" sz="1200">
                <a:latin typeface="Calibri" pitchFamily="34" charset="0"/>
              </a:endParaRPr>
            </a:p>
          </p:txBody>
        </p:sp>
        <p:sp>
          <p:nvSpPr>
            <p:cNvPr id="35892" name="Rectangle 49"/>
            <p:cNvSpPr>
              <a:spLocks noChangeArrowheads="1"/>
            </p:cNvSpPr>
            <p:nvPr/>
          </p:nvSpPr>
          <p:spPr bwMode="auto">
            <a:xfrm>
              <a:off x="3270" y="3698"/>
              <a:ext cx="189"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70%</a:t>
              </a:r>
              <a:endParaRPr lang="en-US" sz="1200">
                <a:latin typeface="Calibri" pitchFamily="34" charset="0"/>
              </a:endParaRPr>
            </a:p>
          </p:txBody>
        </p:sp>
        <p:sp>
          <p:nvSpPr>
            <p:cNvPr id="35893" name="Rectangle 50"/>
            <p:cNvSpPr>
              <a:spLocks noChangeArrowheads="1"/>
            </p:cNvSpPr>
            <p:nvPr/>
          </p:nvSpPr>
          <p:spPr bwMode="auto">
            <a:xfrm>
              <a:off x="3639" y="3698"/>
              <a:ext cx="189"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80%</a:t>
              </a:r>
              <a:endParaRPr lang="en-US" sz="1200">
                <a:latin typeface="Calibri" pitchFamily="34" charset="0"/>
              </a:endParaRPr>
            </a:p>
          </p:txBody>
        </p:sp>
        <p:sp>
          <p:nvSpPr>
            <p:cNvPr id="35894" name="Rectangle 51"/>
            <p:cNvSpPr>
              <a:spLocks noChangeArrowheads="1"/>
            </p:cNvSpPr>
            <p:nvPr/>
          </p:nvSpPr>
          <p:spPr bwMode="auto">
            <a:xfrm>
              <a:off x="4008" y="3698"/>
              <a:ext cx="189"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90%</a:t>
              </a:r>
              <a:endParaRPr lang="en-US" sz="1200">
                <a:latin typeface="Calibri" pitchFamily="34" charset="0"/>
              </a:endParaRPr>
            </a:p>
          </p:txBody>
        </p:sp>
        <p:sp>
          <p:nvSpPr>
            <p:cNvPr id="35895" name="Rectangle 52"/>
            <p:cNvSpPr>
              <a:spLocks noChangeArrowheads="1"/>
            </p:cNvSpPr>
            <p:nvPr/>
          </p:nvSpPr>
          <p:spPr bwMode="auto">
            <a:xfrm>
              <a:off x="4355" y="3698"/>
              <a:ext cx="245"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100%</a:t>
              </a:r>
              <a:endParaRPr lang="en-US" sz="1200">
                <a:latin typeface="Calibri" pitchFamily="34" charset="0"/>
              </a:endParaRPr>
            </a:p>
          </p:txBody>
        </p:sp>
        <p:grpSp>
          <p:nvGrpSpPr>
            <p:cNvPr id="35896" name="Group 70"/>
            <p:cNvGrpSpPr>
              <a:grpSpLocks/>
            </p:cNvGrpSpPr>
            <p:nvPr/>
          </p:nvGrpSpPr>
          <p:grpSpPr bwMode="auto">
            <a:xfrm>
              <a:off x="1128" y="1411"/>
              <a:ext cx="2172" cy="340"/>
              <a:chOff x="1290" y="1411"/>
              <a:chExt cx="2172" cy="340"/>
            </a:xfrm>
          </p:grpSpPr>
          <p:sp>
            <p:nvSpPr>
              <p:cNvPr id="35903" name="Rectangle 53"/>
              <p:cNvSpPr>
                <a:spLocks noChangeArrowheads="1"/>
              </p:cNvSpPr>
              <p:nvPr/>
            </p:nvSpPr>
            <p:spPr bwMode="auto">
              <a:xfrm>
                <a:off x="1454" y="1417"/>
                <a:ext cx="1626" cy="334"/>
              </a:xfrm>
              <a:prstGeom prst="rect">
                <a:avLst/>
              </a:prstGeom>
              <a:solidFill>
                <a:srgbClr val="FFFFFF"/>
              </a:solidFill>
              <a:ln w="9525">
                <a:noFill/>
                <a:miter lim="800000"/>
                <a:headEnd/>
                <a:tailEnd/>
              </a:ln>
            </p:spPr>
            <p:txBody>
              <a:bodyPr/>
              <a:lstStyle/>
              <a:p>
                <a:endParaRPr lang="en-GB" sz="1800">
                  <a:latin typeface="Calibri" pitchFamily="34" charset="0"/>
                </a:endParaRPr>
              </a:p>
            </p:txBody>
          </p:sp>
          <p:sp>
            <p:nvSpPr>
              <p:cNvPr id="35904" name="Line 54"/>
              <p:cNvSpPr>
                <a:spLocks noChangeShapeType="1"/>
              </p:cNvSpPr>
              <p:nvPr/>
            </p:nvSpPr>
            <p:spPr bwMode="auto">
              <a:xfrm>
                <a:off x="1290" y="1476"/>
                <a:ext cx="200" cy="0"/>
              </a:xfrm>
              <a:prstGeom prst="line">
                <a:avLst/>
              </a:prstGeom>
              <a:noFill/>
              <a:ln w="20638">
                <a:solidFill>
                  <a:srgbClr val="000080"/>
                </a:solidFill>
                <a:round/>
                <a:headEnd/>
                <a:tailEnd/>
              </a:ln>
            </p:spPr>
            <p:txBody>
              <a:bodyPr/>
              <a:lstStyle/>
              <a:p>
                <a:endParaRPr lang="en-US"/>
              </a:p>
            </p:txBody>
          </p:sp>
          <p:sp>
            <p:nvSpPr>
              <p:cNvPr id="35905" name="Rectangle 55"/>
              <p:cNvSpPr>
                <a:spLocks noChangeArrowheads="1"/>
              </p:cNvSpPr>
              <p:nvPr/>
            </p:nvSpPr>
            <p:spPr bwMode="auto">
              <a:xfrm>
                <a:off x="1524" y="1411"/>
                <a:ext cx="33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No ASA</a:t>
                </a:r>
                <a:endParaRPr lang="en-US" sz="1200">
                  <a:latin typeface="Calibri" pitchFamily="34" charset="0"/>
                </a:endParaRPr>
              </a:p>
            </p:txBody>
          </p:sp>
          <p:sp>
            <p:nvSpPr>
              <p:cNvPr id="35906" name="Line 56"/>
              <p:cNvSpPr>
                <a:spLocks noChangeShapeType="1"/>
              </p:cNvSpPr>
              <p:nvPr/>
            </p:nvSpPr>
            <p:spPr bwMode="auto">
              <a:xfrm>
                <a:off x="2375" y="1476"/>
                <a:ext cx="200" cy="0"/>
              </a:xfrm>
              <a:prstGeom prst="line">
                <a:avLst/>
              </a:prstGeom>
              <a:noFill/>
              <a:ln w="20638">
                <a:solidFill>
                  <a:srgbClr val="FF00FF"/>
                </a:solidFill>
                <a:round/>
                <a:headEnd/>
                <a:tailEnd/>
              </a:ln>
            </p:spPr>
            <p:txBody>
              <a:bodyPr/>
              <a:lstStyle/>
              <a:p>
                <a:endParaRPr lang="en-US"/>
              </a:p>
            </p:txBody>
          </p:sp>
          <p:sp>
            <p:nvSpPr>
              <p:cNvPr id="35907" name="Rectangle 57"/>
              <p:cNvSpPr>
                <a:spLocks noChangeArrowheads="1"/>
              </p:cNvSpPr>
              <p:nvPr/>
            </p:nvSpPr>
            <p:spPr bwMode="auto">
              <a:xfrm>
                <a:off x="2608" y="1411"/>
                <a:ext cx="854"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Low frequency ASA</a:t>
                </a:r>
                <a:endParaRPr lang="en-US" sz="1200">
                  <a:latin typeface="Calibri" pitchFamily="34" charset="0"/>
                </a:endParaRPr>
              </a:p>
            </p:txBody>
          </p:sp>
          <p:sp>
            <p:nvSpPr>
              <p:cNvPr id="35908" name="Line 58"/>
              <p:cNvSpPr>
                <a:spLocks noChangeShapeType="1"/>
              </p:cNvSpPr>
              <p:nvPr/>
            </p:nvSpPr>
            <p:spPr bwMode="auto">
              <a:xfrm>
                <a:off x="1290" y="1639"/>
                <a:ext cx="200" cy="0"/>
              </a:xfrm>
              <a:prstGeom prst="line">
                <a:avLst/>
              </a:prstGeom>
              <a:noFill/>
              <a:ln w="20638">
                <a:solidFill>
                  <a:srgbClr val="99CC00"/>
                </a:solidFill>
                <a:round/>
                <a:headEnd/>
                <a:tailEnd/>
              </a:ln>
            </p:spPr>
            <p:txBody>
              <a:bodyPr/>
              <a:lstStyle/>
              <a:p>
                <a:endParaRPr lang="en-US"/>
              </a:p>
            </p:txBody>
          </p:sp>
          <p:sp>
            <p:nvSpPr>
              <p:cNvPr id="35909" name="Rectangle 59"/>
              <p:cNvSpPr>
                <a:spLocks noChangeArrowheads="1"/>
              </p:cNvSpPr>
              <p:nvPr/>
            </p:nvSpPr>
            <p:spPr bwMode="auto">
              <a:xfrm>
                <a:off x="1522" y="1574"/>
                <a:ext cx="872"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High frequency ASA</a:t>
                </a:r>
                <a:endParaRPr lang="en-US" sz="1200">
                  <a:latin typeface="Calibri" pitchFamily="34" charset="0"/>
                </a:endParaRPr>
              </a:p>
            </p:txBody>
          </p:sp>
          <p:sp>
            <p:nvSpPr>
              <p:cNvPr id="35910" name="Line 60"/>
              <p:cNvSpPr>
                <a:spLocks noChangeShapeType="1"/>
              </p:cNvSpPr>
              <p:nvPr/>
            </p:nvSpPr>
            <p:spPr bwMode="auto">
              <a:xfrm>
                <a:off x="2375" y="1639"/>
                <a:ext cx="200" cy="0"/>
              </a:xfrm>
              <a:prstGeom prst="line">
                <a:avLst/>
              </a:prstGeom>
              <a:noFill/>
              <a:ln w="20638">
                <a:solidFill>
                  <a:srgbClr val="00FFFF"/>
                </a:solidFill>
                <a:round/>
                <a:headEnd/>
                <a:tailEnd/>
              </a:ln>
            </p:spPr>
            <p:txBody>
              <a:bodyPr/>
              <a:lstStyle/>
              <a:p>
                <a:endParaRPr lang="en-US"/>
              </a:p>
            </p:txBody>
          </p:sp>
          <p:sp>
            <p:nvSpPr>
              <p:cNvPr id="35911" name="Rectangle 61"/>
              <p:cNvSpPr>
                <a:spLocks noChangeArrowheads="1"/>
              </p:cNvSpPr>
              <p:nvPr/>
            </p:nvSpPr>
            <p:spPr bwMode="auto">
              <a:xfrm>
                <a:off x="2610" y="1574"/>
                <a:ext cx="780" cy="115"/>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High and low ASA</a:t>
                </a:r>
                <a:endParaRPr lang="en-US" sz="1200">
                  <a:latin typeface="Calibri" pitchFamily="34" charset="0"/>
                </a:endParaRPr>
              </a:p>
            </p:txBody>
          </p:sp>
        </p:grpSp>
        <p:sp>
          <p:nvSpPr>
            <p:cNvPr id="35897" name="Line 62"/>
            <p:cNvSpPr>
              <a:spLocks noChangeShapeType="1"/>
            </p:cNvSpPr>
            <p:nvPr/>
          </p:nvSpPr>
          <p:spPr bwMode="auto">
            <a:xfrm flipV="1">
              <a:off x="3609" y="1907"/>
              <a:ext cx="858" cy="1"/>
            </a:xfrm>
            <a:prstGeom prst="line">
              <a:avLst/>
            </a:prstGeom>
            <a:noFill/>
            <a:ln w="12700">
              <a:solidFill>
                <a:schemeClr val="tx1"/>
              </a:solidFill>
              <a:prstDash val="dash"/>
              <a:round/>
              <a:headEnd/>
              <a:tailEnd/>
            </a:ln>
          </p:spPr>
          <p:txBody>
            <a:bodyPr/>
            <a:lstStyle/>
            <a:p>
              <a:endParaRPr lang="en-US"/>
            </a:p>
          </p:txBody>
        </p:sp>
        <p:sp>
          <p:nvSpPr>
            <p:cNvPr id="35898" name="Line 63"/>
            <p:cNvSpPr>
              <a:spLocks noChangeShapeType="1"/>
            </p:cNvSpPr>
            <p:nvPr/>
          </p:nvSpPr>
          <p:spPr bwMode="auto">
            <a:xfrm flipH="1">
              <a:off x="3596" y="1908"/>
              <a:ext cx="7" cy="1696"/>
            </a:xfrm>
            <a:prstGeom prst="line">
              <a:avLst/>
            </a:prstGeom>
            <a:noFill/>
            <a:ln w="12700">
              <a:solidFill>
                <a:schemeClr val="tx1"/>
              </a:solidFill>
              <a:prstDash val="dash"/>
              <a:round/>
              <a:headEnd/>
              <a:tailEnd/>
            </a:ln>
          </p:spPr>
          <p:txBody>
            <a:bodyPr/>
            <a:lstStyle/>
            <a:p>
              <a:endParaRPr lang="en-US"/>
            </a:p>
          </p:txBody>
        </p:sp>
        <p:sp>
          <p:nvSpPr>
            <p:cNvPr id="35899" name="Line 64"/>
            <p:cNvSpPr>
              <a:spLocks noChangeShapeType="1"/>
            </p:cNvSpPr>
            <p:nvPr/>
          </p:nvSpPr>
          <p:spPr bwMode="auto">
            <a:xfrm flipV="1">
              <a:off x="3908" y="1748"/>
              <a:ext cx="559" cy="3"/>
            </a:xfrm>
            <a:prstGeom prst="line">
              <a:avLst/>
            </a:prstGeom>
            <a:noFill/>
            <a:ln w="12700">
              <a:solidFill>
                <a:schemeClr val="tx1"/>
              </a:solidFill>
              <a:prstDash val="dash"/>
              <a:round/>
              <a:headEnd/>
              <a:tailEnd/>
            </a:ln>
          </p:spPr>
          <p:txBody>
            <a:bodyPr/>
            <a:lstStyle/>
            <a:p>
              <a:endParaRPr lang="en-US"/>
            </a:p>
          </p:txBody>
        </p:sp>
        <p:sp>
          <p:nvSpPr>
            <p:cNvPr id="35900" name="Line 65"/>
            <p:cNvSpPr>
              <a:spLocks noChangeShapeType="1"/>
            </p:cNvSpPr>
            <p:nvPr/>
          </p:nvSpPr>
          <p:spPr bwMode="auto">
            <a:xfrm flipH="1">
              <a:off x="3912" y="1735"/>
              <a:ext cx="6" cy="1868"/>
            </a:xfrm>
            <a:prstGeom prst="line">
              <a:avLst/>
            </a:prstGeom>
            <a:noFill/>
            <a:ln w="12700">
              <a:solidFill>
                <a:schemeClr val="tx1"/>
              </a:solidFill>
              <a:prstDash val="dash"/>
              <a:round/>
              <a:headEnd/>
              <a:tailEnd/>
            </a:ln>
          </p:spPr>
          <p:txBody>
            <a:bodyPr/>
            <a:lstStyle/>
            <a:p>
              <a:endParaRPr lang="en-US"/>
            </a:p>
          </p:txBody>
        </p:sp>
        <p:sp>
          <p:nvSpPr>
            <p:cNvPr id="35901" name="Rectangle 66"/>
            <p:cNvSpPr>
              <a:spLocks noChangeArrowheads="1"/>
            </p:cNvSpPr>
            <p:nvPr/>
          </p:nvSpPr>
          <p:spPr bwMode="auto">
            <a:xfrm>
              <a:off x="3759" y="3860"/>
              <a:ext cx="932" cy="115"/>
            </a:xfrm>
            <a:prstGeom prst="rect">
              <a:avLst/>
            </a:prstGeom>
            <a:noFill/>
            <a:ln w="9525">
              <a:noFill/>
              <a:miter lim="800000"/>
              <a:headEnd/>
              <a:tailEnd/>
            </a:ln>
          </p:spPr>
          <p:txBody>
            <a:bodyPr wrap="none" lIns="0" tIns="0" rIns="0" bIns="0">
              <a:spAutoFit/>
            </a:bodyPr>
            <a:lstStyle/>
            <a:p>
              <a:r>
                <a:rPr lang="en-US" sz="1200" b="1">
                  <a:solidFill>
                    <a:srgbClr val="000000"/>
                  </a:solidFill>
                  <a:latin typeface="Calibri" pitchFamily="34" charset="0"/>
                </a:rPr>
                <a:t>Population coverage</a:t>
              </a:r>
              <a:endParaRPr lang="en-US" sz="1200" b="1">
                <a:latin typeface="Calibri" pitchFamily="34" charset="0"/>
              </a:endParaRPr>
            </a:p>
          </p:txBody>
        </p:sp>
        <p:sp>
          <p:nvSpPr>
            <p:cNvPr id="35902" name="Rectangle 67"/>
            <p:cNvSpPr>
              <a:spLocks noChangeArrowheads="1"/>
            </p:cNvSpPr>
            <p:nvPr/>
          </p:nvSpPr>
          <p:spPr bwMode="auto">
            <a:xfrm>
              <a:off x="431" y="1292"/>
              <a:ext cx="174" cy="115"/>
            </a:xfrm>
            <a:prstGeom prst="rect">
              <a:avLst/>
            </a:prstGeom>
            <a:noFill/>
            <a:ln w="9525">
              <a:noFill/>
              <a:miter lim="800000"/>
              <a:headEnd/>
              <a:tailEnd/>
            </a:ln>
          </p:spPr>
          <p:txBody>
            <a:bodyPr wrap="none" lIns="0" tIns="0" rIns="0" bIns="0">
              <a:spAutoFit/>
            </a:bodyPr>
            <a:lstStyle/>
            <a:p>
              <a:r>
                <a:rPr lang="en-US" sz="1200" b="1">
                  <a:solidFill>
                    <a:srgbClr val="000000"/>
                  </a:solidFill>
                  <a:latin typeface="Calibri" pitchFamily="34" charset="0"/>
                </a:rPr>
                <a:t>€bn</a:t>
              </a:r>
              <a:endParaRPr lang="en-US" sz="1200" b="1">
                <a:latin typeface="Calibri" pitchFamily="34" charset="0"/>
              </a:endParaRPr>
            </a:p>
          </p:txBody>
        </p:sp>
      </p:grpSp>
      <p:sp>
        <p:nvSpPr>
          <p:cNvPr id="35845" name="AutoShape 71"/>
          <p:cNvSpPr>
            <a:spLocks/>
          </p:cNvSpPr>
          <p:nvPr/>
        </p:nvSpPr>
        <p:spPr bwMode="auto">
          <a:xfrm>
            <a:off x="6977063" y="2681288"/>
            <a:ext cx="1873250" cy="758825"/>
          </a:xfrm>
          <a:prstGeom prst="borderCallout1">
            <a:avLst>
              <a:gd name="adj1" fmla="val 15065"/>
              <a:gd name="adj2" fmla="val -4069"/>
              <a:gd name="adj3" fmla="val 46861"/>
              <a:gd name="adj4" fmla="val -103389"/>
            </a:avLst>
          </a:prstGeom>
          <a:solidFill>
            <a:srgbClr val="99CCFF">
              <a:alpha val="52940"/>
            </a:srgbClr>
          </a:solidFill>
          <a:ln w="12700">
            <a:solidFill>
              <a:srgbClr val="808080"/>
            </a:solidFill>
            <a:miter lim="800000"/>
            <a:headEnd type="triangle" w="med" len="med"/>
            <a:tailEnd/>
          </a:ln>
        </p:spPr>
        <p:txBody>
          <a:bodyPr anchor="ctr" anchorCtr="1"/>
          <a:lstStyle/>
          <a:p>
            <a:pPr algn="ctr"/>
            <a:r>
              <a:rPr lang="en-GB" sz="1400" b="1">
                <a:latin typeface="Calibri" pitchFamily="34" charset="0"/>
              </a:rPr>
              <a:t>Two ASA bands gives 23% extra coverage for the same cost</a:t>
            </a:r>
            <a:endParaRPr lang="en-US" sz="1400" b="1">
              <a:latin typeface="Calibri" pitchFamily="34" charset="0"/>
            </a:endParaRPr>
          </a:p>
        </p:txBody>
      </p:sp>
      <p:sp>
        <p:nvSpPr>
          <p:cNvPr id="35846" name="Text Box 142"/>
          <p:cNvSpPr txBox="1">
            <a:spLocks noChangeArrowheads="1"/>
          </p:cNvSpPr>
          <p:nvPr/>
        </p:nvSpPr>
        <p:spPr bwMode="auto">
          <a:xfrm>
            <a:off x="539750" y="1608138"/>
            <a:ext cx="7029450" cy="336550"/>
          </a:xfrm>
          <a:prstGeom prst="rect">
            <a:avLst/>
          </a:prstGeom>
          <a:noFill/>
          <a:ln w="9525">
            <a:noFill/>
            <a:miter lim="800000"/>
            <a:headEnd/>
            <a:tailEnd/>
          </a:ln>
        </p:spPr>
        <p:txBody>
          <a:bodyPr>
            <a:spAutoFit/>
          </a:bodyPr>
          <a:lstStyle/>
          <a:p>
            <a:pPr>
              <a:spcBef>
                <a:spcPct val="50000"/>
              </a:spcBef>
            </a:pPr>
            <a:r>
              <a:rPr lang="en-GB" sz="1600" u="sng">
                <a:latin typeface="Calibri" pitchFamily="34" charset="0"/>
              </a:rPr>
              <a:t>Yearly network operator site costs for 2020-2025, different spectrum scenarios</a:t>
            </a:r>
            <a:endParaRPr lang="en-US" sz="1600" u="sng">
              <a:latin typeface="Calibri" pitchFamily="34" charset="0"/>
            </a:endParaRPr>
          </a:p>
        </p:txBody>
      </p:sp>
      <p:sp>
        <p:nvSpPr>
          <p:cNvPr id="35847" name="Rectangle 73"/>
          <p:cNvSpPr>
            <a:spLocks noChangeArrowheads="1"/>
          </p:cNvSpPr>
          <p:nvPr/>
        </p:nvSpPr>
        <p:spPr bwMode="auto">
          <a:xfrm>
            <a:off x="6804025" y="4545013"/>
            <a:ext cx="2339975" cy="2312987"/>
          </a:xfrm>
          <a:prstGeom prst="rect">
            <a:avLst/>
          </a:prstGeom>
          <a:solidFill>
            <a:schemeClr val="bg2">
              <a:alpha val="79999"/>
            </a:schemeClr>
          </a:solidFill>
          <a:ln w="9525">
            <a:noFill/>
            <a:miter lim="800000"/>
            <a:headEnd/>
            <a:tailEnd/>
          </a:ln>
        </p:spPr>
        <p:txBody>
          <a:bodyPr lIns="90000" rIns="90000"/>
          <a:lstStyle/>
          <a:p>
            <a:pPr marL="176213" indent="-176213"/>
            <a:r>
              <a:rPr lang="en-GB" sz="1400" b="1">
                <a:latin typeface="Calibri" pitchFamily="34" charset="0"/>
              </a:rPr>
              <a:t>Core assumptions:</a:t>
            </a:r>
          </a:p>
          <a:p>
            <a:pPr marL="176213" indent="-176213">
              <a:buFontTx/>
              <a:buChar char="•"/>
            </a:pPr>
            <a:r>
              <a:rPr lang="en-GB" sz="1400" b="1">
                <a:latin typeface="Calibri" pitchFamily="34" charset="0"/>
              </a:rPr>
              <a:t>200MHz of ASA spectrum, modelled at 380MHz and 2.3GHz</a:t>
            </a:r>
          </a:p>
          <a:p>
            <a:pPr marL="176213" indent="-176213">
              <a:buFontTx/>
              <a:buChar char="•"/>
            </a:pPr>
            <a:r>
              <a:rPr lang="en-GB" sz="1400" b="1">
                <a:latin typeface="Calibri" pitchFamily="34" charset="0"/>
              </a:rPr>
              <a:t>25% incumbent occupancy</a:t>
            </a:r>
          </a:p>
          <a:p>
            <a:pPr marL="176213" indent="-176213">
              <a:buFontTx/>
              <a:buChar char="•"/>
            </a:pPr>
            <a:r>
              <a:rPr lang="en-GB" sz="1400" b="1">
                <a:latin typeface="Calibri" pitchFamily="34" charset="0"/>
              </a:rPr>
              <a:t>Data demand based on Cisco forecasts</a:t>
            </a:r>
          </a:p>
          <a:p>
            <a:pPr marL="176213" indent="-176213">
              <a:buFontTx/>
              <a:buChar char="•"/>
            </a:pPr>
            <a:r>
              <a:rPr lang="en-GB" sz="1400" b="1">
                <a:latin typeface="Calibri" pitchFamily="34" charset="0"/>
              </a:rPr>
              <a:t>Operator with 30% share</a:t>
            </a:r>
          </a:p>
          <a:p>
            <a:pPr marL="176213" indent="-176213">
              <a:buFontTx/>
              <a:buChar char="•"/>
            </a:pPr>
            <a:r>
              <a:rPr lang="en-GB" sz="1400" b="1">
                <a:latin typeface="Calibri" pitchFamily="34" charset="0"/>
              </a:rPr>
              <a:t>Operator costs move in line with current trends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p:cNvSpPr>
          <p:nvPr>
            <p:ph type="title"/>
          </p:nvPr>
        </p:nvSpPr>
        <p:spPr/>
        <p:txBody>
          <a:bodyPr/>
          <a:lstStyle/>
          <a:p>
            <a:pPr eaLnBrk="1" hangingPunct="1"/>
            <a:r>
              <a:rPr lang="en-GB" sz="2800" dirty="0" smtClean="0">
                <a:ea typeface="ＭＳ Ｐゴシック" pitchFamily="34" charset="-128"/>
              </a:rPr>
              <a:t>This suggests a potential increase in consumer surplus of over €50bn per year in Europe</a:t>
            </a:r>
            <a:endParaRPr lang="en-US" sz="2800" dirty="0" smtClean="0">
              <a:ea typeface="ＭＳ Ｐゴシック" pitchFamily="34" charset="-128"/>
            </a:endParaRPr>
          </a:p>
        </p:txBody>
      </p:sp>
      <p:sp>
        <p:nvSpPr>
          <p:cNvPr id="34818" name="Slide Number Placeholder 22"/>
          <p:cNvSpPr>
            <a:spLocks noGrp="1"/>
          </p:cNvSpPr>
          <p:nvPr>
            <p:ph type="sldNum" sz="quarter" idx="12"/>
          </p:nvPr>
        </p:nvSpPr>
        <p:spPr/>
        <p:txBody>
          <a:bodyPr/>
          <a:lstStyle/>
          <a:p>
            <a:pPr eaLnBrk="0" hangingPunct="0">
              <a:lnSpc>
                <a:spcPct val="80000"/>
              </a:lnSpc>
            </a:pPr>
            <a:fld id="{9E6A05C8-121A-471D-BF71-5E17FA99E1F5}" type="slidenum">
              <a:rPr lang="en-GB" sz="1100">
                <a:solidFill>
                  <a:schemeClr val="tx1"/>
                </a:solidFill>
                <a:latin typeface="Arial" charset="0"/>
              </a:rPr>
              <a:pPr eaLnBrk="0" hangingPunct="0">
                <a:lnSpc>
                  <a:spcPct val="80000"/>
                </a:lnSpc>
              </a:pPr>
              <a:t>25</a:t>
            </a:fld>
            <a:endParaRPr lang="en-GB" sz="1100">
              <a:solidFill>
                <a:schemeClr val="tx1"/>
              </a:solidFill>
              <a:latin typeface="Arial" charset="0"/>
            </a:endParaRPr>
          </a:p>
        </p:txBody>
      </p:sp>
      <p:sp>
        <p:nvSpPr>
          <p:cNvPr id="36868" name="Text Box 142"/>
          <p:cNvSpPr txBox="1">
            <a:spLocks noChangeArrowheads="1"/>
          </p:cNvSpPr>
          <p:nvPr/>
        </p:nvSpPr>
        <p:spPr bwMode="auto">
          <a:xfrm>
            <a:off x="611188" y="1608138"/>
            <a:ext cx="7239000" cy="336550"/>
          </a:xfrm>
          <a:prstGeom prst="rect">
            <a:avLst/>
          </a:prstGeom>
          <a:noFill/>
          <a:ln w="9525">
            <a:noFill/>
            <a:miter lim="800000"/>
            <a:headEnd/>
            <a:tailEnd/>
          </a:ln>
        </p:spPr>
        <p:txBody>
          <a:bodyPr>
            <a:spAutoFit/>
          </a:bodyPr>
          <a:lstStyle/>
          <a:p>
            <a:pPr>
              <a:spcBef>
                <a:spcPct val="50000"/>
              </a:spcBef>
            </a:pPr>
            <a:r>
              <a:rPr lang="en-GB" sz="1600" u="sng">
                <a:latin typeface="Calibri" pitchFamily="34" charset="0"/>
              </a:rPr>
              <a:t>Yearly increase in consumer surplus generated by ASA availability (200MHz)</a:t>
            </a:r>
            <a:endParaRPr lang="en-US" sz="1600" u="sng">
              <a:latin typeface="Calibri" pitchFamily="34" charset="0"/>
            </a:endParaRPr>
          </a:p>
        </p:txBody>
      </p:sp>
      <p:sp>
        <p:nvSpPr>
          <p:cNvPr id="36869" name="Rectangle 6"/>
          <p:cNvSpPr>
            <a:spLocks noChangeArrowheads="1"/>
          </p:cNvSpPr>
          <p:nvPr/>
        </p:nvSpPr>
        <p:spPr bwMode="auto">
          <a:xfrm>
            <a:off x="1539875" y="3913188"/>
            <a:ext cx="779463" cy="1617662"/>
          </a:xfrm>
          <a:prstGeom prst="rect">
            <a:avLst/>
          </a:prstGeom>
          <a:solidFill>
            <a:srgbClr val="FF9900"/>
          </a:solidFill>
          <a:ln w="11113">
            <a:solidFill>
              <a:srgbClr val="FFFFFF"/>
            </a:solidFill>
            <a:miter lim="800000"/>
            <a:headEnd/>
            <a:tailEnd/>
          </a:ln>
        </p:spPr>
        <p:txBody>
          <a:bodyPr/>
          <a:lstStyle/>
          <a:p>
            <a:endParaRPr lang="en-GB" sz="1800">
              <a:latin typeface="Calibri" pitchFamily="34" charset="0"/>
            </a:endParaRPr>
          </a:p>
        </p:txBody>
      </p:sp>
      <p:sp>
        <p:nvSpPr>
          <p:cNvPr id="36870" name="Rectangle 7"/>
          <p:cNvSpPr>
            <a:spLocks noChangeArrowheads="1"/>
          </p:cNvSpPr>
          <p:nvPr/>
        </p:nvSpPr>
        <p:spPr bwMode="auto">
          <a:xfrm>
            <a:off x="4254500" y="4295775"/>
            <a:ext cx="781050" cy="1235075"/>
          </a:xfrm>
          <a:prstGeom prst="rect">
            <a:avLst/>
          </a:prstGeom>
          <a:solidFill>
            <a:srgbClr val="FF9900"/>
          </a:solidFill>
          <a:ln w="11113">
            <a:solidFill>
              <a:srgbClr val="FFFFFF"/>
            </a:solidFill>
            <a:miter lim="800000"/>
            <a:headEnd/>
            <a:tailEnd/>
          </a:ln>
        </p:spPr>
        <p:txBody>
          <a:bodyPr/>
          <a:lstStyle/>
          <a:p>
            <a:endParaRPr lang="en-GB" sz="1800">
              <a:latin typeface="Calibri" pitchFamily="34" charset="0"/>
            </a:endParaRPr>
          </a:p>
        </p:txBody>
      </p:sp>
      <p:sp>
        <p:nvSpPr>
          <p:cNvPr id="36871" name="Rectangle 8"/>
          <p:cNvSpPr>
            <a:spLocks noChangeArrowheads="1"/>
          </p:cNvSpPr>
          <p:nvPr/>
        </p:nvSpPr>
        <p:spPr bwMode="auto">
          <a:xfrm>
            <a:off x="2319338" y="4029075"/>
            <a:ext cx="766762" cy="1501775"/>
          </a:xfrm>
          <a:prstGeom prst="rect">
            <a:avLst/>
          </a:prstGeom>
          <a:solidFill>
            <a:srgbClr val="3366FF"/>
          </a:solidFill>
          <a:ln w="11113">
            <a:solidFill>
              <a:srgbClr val="FFFFFF"/>
            </a:solidFill>
            <a:miter lim="800000"/>
            <a:headEnd/>
            <a:tailEnd/>
          </a:ln>
        </p:spPr>
        <p:txBody>
          <a:bodyPr/>
          <a:lstStyle/>
          <a:p>
            <a:endParaRPr lang="en-GB" sz="1800">
              <a:latin typeface="Calibri" pitchFamily="34" charset="0"/>
            </a:endParaRPr>
          </a:p>
        </p:txBody>
      </p:sp>
      <p:sp>
        <p:nvSpPr>
          <p:cNvPr id="36872" name="Rectangle 9"/>
          <p:cNvSpPr>
            <a:spLocks noChangeArrowheads="1"/>
          </p:cNvSpPr>
          <p:nvPr/>
        </p:nvSpPr>
        <p:spPr bwMode="auto">
          <a:xfrm>
            <a:off x="5035550" y="3492500"/>
            <a:ext cx="779463" cy="2038350"/>
          </a:xfrm>
          <a:prstGeom prst="rect">
            <a:avLst/>
          </a:prstGeom>
          <a:solidFill>
            <a:srgbClr val="3366FF"/>
          </a:solidFill>
          <a:ln w="11113">
            <a:solidFill>
              <a:srgbClr val="FFFFFF"/>
            </a:solidFill>
            <a:miter lim="800000"/>
            <a:headEnd/>
            <a:tailEnd/>
          </a:ln>
        </p:spPr>
        <p:txBody>
          <a:bodyPr/>
          <a:lstStyle/>
          <a:p>
            <a:endParaRPr lang="en-GB" sz="1800">
              <a:latin typeface="Calibri" pitchFamily="34" charset="0"/>
            </a:endParaRPr>
          </a:p>
        </p:txBody>
      </p:sp>
      <p:sp>
        <p:nvSpPr>
          <p:cNvPr id="36873" name="Rectangle 10"/>
          <p:cNvSpPr>
            <a:spLocks noChangeArrowheads="1"/>
          </p:cNvSpPr>
          <p:nvPr/>
        </p:nvSpPr>
        <p:spPr bwMode="auto">
          <a:xfrm>
            <a:off x="3086100" y="2781300"/>
            <a:ext cx="779463" cy="2749550"/>
          </a:xfrm>
          <a:prstGeom prst="rect">
            <a:avLst/>
          </a:prstGeom>
          <a:solidFill>
            <a:srgbClr val="800080"/>
          </a:solidFill>
          <a:ln w="11113">
            <a:solidFill>
              <a:srgbClr val="FFFFFF"/>
            </a:solidFill>
            <a:miter lim="800000"/>
            <a:headEnd/>
            <a:tailEnd/>
          </a:ln>
        </p:spPr>
        <p:txBody>
          <a:bodyPr/>
          <a:lstStyle/>
          <a:p>
            <a:endParaRPr lang="en-GB" sz="1800">
              <a:latin typeface="Calibri" pitchFamily="34" charset="0"/>
            </a:endParaRPr>
          </a:p>
        </p:txBody>
      </p:sp>
      <p:sp>
        <p:nvSpPr>
          <p:cNvPr id="36874" name="Rectangle 11"/>
          <p:cNvSpPr>
            <a:spLocks noChangeArrowheads="1"/>
          </p:cNvSpPr>
          <p:nvPr/>
        </p:nvSpPr>
        <p:spPr bwMode="auto">
          <a:xfrm>
            <a:off x="5815013" y="2767013"/>
            <a:ext cx="777875" cy="2763837"/>
          </a:xfrm>
          <a:prstGeom prst="rect">
            <a:avLst/>
          </a:prstGeom>
          <a:solidFill>
            <a:srgbClr val="800080"/>
          </a:solidFill>
          <a:ln w="11113">
            <a:solidFill>
              <a:srgbClr val="FFFFFF"/>
            </a:solidFill>
            <a:miter lim="800000"/>
            <a:headEnd/>
            <a:tailEnd/>
          </a:ln>
        </p:spPr>
        <p:txBody>
          <a:bodyPr/>
          <a:lstStyle/>
          <a:p>
            <a:endParaRPr lang="en-GB" sz="1800">
              <a:latin typeface="Calibri" pitchFamily="34" charset="0"/>
            </a:endParaRPr>
          </a:p>
        </p:txBody>
      </p:sp>
      <p:sp>
        <p:nvSpPr>
          <p:cNvPr id="36875" name="Line 12"/>
          <p:cNvSpPr>
            <a:spLocks noChangeShapeType="1"/>
          </p:cNvSpPr>
          <p:nvPr/>
        </p:nvSpPr>
        <p:spPr bwMode="auto">
          <a:xfrm>
            <a:off x="1344613" y="2424113"/>
            <a:ext cx="0" cy="3106737"/>
          </a:xfrm>
          <a:prstGeom prst="line">
            <a:avLst/>
          </a:prstGeom>
          <a:noFill/>
          <a:ln w="0">
            <a:solidFill>
              <a:srgbClr val="000000"/>
            </a:solidFill>
            <a:round/>
            <a:headEnd/>
            <a:tailEnd/>
          </a:ln>
        </p:spPr>
        <p:txBody>
          <a:bodyPr/>
          <a:lstStyle/>
          <a:p>
            <a:endParaRPr lang="en-US"/>
          </a:p>
        </p:txBody>
      </p:sp>
      <p:sp>
        <p:nvSpPr>
          <p:cNvPr id="36876" name="Line 13"/>
          <p:cNvSpPr>
            <a:spLocks noChangeShapeType="1"/>
          </p:cNvSpPr>
          <p:nvPr/>
        </p:nvSpPr>
        <p:spPr bwMode="auto">
          <a:xfrm>
            <a:off x="1290638" y="5530850"/>
            <a:ext cx="53975" cy="0"/>
          </a:xfrm>
          <a:prstGeom prst="line">
            <a:avLst/>
          </a:prstGeom>
          <a:noFill/>
          <a:ln w="0">
            <a:solidFill>
              <a:srgbClr val="000000"/>
            </a:solidFill>
            <a:round/>
            <a:headEnd/>
            <a:tailEnd/>
          </a:ln>
        </p:spPr>
        <p:txBody>
          <a:bodyPr/>
          <a:lstStyle/>
          <a:p>
            <a:endParaRPr lang="en-US"/>
          </a:p>
        </p:txBody>
      </p:sp>
      <p:sp>
        <p:nvSpPr>
          <p:cNvPr id="36877" name="Line 14"/>
          <p:cNvSpPr>
            <a:spLocks noChangeShapeType="1"/>
          </p:cNvSpPr>
          <p:nvPr/>
        </p:nvSpPr>
        <p:spPr bwMode="auto">
          <a:xfrm>
            <a:off x="1290638" y="5022850"/>
            <a:ext cx="53975" cy="0"/>
          </a:xfrm>
          <a:prstGeom prst="line">
            <a:avLst/>
          </a:prstGeom>
          <a:noFill/>
          <a:ln w="0">
            <a:solidFill>
              <a:srgbClr val="000000"/>
            </a:solidFill>
            <a:round/>
            <a:headEnd/>
            <a:tailEnd/>
          </a:ln>
        </p:spPr>
        <p:txBody>
          <a:bodyPr/>
          <a:lstStyle/>
          <a:p>
            <a:endParaRPr lang="en-US"/>
          </a:p>
        </p:txBody>
      </p:sp>
      <p:sp>
        <p:nvSpPr>
          <p:cNvPr id="36878" name="Line 15"/>
          <p:cNvSpPr>
            <a:spLocks noChangeShapeType="1"/>
          </p:cNvSpPr>
          <p:nvPr/>
        </p:nvSpPr>
        <p:spPr bwMode="auto">
          <a:xfrm>
            <a:off x="1290638" y="4500563"/>
            <a:ext cx="53975" cy="0"/>
          </a:xfrm>
          <a:prstGeom prst="line">
            <a:avLst/>
          </a:prstGeom>
          <a:noFill/>
          <a:ln w="0">
            <a:solidFill>
              <a:srgbClr val="000000"/>
            </a:solidFill>
            <a:round/>
            <a:headEnd/>
            <a:tailEnd/>
          </a:ln>
        </p:spPr>
        <p:txBody>
          <a:bodyPr/>
          <a:lstStyle/>
          <a:p>
            <a:endParaRPr lang="en-US"/>
          </a:p>
        </p:txBody>
      </p:sp>
      <p:sp>
        <p:nvSpPr>
          <p:cNvPr id="36879" name="Line 16"/>
          <p:cNvSpPr>
            <a:spLocks noChangeShapeType="1"/>
          </p:cNvSpPr>
          <p:nvPr/>
        </p:nvSpPr>
        <p:spPr bwMode="auto">
          <a:xfrm>
            <a:off x="1290638" y="3976688"/>
            <a:ext cx="53975" cy="0"/>
          </a:xfrm>
          <a:prstGeom prst="line">
            <a:avLst/>
          </a:prstGeom>
          <a:noFill/>
          <a:ln w="0">
            <a:solidFill>
              <a:srgbClr val="000000"/>
            </a:solidFill>
            <a:round/>
            <a:headEnd/>
            <a:tailEnd/>
          </a:ln>
        </p:spPr>
        <p:txBody>
          <a:bodyPr/>
          <a:lstStyle/>
          <a:p>
            <a:endParaRPr lang="en-US"/>
          </a:p>
        </p:txBody>
      </p:sp>
      <p:sp>
        <p:nvSpPr>
          <p:cNvPr id="36880" name="Line 17"/>
          <p:cNvSpPr>
            <a:spLocks noChangeShapeType="1"/>
          </p:cNvSpPr>
          <p:nvPr/>
        </p:nvSpPr>
        <p:spPr bwMode="auto">
          <a:xfrm>
            <a:off x="1290638" y="3468688"/>
            <a:ext cx="53975" cy="0"/>
          </a:xfrm>
          <a:prstGeom prst="line">
            <a:avLst/>
          </a:prstGeom>
          <a:noFill/>
          <a:ln w="0">
            <a:solidFill>
              <a:srgbClr val="000000"/>
            </a:solidFill>
            <a:round/>
            <a:headEnd/>
            <a:tailEnd/>
          </a:ln>
        </p:spPr>
        <p:txBody>
          <a:bodyPr/>
          <a:lstStyle/>
          <a:p>
            <a:endParaRPr lang="en-US"/>
          </a:p>
        </p:txBody>
      </p:sp>
      <p:sp>
        <p:nvSpPr>
          <p:cNvPr id="36881" name="Line 18"/>
          <p:cNvSpPr>
            <a:spLocks noChangeShapeType="1"/>
          </p:cNvSpPr>
          <p:nvPr/>
        </p:nvSpPr>
        <p:spPr bwMode="auto">
          <a:xfrm>
            <a:off x="1290638" y="2946400"/>
            <a:ext cx="53975" cy="0"/>
          </a:xfrm>
          <a:prstGeom prst="line">
            <a:avLst/>
          </a:prstGeom>
          <a:noFill/>
          <a:ln w="0">
            <a:solidFill>
              <a:srgbClr val="000000"/>
            </a:solidFill>
            <a:round/>
            <a:headEnd/>
            <a:tailEnd/>
          </a:ln>
        </p:spPr>
        <p:txBody>
          <a:bodyPr/>
          <a:lstStyle/>
          <a:p>
            <a:endParaRPr lang="en-US"/>
          </a:p>
        </p:txBody>
      </p:sp>
      <p:sp>
        <p:nvSpPr>
          <p:cNvPr id="36882" name="Line 19"/>
          <p:cNvSpPr>
            <a:spLocks noChangeShapeType="1"/>
          </p:cNvSpPr>
          <p:nvPr/>
        </p:nvSpPr>
        <p:spPr bwMode="auto">
          <a:xfrm>
            <a:off x="1290638" y="2424113"/>
            <a:ext cx="53975" cy="0"/>
          </a:xfrm>
          <a:prstGeom prst="line">
            <a:avLst/>
          </a:prstGeom>
          <a:noFill/>
          <a:ln w="0">
            <a:solidFill>
              <a:srgbClr val="000000"/>
            </a:solidFill>
            <a:round/>
            <a:headEnd/>
            <a:tailEnd/>
          </a:ln>
        </p:spPr>
        <p:txBody>
          <a:bodyPr/>
          <a:lstStyle/>
          <a:p>
            <a:endParaRPr lang="en-US"/>
          </a:p>
        </p:txBody>
      </p:sp>
      <p:sp>
        <p:nvSpPr>
          <p:cNvPr id="36883" name="Line 20"/>
          <p:cNvSpPr>
            <a:spLocks noChangeShapeType="1"/>
          </p:cNvSpPr>
          <p:nvPr/>
        </p:nvSpPr>
        <p:spPr bwMode="auto">
          <a:xfrm>
            <a:off x="1344613" y="5530850"/>
            <a:ext cx="5445125" cy="0"/>
          </a:xfrm>
          <a:prstGeom prst="line">
            <a:avLst/>
          </a:prstGeom>
          <a:noFill/>
          <a:ln w="0">
            <a:solidFill>
              <a:srgbClr val="000000"/>
            </a:solidFill>
            <a:round/>
            <a:headEnd/>
            <a:tailEnd/>
          </a:ln>
        </p:spPr>
        <p:txBody>
          <a:bodyPr/>
          <a:lstStyle/>
          <a:p>
            <a:endParaRPr lang="en-US"/>
          </a:p>
        </p:txBody>
      </p:sp>
      <p:sp>
        <p:nvSpPr>
          <p:cNvPr id="36884" name="Rectangle 21"/>
          <p:cNvSpPr>
            <a:spLocks noChangeArrowheads="1"/>
          </p:cNvSpPr>
          <p:nvPr/>
        </p:nvSpPr>
        <p:spPr bwMode="auto">
          <a:xfrm>
            <a:off x="1847850" y="3633788"/>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31</a:t>
            </a:r>
            <a:endParaRPr lang="en-US" sz="1200">
              <a:latin typeface="Calibri" pitchFamily="34" charset="0"/>
            </a:endParaRPr>
          </a:p>
        </p:txBody>
      </p:sp>
      <p:sp>
        <p:nvSpPr>
          <p:cNvPr id="36885" name="Rectangle 22"/>
          <p:cNvSpPr>
            <a:spLocks noChangeArrowheads="1"/>
          </p:cNvSpPr>
          <p:nvPr/>
        </p:nvSpPr>
        <p:spPr bwMode="auto">
          <a:xfrm>
            <a:off x="4562475" y="4014788"/>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24</a:t>
            </a:r>
            <a:endParaRPr lang="en-US" sz="1200">
              <a:latin typeface="Calibri" pitchFamily="34" charset="0"/>
            </a:endParaRPr>
          </a:p>
        </p:txBody>
      </p:sp>
      <p:sp>
        <p:nvSpPr>
          <p:cNvPr id="36886" name="Rectangle 23"/>
          <p:cNvSpPr>
            <a:spLocks noChangeArrowheads="1"/>
          </p:cNvSpPr>
          <p:nvPr/>
        </p:nvSpPr>
        <p:spPr bwMode="auto">
          <a:xfrm>
            <a:off x="2613025" y="3762375"/>
            <a:ext cx="155575"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29</a:t>
            </a:r>
            <a:endParaRPr lang="en-US" sz="1200">
              <a:latin typeface="Calibri" pitchFamily="34" charset="0"/>
            </a:endParaRPr>
          </a:p>
        </p:txBody>
      </p:sp>
      <p:sp>
        <p:nvSpPr>
          <p:cNvPr id="36887" name="Rectangle 24"/>
          <p:cNvSpPr>
            <a:spLocks noChangeArrowheads="1"/>
          </p:cNvSpPr>
          <p:nvPr/>
        </p:nvSpPr>
        <p:spPr bwMode="auto">
          <a:xfrm>
            <a:off x="5340350" y="3225800"/>
            <a:ext cx="155575"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39</a:t>
            </a:r>
            <a:endParaRPr lang="en-US" sz="1200">
              <a:latin typeface="Calibri" pitchFamily="34" charset="0"/>
            </a:endParaRPr>
          </a:p>
        </p:txBody>
      </p:sp>
      <p:sp>
        <p:nvSpPr>
          <p:cNvPr id="36888" name="Rectangle 25"/>
          <p:cNvSpPr>
            <a:spLocks noChangeArrowheads="1"/>
          </p:cNvSpPr>
          <p:nvPr/>
        </p:nvSpPr>
        <p:spPr bwMode="auto">
          <a:xfrm>
            <a:off x="3392488" y="2513013"/>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53</a:t>
            </a:r>
            <a:endParaRPr lang="en-US" sz="1200">
              <a:latin typeface="Calibri" pitchFamily="34" charset="0"/>
            </a:endParaRPr>
          </a:p>
        </p:txBody>
      </p:sp>
      <p:sp>
        <p:nvSpPr>
          <p:cNvPr id="36889" name="Rectangle 26"/>
          <p:cNvSpPr>
            <a:spLocks noChangeArrowheads="1"/>
          </p:cNvSpPr>
          <p:nvPr/>
        </p:nvSpPr>
        <p:spPr bwMode="auto">
          <a:xfrm>
            <a:off x="6119813" y="2500313"/>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53</a:t>
            </a:r>
            <a:endParaRPr lang="en-US" sz="1200">
              <a:latin typeface="Calibri" pitchFamily="34" charset="0"/>
            </a:endParaRPr>
          </a:p>
        </p:txBody>
      </p:sp>
      <p:sp>
        <p:nvSpPr>
          <p:cNvPr id="36890" name="Rectangle 27"/>
          <p:cNvSpPr>
            <a:spLocks noChangeArrowheads="1"/>
          </p:cNvSpPr>
          <p:nvPr/>
        </p:nvSpPr>
        <p:spPr bwMode="auto">
          <a:xfrm>
            <a:off x="1098550" y="5407025"/>
            <a:ext cx="77788"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0</a:t>
            </a:r>
            <a:endParaRPr lang="en-US" sz="1200">
              <a:latin typeface="Calibri" pitchFamily="34" charset="0"/>
            </a:endParaRPr>
          </a:p>
        </p:txBody>
      </p:sp>
      <p:sp>
        <p:nvSpPr>
          <p:cNvPr id="36891" name="Rectangle 28"/>
          <p:cNvSpPr>
            <a:spLocks noChangeArrowheads="1"/>
          </p:cNvSpPr>
          <p:nvPr/>
        </p:nvSpPr>
        <p:spPr bwMode="auto">
          <a:xfrm>
            <a:off x="1014413" y="4895850"/>
            <a:ext cx="155575"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10</a:t>
            </a:r>
            <a:endParaRPr lang="en-US" sz="1200">
              <a:latin typeface="Calibri" pitchFamily="34" charset="0"/>
            </a:endParaRPr>
          </a:p>
        </p:txBody>
      </p:sp>
      <p:sp>
        <p:nvSpPr>
          <p:cNvPr id="36892" name="Rectangle 29"/>
          <p:cNvSpPr>
            <a:spLocks noChangeArrowheads="1"/>
          </p:cNvSpPr>
          <p:nvPr/>
        </p:nvSpPr>
        <p:spPr bwMode="auto">
          <a:xfrm>
            <a:off x="1014413" y="4373563"/>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a:t>
            </a:r>
            <a:endParaRPr lang="en-US" sz="1200">
              <a:latin typeface="Calibri" pitchFamily="34" charset="0"/>
            </a:endParaRPr>
          </a:p>
        </p:txBody>
      </p:sp>
      <p:sp>
        <p:nvSpPr>
          <p:cNvPr id="36893" name="Rectangle 30"/>
          <p:cNvSpPr>
            <a:spLocks noChangeArrowheads="1"/>
          </p:cNvSpPr>
          <p:nvPr/>
        </p:nvSpPr>
        <p:spPr bwMode="auto">
          <a:xfrm>
            <a:off x="1014413" y="3865563"/>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30</a:t>
            </a:r>
            <a:endParaRPr lang="en-US" sz="1200">
              <a:latin typeface="Calibri" pitchFamily="34" charset="0"/>
            </a:endParaRPr>
          </a:p>
        </p:txBody>
      </p:sp>
      <p:sp>
        <p:nvSpPr>
          <p:cNvPr id="36894" name="Rectangle 31"/>
          <p:cNvSpPr>
            <a:spLocks noChangeArrowheads="1"/>
          </p:cNvSpPr>
          <p:nvPr/>
        </p:nvSpPr>
        <p:spPr bwMode="auto">
          <a:xfrm>
            <a:off x="1014413" y="3343275"/>
            <a:ext cx="155575"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40</a:t>
            </a:r>
            <a:endParaRPr lang="en-US" sz="1200">
              <a:latin typeface="Calibri" pitchFamily="34" charset="0"/>
            </a:endParaRPr>
          </a:p>
        </p:txBody>
      </p:sp>
      <p:sp>
        <p:nvSpPr>
          <p:cNvPr id="36895" name="Rectangle 32"/>
          <p:cNvSpPr>
            <a:spLocks noChangeArrowheads="1"/>
          </p:cNvSpPr>
          <p:nvPr/>
        </p:nvSpPr>
        <p:spPr bwMode="auto">
          <a:xfrm>
            <a:off x="1014413" y="2820988"/>
            <a:ext cx="155575"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50</a:t>
            </a:r>
            <a:endParaRPr lang="en-US" sz="1200">
              <a:latin typeface="Calibri" pitchFamily="34" charset="0"/>
            </a:endParaRPr>
          </a:p>
        </p:txBody>
      </p:sp>
      <p:sp>
        <p:nvSpPr>
          <p:cNvPr id="36896" name="Rectangle 33"/>
          <p:cNvSpPr>
            <a:spLocks noChangeArrowheads="1"/>
          </p:cNvSpPr>
          <p:nvPr/>
        </p:nvSpPr>
        <p:spPr bwMode="auto">
          <a:xfrm>
            <a:off x="1014413" y="2311400"/>
            <a:ext cx="155575" cy="182563"/>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60</a:t>
            </a:r>
            <a:endParaRPr lang="en-US" sz="1200">
              <a:latin typeface="Calibri" pitchFamily="34" charset="0"/>
            </a:endParaRPr>
          </a:p>
        </p:txBody>
      </p:sp>
      <p:sp>
        <p:nvSpPr>
          <p:cNvPr id="36897" name="Rectangle 34"/>
          <p:cNvSpPr>
            <a:spLocks noChangeArrowheads="1"/>
          </p:cNvSpPr>
          <p:nvPr/>
        </p:nvSpPr>
        <p:spPr bwMode="auto">
          <a:xfrm>
            <a:off x="2244725" y="5659438"/>
            <a:ext cx="744538"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2020-2025*</a:t>
            </a:r>
            <a:endParaRPr lang="en-US" sz="1200">
              <a:latin typeface="Calibri" pitchFamily="34" charset="0"/>
            </a:endParaRPr>
          </a:p>
        </p:txBody>
      </p:sp>
      <p:sp>
        <p:nvSpPr>
          <p:cNvPr id="36898" name="Rectangle 35"/>
          <p:cNvSpPr>
            <a:spLocks noChangeArrowheads="1"/>
          </p:cNvSpPr>
          <p:nvPr/>
        </p:nvSpPr>
        <p:spPr bwMode="auto">
          <a:xfrm>
            <a:off x="4959350" y="5659438"/>
            <a:ext cx="668338" cy="182562"/>
          </a:xfrm>
          <a:prstGeom prst="rect">
            <a:avLst/>
          </a:prstGeom>
          <a:noFill/>
          <a:ln w="9525">
            <a:noFill/>
            <a:miter lim="800000"/>
            <a:headEnd/>
            <a:tailEnd/>
          </a:ln>
        </p:spPr>
        <p:txBody>
          <a:bodyPr wrap="none" lIns="0" tIns="0" rIns="0" bIns="0">
            <a:spAutoFit/>
          </a:bodyPr>
          <a:lstStyle/>
          <a:p>
            <a:r>
              <a:rPr lang="en-US" sz="1200">
                <a:solidFill>
                  <a:srgbClr val="000000"/>
                </a:solidFill>
                <a:latin typeface="Calibri" pitchFamily="34" charset="0"/>
              </a:rPr>
              <a:t>2025-2030</a:t>
            </a:r>
            <a:endParaRPr lang="en-US" sz="1200">
              <a:latin typeface="Calibri" pitchFamily="34" charset="0"/>
            </a:endParaRPr>
          </a:p>
        </p:txBody>
      </p:sp>
      <p:sp>
        <p:nvSpPr>
          <p:cNvPr id="36899" name="Rectangle 37"/>
          <p:cNvSpPr>
            <a:spLocks noChangeArrowheads="1"/>
          </p:cNvSpPr>
          <p:nvPr/>
        </p:nvSpPr>
        <p:spPr bwMode="auto">
          <a:xfrm>
            <a:off x="2084388" y="2092325"/>
            <a:ext cx="3617912" cy="420688"/>
          </a:xfrm>
          <a:prstGeom prst="rect">
            <a:avLst/>
          </a:prstGeom>
          <a:solidFill>
            <a:srgbClr val="FFFFFF"/>
          </a:solidFill>
          <a:ln w="9525">
            <a:noFill/>
            <a:miter lim="800000"/>
            <a:headEnd/>
            <a:tailEnd/>
          </a:ln>
        </p:spPr>
        <p:txBody>
          <a:bodyPr/>
          <a:lstStyle/>
          <a:p>
            <a:endParaRPr lang="en-GB" sz="1800">
              <a:latin typeface="Calibri" pitchFamily="34" charset="0"/>
            </a:endParaRPr>
          </a:p>
        </p:txBody>
      </p:sp>
      <p:sp>
        <p:nvSpPr>
          <p:cNvPr id="36900" name="Rectangle 38"/>
          <p:cNvSpPr>
            <a:spLocks noChangeArrowheads="1"/>
          </p:cNvSpPr>
          <p:nvPr/>
        </p:nvSpPr>
        <p:spPr bwMode="auto">
          <a:xfrm>
            <a:off x="1814513" y="2257425"/>
            <a:ext cx="111125" cy="114300"/>
          </a:xfrm>
          <a:prstGeom prst="rect">
            <a:avLst/>
          </a:prstGeom>
          <a:solidFill>
            <a:srgbClr val="FF9900"/>
          </a:solidFill>
          <a:ln w="11113">
            <a:solidFill>
              <a:srgbClr val="FFFFFF"/>
            </a:solidFill>
            <a:miter lim="800000"/>
            <a:headEnd/>
            <a:tailEnd/>
          </a:ln>
        </p:spPr>
        <p:txBody>
          <a:bodyPr/>
          <a:lstStyle/>
          <a:p>
            <a:endParaRPr lang="en-GB" sz="1800">
              <a:latin typeface="Calibri" pitchFamily="34" charset="0"/>
            </a:endParaRPr>
          </a:p>
        </p:txBody>
      </p:sp>
      <p:sp>
        <p:nvSpPr>
          <p:cNvPr id="36901" name="Rectangle 39"/>
          <p:cNvSpPr>
            <a:spLocks noChangeArrowheads="1"/>
          </p:cNvSpPr>
          <p:nvPr/>
        </p:nvSpPr>
        <p:spPr bwMode="auto">
          <a:xfrm>
            <a:off x="1952625" y="2208213"/>
            <a:ext cx="1414463" cy="2127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Low frequency only</a:t>
            </a:r>
            <a:endParaRPr lang="en-US" sz="1400">
              <a:latin typeface="Calibri" pitchFamily="34" charset="0"/>
            </a:endParaRPr>
          </a:p>
        </p:txBody>
      </p:sp>
      <p:sp>
        <p:nvSpPr>
          <p:cNvPr id="36902" name="Rectangle 40"/>
          <p:cNvSpPr>
            <a:spLocks noChangeArrowheads="1"/>
          </p:cNvSpPr>
          <p:nvPr/>
        </p:nvSpPr>
        <p:spPr bwMode="auto">
          <a:xfrm>
            <a:off x="3416300" y="2257425"/>
            <a:ext cx="111125" cy="114300"/>
          </a:xfrm>
          <a:prstGeom prst="rect">
            <a:avLst/>
          </a:prstGeom>
          <a:solidFill>
            <a:srgbClr val="3366FF"/>
          </a:solidFill>
          <a:ln w="11113">
            <a:solidFill>
              <a:srgbClr val="FFFFFF"/>
            </a:solidFill>
            <a:miter lim="800000"/>
            <a:headEnd/>
            <a:tailEnd/>
          </a:ln>
        </p:spPr>
        <p:txBody>
          <a:bodyPr/>
          <a:lstStyle/>
          <a:p>
            <a:endParaRPr lang="en-GB" sz="1800">
              <a:latin typeface="Calibri" pitchFamily="34" charset="0"/>
            </a:endParaRPr>
          </a:p>
        </p:txBody>
      </p:sp>
      <p:sp>
        <p:nvSpPr>
          <p:cNvPr id="36903" name="Rectangle 41"/>
          <p:cNvSpPr>
            <a:spLocks noChangeArrowheads="1"/>
          </p:cNvSpPr>
          <p:nvPr/>
        </p:nvSpPr>
        <p:spPr bwMode="auto">
          <a:xfrm>
            <a:off x="3556000" y="2208213"/>
            <a:ext cx="1449388" cy="2127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High frequency only</a:t>
            </a:r>
            <a:endParaRPr lang="en-US" sz="1400">
              <a:latin typeface="Calibri" pitchFamily="34" charset="0"/>
            </a:endParaRPr>
          </a:p>
        </p:txBody>
      </p:sp>
      <p:sp>
        <p:nvSpPr>
          <p:cNvPr id="36904" name="Rectangle 42"/>
          <p:cNvSpPr>
            <a:spLocks noChangeArrowheads="1"/>
          </p:cNvSpPr>
          <p:nvPr/>
        </p:nvSpPr>
        <p:spPr bwMode="auto">
          <a:xfrm>
            <a:off x="5092700" y="2257425"/>
            <a:ext cx="111125" cy="114300"/>
          </a:xfrm>
          <a:prstGeom prst="rect">
            <a:avLst/>
          </a:prstGeom>
          <a:solidFill>
            <a:srgbClr val="800080"/>
          </a:solidFill>
          <a:ln w="11113">
            <a:solidFill>
              <a:srgbClr val="FFFFFF"/>
            </a:solidFill>
            <a:miter lim="800000"/>
            <a:headEnd/>
            <a:tailEnd/>
          </a:ln>
        </p:spPr>
        <p:txBody>
          <a:bodyPr/>
          <a:lstStyle/>
          <a:p>
            <a:endParaRPr lang="en-GB" sz="1800">
              <a:latin typeface="Calibri" pitchFamily="34" charset="0"/>
            </a:endParaRPr>
          </a:p>
        </p:txBody>
      </p:sp>
      <p:sp>
        <p:nvSpPr>
          <p:cNvPr id="36905" name="Rectangle 43"/>
          <p:cNvSpPr>
            <a:spLocks noChangeArrowheads="1"/>
          </p:cNvSpPr>
          <p:nvPr/>
        </p:nvSpPr>
        <p:spPr bwMode="auto">
          <a:xfrm>
            <a:off x="5230813" y="2208213"/>
            <a:ext cx="944562" cy="212725"/>
          </a:xfrm>
          <a:prstGeom prst="rect">
            <a:avLst/>
          </a:prstGeom>
          <a:noFill/>
          <a:ln w="9525">
            <a:noFill/>
            <a:miter lim="800000"/>
            <a:headEnd/>
            <a:tailEnd/>
          </a:ln>
        </p:spPr>
        <p:txBody>
          <a:bodyPr wrap="none" lIns="0" tIns="0" rIns="0" bIns="0">
            <a:spAutoFit/>
          </a:bodyPr>
          <a:lstStyle/>
          <a:p>
            <a:r>
              <a:rPr lang="en-US" sz="1400">
                <a:solidFill>
                  <a:srgbClr val="000000"/>
                </a:solidFill>
                <a:latin typeface="Calibri" pitchFamily="34" charset="0"/>
              </a:rPr>
              <a:t>High and low</a:t>
            </a:r>
            <a:endParaRPr lang="en-US" sz="1400">
              <a:latin typeface="Calibri" pitchFamily="34" charset="0"/>
            </a:endParaRPr>
          </a:p>
        </p:txBody>
      </p:sp>
      <p:sp>
        <p:nvSpPr>
          <p:cNvPr id="36906" name="Rectangle 36"/>
          <p:cNvSpPr>
            <a:spLocks noChangeArrowheads="1"/>
          </p:cNvSpPr>
          <p:nvPr/>
        </p:nvSpPr>
        <p:spPr bwMode="auto">
          <a:xfrm>
            <a:off x="687388" y="2312988"/>
            <a:ext cx="242887" cy="182562"/>
          </a:xfrm>
          <a:prstGeom prst="rect">
            <a:avLst/>
          </a:prstGeom>
          <a:noFill/>
          <a:ln w="9525">
            <a:noFill/>
            <a:miter lim="800000"/>
            <a:headEnd/>
            <a:tailEnd/>
          </a:ln>
        </p:spPr>
        <p:txBody>
          <a:bodyPr wrap="none" lIns="0" tIns="0" rIns="0" bIns="0">
            <a:spAutoFit/>
          </a:bodyPr>
          <a:lstStyle/>
          <a:p>
            <a:r>
              <a:rPr lang="en-US" sz="1200" b="1">
                <a:solidFill>
                  <a:srgbClr val="000000"/>
                </a:solidFill>
                <a:latin typeface="Calibri" pitchFamily="34" charset="0"/>
              </a:rPr>
              <a:t>€bn</a:t>
            </a:r>
            <a:endParaRPr lang="en-US" sz="1200" b="1">
              <a:latin typeface="Calibri" pitchFamily="34" charset="0"/>
            </a:endParaRPr>
          </a:p>
        </p:txBody>
      </p:sp>
      <p:sp>
        <p:nvSpPr>
          <p:cNvPr id="36907" name="Rectangle 34"/>
          <p:cNvSpPr>
            <a:spLocks noChangeArrowheads="1"/>
          </p:cNvSpPr>
          <p:nvPr/>
        </p:nvSpPr>
        <p:spPr bwMode="auto">
          <a:xfrm>
            <a:off x="608013" y="6604000"/>
            <a:ext cx="4862512" cy="184150"/>
          </a:xfrm>
          <a:prstGeom prst="rect">
            <a:avLst/>
          </a:prstGeom>
          <a:noFill/>
          <a:ln w="9525">
            <a:noFill/>
            <a:miter lim="800000"/>
            <a:headEnd/>
            <a:tailEnd/>
          </a:ln>
        </p:spPr>
        <p:txBody>
          <a:bodyPr lIns="0" tIns="0" rIns="0" bIns="0">
            <a:spAutoFit/>
          </a:bodyPr>
          <a:lstStyle/>
          <a:p>
            <a:r>
              <a:rPr lang="en-US" sz="1200">
                <a:latin typeface="Calibri" pitchFamily="34" charset="0"/>
              </a:rPr>
              <a:t>* Period used for the modeling, ASA can deliver benefits earlier for Europe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p:cNvSpPr>
          <p:nvPr>
            <p:ph type="title"/>
          </p:nvPr>
        </p:nvSpPr>
        <p:spPr/>
        <p:txBody>
          <a:bodyPr>
            <a:noAutofit/>
          </a:bodyPr>
          <a:lstStyle/>
          <a:p>
            <a:pPr eaLnBrk="1" hangingPunct="1"/>
            <a:r>
              <a:rPr lang="en-GB" sz="2800" dirty="0" smtClean="0">
                <a:ea typeface="ＭＳ Ｐゴシック" pitchFamily="34" charset="-128"/>
              </a:rPr>
              <a:t>The total direct value is likely to be significant, in the region of €65bn per year and up to €125bn</a:t>
            </a:r>
            <a:endParaRPr lang="en-US" sz="2800" dirty="0" smtClean="0">
              <a:ea typeface="ＭＳ Ｐゴシック" pitchFamily="34" charset="-128"/>
            </a:endParaRPr>
          </a:p>
        </p:txBody>
      </p:sp>
      <p:sp>
        <p:nvSpPr>
          <p:cNvPr id="37892" name="Rectangle 3"/>
          <p:cNvSpPr>
            <a:spLocks noGrp="1"/>
          </p:cNvSpPr>
          <p:nvPr>
            <p:ph sz="quarter" idx="1"/>
          </p:nvPr>
        </p:nvSpPr>
        <p:spPr/>
        <p:txBody>
          <a:bodyPr/>
          <a:lstStyle/>
          <a:p>
            <a:pPr eaLnBrk="1" hangingPunct="1"/>
            <a:r>
              <a:rPr lang="en-GB" sz="2500" dirty="0" smtClean="0">
                <a:latin typeface="Calibri" pitchFamily="34" charset="0"/>
                <a:ea typeface="ＭＳ Ｐゴシック" pitchFamily="34" charset="-128"/>
              </a:rPr>
              <a:t>Modelling also estimates productivity gains from 200MHz of ASA spectrum to be around €7bn a year, due to potential 0.6% growth in GDP from mobile broadband</a:t>
            </a:r>
          </a:p>
          <a:p>
            <a:pPr eaLnBrk="1" hangingPunct="1"/>
            <a:r>
              <a:rPr lang="en-GB" sz="2500" dirty="0" smtClean="0">
                <a:latin typeface="Calibri" pitchFamily="34" charset="0"/>
                <a:ea typeface="ＭＳ Ｐゴシック" pitchFamily="34" charset="-128"/>
              </a:rPr>
              <a:t>This gives total direct benefits in the region of €65bn/year</a:t>
            </a:r>
          </a:p>
          <a:p>
            <a:pPr eaLnBrk="1" hangingPunct="1"/>
            <a:r>
              <a:rPr lang="en-GB" sz="2500" dirty="0" smtClean="0">
                <a:latin typeface="Calibri" pitchFamily="34" charset="0"/>
                <a:ea typeface="ＭＳ Ｐゴシック" pitchFamily="34" charset="-128"/>
              </a:rPr>
              <a:t>This is, however, a conservative estimate:</a:t>
            </a:r>
          </a:p>
          <a:p>
            <a:pPr marL="782638" lvl="1" eaLnBrk="1" hangingPunct="1"/>
            <a:r>
              <a:rPr lang="en-GB" sz="2200" dirty="0" smtClean="0">
                <a:latin typeface="Calibri" pitchFamily="34" charset="0"/>
                <a:ea typeface="ＭＳ Ｐゴシック" pitchFamily="34" charset="-128"/>
              </a:rPr>
              <a:t>This assumes a modest allocation of c. 200MHz as ASA spectrum. Using ASA to fulfil the ITU’s estimate of Europe’s requirements (853MHz) increases this to over €125bn/year</a:t>
            </a:r>
          </a:p>
          <a:p>
            <a:pPr marL="782638" lvl="1" eaLnBrk="1" hangingPunct="1"/>
            <a:r>
              <a:rPr lang="en-GB" sz="2200" dirty="0" smtClean="0">
                <a:latin typeface="Calibri" pitchFamily="34" charset="0"/>
                <a:ea typeface="ＭＳ Ｐゴシック" pitchFamily="34" charset="-128"/>
              </a:rPr>
              <a:t>This assumes ASA with existing band occupation of 25%. If this is reduced to 15%, benefits rise by 22%</a:t>
            </a:r>
            <a:endParaRPr lang="en-US" sz="2200" dirty="0" smtClean="0">
              <a:latin typeface="Calibri" pitchFamily="34" charset="0"/>
              <a:ea typeface="ＭＳ Ｐゴシック" pitchFamily="34" charset="-128"/>
            </a:endParaRPr>
          </a:p>
        </p:txBody>
      </p:sp>
      <p:sp>
        <p:nvSpPr>
          <p:cNvPr id="35842" name="Slide Number Placeholder 22"/>
          <p:cNvSpPr>
            <a:spLocks noGrp="1"/>
          </p:cNvSpPr>
          <p:nvPr>
            <p:ph type="sldNum" sz="quarter" idx="12"/>
          </p:nvPr>
        </p:nvSpPr>
        <p:spPr/>
        <p:txBody>
          <a:bodyPr/>
          <a:lstStyle/>
          <a:p>
            <a:pPr eaLnBrk="0" hangingPunct="0">
              <a:lnSpc>
                <a:spcPct val="80000"/>
              </a:lnSpc>
            </a:pPr>
            <a:fld id="{52B38843-EB91-4B4F-B11F-186A46684DC9}" type="slidenum">
              <a:rPr lang="en-GB" sz="1100">
                <a:solidFill>
                  <a:schemeClr val="tx1"/>
                </a:solidFill>
                <a:latin typeface="Arial" charset="0"/>
              </a:rPr>
              <a:pPr eaLnBrk="0" hangingPunct="0">
                <a:lnSpc>
                  <a:spcPct val="80000"/>
                </a:lnSpc>
              </a:pPr>
              <a:t>26</a:t>
            </a:fld>
            <a:endParaRPr lang="en-GB" sz="1100">
              <a:solidFill>
                <a:schemeClr val="tx1"/>
              </a:solidFill>
              <a:latin typeface="Arial" charset="0"/>
            </a:endParaRPr>
          </a:p>
        </p:txBody>
      </p:sp>
      <p:sp>
        <p:nvSpPr>
          <p:cNvPr id="37893" name="Text Box 106"/>
          <p:cNvSpPr txBox="1">
            <a:spLocks noChangeArrowheads="1"/>
          </p:cNvSpPr>
          <p:nvPr/>
        </p:nvSpPr>
        <p:spPr bwMode="auto">
          <a:xfrm>
            <a:off x="4429125" y="6613525"/>
            <a:ext cx="4679950" cy="274638"/>
          </a:xfrm>
          <a:prstGeom prst="rect">
            <a:avLst/>
          </a:prstGeom>
          <a:noFill/>
          <a:ln w="9525">
            <a:noFill/>
            <a:miter lim="800000"/>
            <a:headEnd/>
            <a:tailEnd/>
          </a:ln>
        </p:spPr>
        <p:txBody>
          <a:bodyPr>
            <a:spAutoFit/>
          </a:bodyPr>
          <a:lstStyle/>
          <a:p>
            <a:pPr algn="r">
              <a:spcBef>
                <a:spcPct val="50000"/>
              </a:spcBef>
            </a:pPr>
            <a:r>
              <a:rPr lang="en-GB" sz="1200">
                <a:latin typeface="Calibri" pitchFamily="34" charset="0"/>
              </a:rPr>
              <a:t>Source: Ovum Consulting</a:t>
            </a:r>
            <a:endParaRPr lang="en-US" sz="1200">
              <a:latin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p:cNvSpPr>
          <p:nvPr>
            <p:ph type="title"/>
          </p:nvPr>
        </p:nvSpPr>
        <p:spPr/>
        <p:txBody>
          <a:bodyPr/>
          <a:lstStyle/>
          <a:p>
            <a:pPr eaLnBrk="1" hangingPunct="1"/>
            <a:r>
              <a:rPr lang="en-GB" sz="3200" dirty="0" smtClean="0">
                <a:ea typeface="ＭＳ Ｐゴシック" pitchFamily="34" charset="-128"/>
              </a:rPr>
              <a:t>Indirect benefits from innovation and efficiency </a:t>
            </a:r>
            <a:br>
              <a:rPr lang="en-GB" sz="3200" dirty="0" smtClean="0">
                <a:ea typeface="ＭＳ Ｐゴシック" pitchFamily="34" charset="-128"/>
              </a:rPr>
            </a:br>
            <a:r>
              <a:rPr lang="en-GB" sz="3200" dirty="0" smtClean="0">
                <a:ea typeface="ＭＳ Ｐゴシック" pitchFamily="34" charset="-128"/>
              </a:rPr>
              <a:t>will also be significant</a:t>
            </a:r>
            <a:endParaRPr lang="en-US" sz="3200" dirty="0" smtClean="0">
              <a:ea typeface="ＭＳ Ｐゴシック" pitchFamily="34" charset="-128"/>
            </a:endParaRPr>
          </a:p>
        </p:txBody>
      </p:sp>
      <p:sp>
        <p:nvSpPr>
          <p:cNvPr id="38916" name="Rectangle 3"/>
          <p:cNvSpPr>
            <a:spLocks noGrp="1"/>
          </p:cNvSpPr>
          <p:nvPr>
            <p:ph type="body" sz="quarter" idx="11"/>
          </p:nvPr>
        </p:nvSpPr>
        <p:spPr/>
        <p:txBody>
          <a:bodyPr/>
          <a:lstStyle/>
          <a:p>
            <a:pPr eaLnBrk="1" hangingPunct="1"/>
            <a:r>
              <a:rPr lang="en-GB" sz="2500" dirty="0" smtClean="0">
                <a:latin typeface="Calibri" pitchFamily="34" charset="0"/>
                <a:ea typeface="ＭＳ Ｐゴシック" pitchFamily="34" charset="-128"/>
              </a:rPr>
              <a:t>Developing and implementing ASA would lead to investment in R&amp;D and job creation in Europe</a:t>
            </a:r>
          </a:p>
          <a:p>
            <a:pPr eaLnBrk="1" hangingPunct="1"/>
            <a:r>
              <a:rPr lang="en-GB" sz="2500" dirty="0" smtClean="0">
                <a:latin typeface="Calibri" pitchFamily="34" charset="0"/>
                <a:ea typeface="ＭＳ Ｐゴシック" pitchFamily="34" charset="-128"/>
              </a:rPr>
              <a:t>Deployment of mobile broadband expected to create 25m jobs worldwide, and to involve investment of $800bn over 5 years</a:t>
            </a:r>
          </a:p>
          <a:p>
            <a:pPr marL="742950" lvl="1" indent="-285750" eaLnBrk="1" hangingPunct="1"/>
            <a:r>
              <a:rPr lang="en-GB" sz="2200" dirty="0" smtClean="0">
                <a:latin typeface="Calibri" pitchFamily="34" charset="0"/>
                <a:ea typeface="ＭＳ Ｐゴシック" pitchFamily="34" charset="-128"/>
              </a:rPr>
              <a:t>ASA could be a major part of helping Europe capture as much as possible of this</a:t>
            </a:r>
          </a:p>
          <a:p>
            <a:pPr marL="742950" lvl="1" indent="-285750" eaLnBrk="1" hangingPunct="1"/>
            <a:r>
              <a:rPr lang="en-GB" sz="2200" dirty="0" smtClean="0">
                <a:latin typeface="Calibri" pitchFamily="34" charset="0"/>
                <a:ea typeface="ＭＳ Ｐゴシック" pitchFamily="34" charset="-128"/>
              </a:rPr>
              <a:t>Investment will be attracted to regions with pro-active regulatory frameworks – innovation and competition</a:t>
            </a:r>
          </a:p>
          <a:p>
            <a:pPr marL="742950" lvl="1" indent="-285750" eaLnBrk="1" hangingPunct="1"/>
            <a:endParaRPr lang="en-US" sz="2200" dirty="0" smtClean="0">
              <a:latin typeface="Calibri" pitchFamily="34" charset="0"/>
              <a:ea typeface="ＭＳ Ｐゴシック" pitchFamily="34" charset="-128"/>
            </a:endParaRPr>
          </a:p>
        </p:txBody>
      </p:sp>
      <p:sp>
        <p:nvSpPr>
          <p:cNvPr id="36866" name="Slide Number Placeholder 22"/>
          <p:cNvSpPr>
            <a:spLocks noGrp="1"/>
          </p:cNvSpPr>
          <p:nvPr>
            <p:ph type="sldNum" sz="quarter" idx="4294967295"/>
          </p:nvPr>
        </p:nvSpPr>
        <p:spPr>
          <a:xfrm>
            <a:off x="0" y="1271588"/>
            <a:ext cx="533400" cy="244475"/>
          </a:xfrm>
        </p:spPr>
        <p:txBody>
          <a:bodyPr/>
          <a:lstStyle/>
          <a:p>
            <a:pPr eaLnBrk="0" hangingPunct="0">
              <a:lnSpc>
                <a:spcPct val="80000"/>
              </a:lnSpc>
            </a:pPr>
            <a:fld id="{F248D49A-C2AC-418F-A2D6-022ADA7E7C29}" type="slidenum">
              <a:rPr lang="en-GB" sz="1100">
                <a:solidFill>
                  <a:schemeClr val="tx1"/>
                </a:solidFill>
                <a:latin typeface="Arial" charset="0"/>
              </a:rPr>
              <a:pPr eaLnBrk="0" hangingPunct="0">
                <a:lnSpc>
                  <a:spcPct val="80000"/>
                </a:lnSpc>
              </a:pPr>
              <a:t>27</a:t>
            </a:fld>
            <a:endParaRPr lang="en-GB" sz="1100">
              <a:solidFill>
                <a:schemeClr val="tx1"/>
              </a:solidFill>
              <a:latin typeface="Arial" charset="0"/>
            </a:endParaRPr>
          </a:p>
        </p:txBody>
      </p:sp>
      <p:sp>
        <p:nvSpPr>
          <p:cNvPr id="38917" name="Text Box 106"/>
          <p:cNvSpPr txBox="1">
            <a:spLocks noChangeArrowheads="1"/>
          </p:cNvSpPr>
          <p:nvPr/>
        </p:nvSpPr>
        <p:spPr bwMode="auto">
          <a:xfrm>
            <a:off x="4429125" y="6613525"/>
            <a:ext cx="4679950" cy="274638"/>
          </a:xfrm>
          <a:prstGeom prst="rect">
            <a:avLst/>
          </a:prstGeom>
          <a:noFill/>
          <a:ln w="9525">
            <a:noFill/>
            <a:miter lim="800000"/>
            <a:headEnd/>
            <a:tailEnd/>
          </a:ln>
        </p:spPr>
        <p:txBody>
          <a:bodyPr>
            <a:spAutoFit/>
          </a:bodyPr>
          <a:lstStyle/>
          <a:p>
            <a:pPr algn="r">
              <a:spcBef>
                <a:spcPct val="50000"/>
              </a:spcBef>
            </a:pPr>
            <a:r>
              <a:rPr lang="en-GB" sz="1200">
                <a:latin typeface="Calibri" pitchFamily="34" charset="0"/>
              </a:rPr>
              <a:t>Source: Mobile industry letter to G20 (2009)</a:t>
            </a:r>
            <a:endParaRPr lang="en-US" sz="1200">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lnSpc>
                <a:spcPct val="80000"/>
              </a:lnSpc>
            </a:pPr>
            <a:fld id="{78977F55-369F-4112-8887-EFAE98E3A958}" type="slidenum">
              <a:rPr lang="en-GB" sz="1200" b="1">
                <a:solidFill>
                  <a:srgbClr val="FFFFFF"/>
                </a:solidFill>
                <a:latin typeface="Calibri" pitchFamily="34" charset="0"/>
              </a:rPr>
              <a:pPr algn="ctr">
                <a:lnSpc>
                  <a:spcPct val="80000"/>
                </a:lnSpc>
              </a:pPr>
              <a:t>28</a:t>
            </a:fld>
            <a:endParaRPr lang="en-GB" sz="1200" b="1">
              <a:solidFill>
                <a:srgbClr val="FFFFFF"/>
              </a:solidFill>
              <a:latin typeface="Calibri" pitchFamily="34" charset="0"/>
            </a:endParaRPr>
          </a:p>
        </p:txBody>
      </p:sp>
      <p:sp>
        <p:nvSpPr>
          <p:cNvPr id="39939" name="Rectangle 2"/>
          <p:cNvSpPr>
            <a:spLocks noGrp="1"/>
          </p:cNvSpPr>
          <p:nvPr>
            <p:ph type="title"/>
          </p:nvPr>
        </p:nvSpPr>
        <p:spPr/>
        <p:txBody>
          <a:bodyPr/>
          <a:lstStyle/>
          <a:p>
            <a:pPr eaLnBrk="1" hangingPunct="1"/>
            <a:r>
              <a:rPr lang="en-GB" sz="2800" dirty="0" smtClean="0">
                <a:ea typeface="ＭＳ Ｐゴシック" pitchFamily="34" charset="-128"/>
              </a:rPr>
              <a:t>The mobile industry can help push ASA forward, but its success depends on policy makers actions</a:t>
            </a:r>
            <a:endParaRPr lang="en-US" sz="2800" dirty="0" smtClean="0">
              <a:ea typeface="ＭＳ Ｐゴシック" pitchFamily="34" charset="-128"/>
            </a:endParaRPr>
          </a:p>
        </p:txBody>
      </p:sp>
      <p:sp>
        <p:nvSpPr>
          <p:cNvPr id="39940" name="Rectangle 3"/>
          <p:cNvSpPr>
            <a:spLocks noGrp="1"/>
          </p:cNvSpPr>
          <p:nvPr>
            <p:ph type="body" sz="quarter" idx="11"/>
          </p:nvPr>
        </p:nvSpPr>
        <p:spPr/>
        <p:txBody>
          <a:bodyPr/>
          <a:lstStyle/>
          <a:p>
            <a:pPr eaLnBrk="1" hangingPunct="1"/>
            <a:r>
              <a:rPr lang="en-GB" sz="2500" dirty="0" smtClean="0">
                <a:latin typeface="Calibri" pitchFamily="34" charset="0"/>
                <a:ea typeface="ＭＳ Ｐゴシック" pitchFamily="34" charset="-128"/>
              </a:rPr>
              <a:t>The development of mobile broadband can be a stimulus to European economic recovery, prosperity, green development and social inclusion</a:t>
            </a:r>
          </a:p>
          <a:p>
            <a:pPr eaLnBrk="1" hangingPunct="1"/>
            <a:r>
              <a:rPr lang="en-GB" sz="2500" dirty="0" smtClean="0">
                <a:latin typeface="Calibri" pitchFamily="34" charset="0"/>
                <a:ea typeface="ＭＳ Ｐゴシック" pitchFamily="34" charset="-128"/>
              </a:rPr>
              <a:t>Making the necessary harmonised spectrum available therefore must be a critical objective for policy-makers</a:t>
            </a:r>
          </a:p>
          <a:p>
            <a:pPr eaLnBrk="1" hangingPunct="1"/>
            <a:r>
              <a:rPr lang="en-GB" sz="2500" dirty="0" smtClean="0">
                <a:latin typeface="Calibri" pitchFamily="34" charset="0"/>
                <a:ea typeface="ＭＳ Ｐゴシック" pitchFamily="34" charset="-128"/>
              </a:rPr>
              <a:t>If backed by CEPT and adopted at the EU level and in member states, ASA will act as a key enabler to unlock access to this spectrum</a:t>
            </a:r>
          </a:p>
        </p:txBody>
      </p:sp>
      <p:sp>
        <p:nvSpPr>
          <p:cNvPr id="39941" name="AutoShape 5"/>
          <p:cNvSpPr>
            <a:spLocks noChangeArrowheads="1"/>
          </p:cNvSpPr>
          <p:nvPr/>
        </p:nvSpPr>
        <p:spPr bwMode="auto">
          <a:xfrm>
            <a:off x="684213" y="5229225"/>
            <a:ext cx="8166100" cy="1185863"/>
          </a:xfrm>
          <a:prstGeom prst="roundRect">
            <a:avLst>
              <a:gd name="adj" fmla="val 16667"/>
            </a:avLst>
          </a:prstGeom>
          <a:solidFill>
            <a:schemeClr val="accent1">
              <a:alpha val="59999"/>
            </a:schemeClr>
          </a:solidFill>
          <a:ln w="9525">
            <a:solidFill>
              <a:schemeClr val="tx1"/>
            </a:solidFill>
            <a:round/>
            <a:headEnd/>
            <a:tailEnd/>
          </a:ln>
        </p:spPr>
        <p:txBody>
          <a:bodyPr anchor="ctr"/>
          <a:lstStyle/>
          <a:p>
            <a:pPr algn="ctr">
              <a:spcBef>
                <a:spcPts val="700"/>
              </a:spcBef>
              <a:buClr>
                <a:schemeClr val="accent2"/>
              </a:buClr>
              <a:buSzPct val="60000"/>
              <a:buFont typeface="Wingdings" pitchFamily="2" charset="2"/>
              <a:buNone/>
            </a:pPr>
            <a:r>
              <a:rPr lang="en-GB" sz="2500" b="1">
                <a:latin typeface="Calibri" pitchFamily="34" charset="0"/>
              </a:rPr>
              <a:t>The industry can overcome the technical challenges, but the key institutions will have to get behind ASA and set up the right framework to make it happen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00113"/>
          </a:xfrm>
        </p:spPr>
        <p:txBody>
          <a:bodyPr/>
          <a:lstStyle/>
          <a:p>
            <a:r>
              <a:rPr lang="en-GB" dirty="0" smtClean="0">
                <a:ea typeface="ＭＳ Ｐゴシック" pitchFamily="34" charset="-128"/>
              </a:rPr>
              <a:t>Next steps in CEPT</a:t>
            </a:r>
          </a:p>
        </p:txBody>
      </p:sp>
      <p:sp>
        <p:nvSpPr>
          <p:cNvPr id="40963" name="Content Placeholder 2"/>
          <p:cNvSpPr>
            <a:spLocks noGrp="1"/>
          </p:cNvSpPr>
          <p:nvPr>
            <p:ph sz="quarter" idx="1"/>
          </p:nvPr>
        </p:nvSpPr>
        <p:spPr>
          <a:xfrm>
            <a:off x="612775" y="1600200"/>
            <a:ext cx="8153400" cy="4495800"/>
          </a:xfrm>
        </p:spPr>
        <p:txBody>
          <a:bodyPr/>
          <a:lstStyle/>
          <a:p>
            <a:pPr algn="just"/>
            <a:r>
              <a:rPr lang="en-GB" sz="2800" dirty="0" smtClean="0">
                <a:ea typeface="ＭＳ Ｐゴシック" pitchFamily="34" charset="-128"/>
              </a:rPr>
              <a:t>Following the presentation of the ASA concept at the ECC plenary , it is clear that the ASA concept would require further assessment by CEPT and it was thought that WG FM as a lead group on Frequency Management  in Europe is the right place to conduct this assessment</a:t>
            </a:r>
          </a:p>
          <a:p>
            <a:pPr algn="just">
              <a:buNone/>
            </a:pPr>
            <a:endParaRPr lang="en-GB" sz="2800" dirty="0" smtClean="0">
              <a:ea typeface="ＭＳ Ｐゴシック" pitchFamily="34" charset="-128"/>
            </a:endParaRPr>
          </a:p>
          <a:p>
            <a:pPr algn="just">
              <a:buNone/>
            </a:pPr>
            <a:endParaRPr lang="en-GB" sz="2800" dirty="0" smtClean="0">
              <a:ea typeface="ＭＳ Ｐゴシック" pitchFamily="34" charset="-128"/>
            </a:endParaRPr>
          </a:p>
          <a:p>
            <a:pPr algn="just"/>
            <a:endParaRPr lang="en-GB" sz="2800" dirty="0" smtClean="0">
              <a:ea typeface="ＭＳ Ｐゴシック" pitchFamily="34" charset="-128"/>
            </a:endParaRPr>
          </a:p>
          <a:p>
            <a:pPr algn="just"/>
            <a:endParaRPr lang="en-GB" sz="2800" dirty="0" smtClean="0">
              <a:ea typeface="ＭＳ Ｐゴシック" pitchFamily="34" charset="-128"/>
            </a:endParaRPr>
          </a:p>
          <a:p>
            <a:pPr algn="just">
              <a:buNone/>
            </a:pPr>
            <a:endParaRPr lang="en-GB" sz="2800" dirty="0" smtClean="0">
              <a:ea typeface="ＭＳ Ｐゴシック" pitchFamily="34" charset="-128"/>
            </a:endParaRPr>
          </a:p>
        </p:txBody>
      </p:sp>
      <p:sp>
        <p:nvSpPr>
          <p:cNvPr id="4" name="Slide Number Placeholder 3"/>
          <p:cNvSpPr>
            <a:spLocks noGrp="1"/>
          </p:cNvSpPr>
          <p:nvPr>
            <p:ph type="sldNum" sz="quarter" idx="12"/>
          </p:nvPr>
        </p:nvSpPr>
        <p:spPr/>
        <p:txBody>
          <a:bodyPr/>
          <a:lstStyle/>
          <a:p>
            <a:pPr>
              <a:lnSpc>
                <a:spcPct val="80000"/>
              </a:lnSpc>
            </a:pPr>
            <a:fld id="{43288D61-CAA1-4B3F-9DC5-DB43616CF5EB}" type="slidenum">
              <a:rPr lang="en-GB" sz="1200"/>
              <a:pPr>
                <a:lnSpc>
                  <a:spcPct val="80000"/>
                </a:lnSpc>
              </a:pPr>
              <a:t>29</a:t>
            </a:fld>
            <a:endParaRPr lang="en-GB"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lnSpc>
                <a:spcPct val="80000"/>
              </a:lnSpc>
            </a:pPr>
            <a:fld id="{E43B4A35-89A9-46CD-A088-22906CFC03E6}" type="slidenum">
              <a:rPr lang="en-GB" sz="1200" b="1">
                <a:solidFill>
                  <a:srgbClr val="FFFFFF"/>
                </a:solidFill>
                <a:latin typeface="Calibri" pitchFamily="34" charset="0"/>
              </a:rPr>
              <a:pPr algn="ctr">
                <a:lnSpc>
                  <a:spcPct val="80000"/>
                </a:lnSpc>
              </a:pPr>
              <a:t>3</a:t>
            </a:fld>
            <a:endParaRPr lang="en-GB" sz="1200" b="1">
              <a:solidFill>
                <a:srgbClr val="FFFFFF"/>
              </a:solidFill>
              <a:latin typeface="Calibri" pitchFamily="34" charset="0"/>
            </a:endParaRPr>
          </a:p>
        </p:txBody>
      </p:sp>
      <p:sp>
        <p:nvSpPr>
          <p:cNvPr id="8195" name="Rectangle 2"/>
          <p:cNvSpPr>
            <a:spLocks noGrp="1"/>
          </p:cNvSpPr>
          <p:nvPr>
            <p:ph type="title" idx="4294967295"/>
          </p:nvPr>
        </p:nvSpPr>
        <p:spPr>
          <a:xfrm>
            <a:off x="552450" y="422275"/>
            <a:ext cx="8591550" cy="990600"/>
          </a:xfrm>
        </p:spPr>
        <p:txBody>
          <a:bodyPr/>
          <a:lstStyle/>
          <a:p>
            <a:pPr eaLnBrk="1" hangingPunct="1">
              <a:spcBef>
                <a:spcPts val="700"/>
              </a:spcBef>
            </a:pPr>
            <a:r>
              <a:rPr lang="en-GB" sz="2800" smtClean="0">
                <a:latin typeface="Calibri" pitchFamily="34" charset="0"/>
              </a:rPr>
              <a:t>The route to Authorised Shared Access (ASA)</a:t>
            </a:r>
            <a:br>
              <a:rPr lang="en-GB" sz="2800" smtClean="0">
                <a:latin typeface="Calibri" pitchFamily="34" charset="0"/>
              </a:rPr>
            </a:br>
            <a:endParaRPr lang="en-GB" sz="2600" smtClean="0">
              <a:latin typeface="Calibri" pitchFamily="34" charset="0"/>
            </a:endParaRPr>
          </a:p>
        </p:txBody>
      </p:sp>
      <p:sp>
        <p:nvSpPr>
          <p:cNvPr id="8196" name="Rectangle 3"/>
          <p:cNvSpPr>
            <a:spLocks noGrp="1"/>
          </p:cNvSpPr>
          <p:nvPr>
            <p:ph type="body" idx="4294967295"/>
          </p:nvPr>
        </p:nvSpPr>
        <p:spPr>
          <a:xfrm>
            <a:off x="251520" y="1557338"/>
            <a:ext cx="8153400" cy="4525962"/>
          </a:xfrm>
        </p:spPr>
        <p:txBody>
          <a:bodyPr>
            <a:normAutofit/>
          </a:bodyPr>
          <a:lstStyle/>
          <a:p>
            <a:pPr algn="just" eaLnBrk="1" hangingPunct="1">
              <a:lnSpc>
                <a:spcPct val="90000"/>
              </a:lnSpc>
            </a:pPr>
            <a:r>
              <a:rPr lang="en-GB" sz="2300" dirty="0" smtClean="0">
                <a:latin typeface="Calibri" pitchFamily="34" charset="0"/>
              </a:rPr>
              <a:t>The development of mobile broadband is a pre-requisite to European economic recovery, prosperity, green development and social inclusion</a:t>
            </a:r>
          </a:p>
          <a:p>
            <a:pPr algn="just" eaLnBrk="1" hangingPunct="1">
              <a:lnSpc>
                <a:spcPct val="90000"/>
              </a:lnSpc>
            </a:pPr>
            <a:endParaRPr lang="en-GB" sz="2300" dirty="0" smtClean="0">
              <a:latin typeface="Calibri" pitchFamily="34" charset="0"/>
            </a:endParaRPr>
          </a:p>
          <a:p>
            <a:pPr algn="just" eaLnBrk="1" hangingPunct="1">
              <a:lnSpc>
                <a:spcPct val="90000"/>
              </a:lnSpc>
            </a:pPr>
            <a:r>
              <a:rPr lang="en-GB" sz="2300" dirty="0" smtClean="0">
                <a:latin typeface="Calibri" pitchFamily="34" charset="0"/>
              </a:rPr>
              <a:t>Ensuring the timely availability of harmonised spectrum </a:t>
            </a:r>
            <a:br>
              <a:rPr lang="en-GB" sz="2300" dirty="0" smtClean="0">
                <a:latin typeface="Calibri" pitchFamily="34" charset="0"/>
              </a:rPr>
            </a:br>
            <a:r>
              <a:rPr lang="en-GB" sz="2300" dirty="0" smtClean="0">
                <a:latin typeface="Calibri" pitchFamily="34" charset="0"/>
              </a:rPr>
              <a:t>for mobile broadband remains a critical objective for </a:t>
            </a:r>
            <a:br>
              <a:rPr lang="en-GB" sz="2300" dirty="0" smtClean="0">
                <a:latin typeface="Calibri" pitchFamily="34" charset="0"/>
              </a:rPr>
            </a:br>
            <a:r>
              <a:rPr lang="en-GB" sz="2300" dirty="0" smtClean="0">
                <a:latin typeface="Calibri" pitchFamily="34" charset="0"/>
              </a:rPr>
              <a:t>policy-makers to achieve the Single Digital Market</a:t>
            </a:r>
          </a:p>
          <a:p>
            <a:pPr algn="just" eaLnBrk="1" hangingPunct="1">
              <a:lnSpc>
                <a:spcPct val="90000"/>
              </a:lnSpc>
            </a:pPr>
            <a:endParaRPr lang="en-GB" sz="2300" dirty="0" smtClean="0">
              <a:latin typeface="Calibri" pitchFamily="34" charset="0"/>
            </a:endParaRPr>
          </a:p>
          <a:p>
            <a:pPr algn="just" eaLnBrk="1" hangingPunct="1">
              <a:lnSpc>
                <a:spcPct val="90000"/>
              </a:lnSpc>
            </a:pPr>
            <a:r>
              <a:rPr lang="en-GB" sz="2300" dirty="0" smtClean="0">
                <a:latin typeface="Calibri" pitchFamily="34" charset="0"/>
              </a:rPr>
              <a:t>If adopted at European level, ASA will act as a key enabler to unlock access to </a:t>
            </a:r>
            <a:r>
              <a:rPr lang="en-GB" sz="2300" dirty="0" smtClean="0">
                <a:solidFill>
                  <a:srgbClr val="000000"/>
                </a:solidFill>
                <a:latin typeface="Calibri" pitchFamily="34" charset="0"/>
              </a:rPr>
              <a:t>spectrum identified for IMT already by earlier WRCs or by future conferences e.g. WRC-16 while taking into account specific national circumstances</a:t>
            </a:r>
          </a:p>
          <a:p>
            <a:pPr algn="just" eaLnBrk="1" hangingPunct="1">
              <a:lnSpc>
                <a:spcPct val="90000"/>
              </a:lnSpc>
              <a:buFont typeface="Wingdings" pitchFamily="2" charset="2"/>
              <a:buNone/>
            </a:pPr>
            <a:endParaRPr lang="en-GB" sz="2300" dirty="0" smtClean="0">
              <a:solidFill>
                <a:srgbClr val="000000"/>
              </a:solidFill>
              <a:latin typeface="Calibri" pitchFamily="34" charset="0"/>
            </a:endParaRPr>
          </a:p>
          <a:p>
            <a:pPr algn="just" eaLnBrk="1" hangingPunct="1">
              <a:lnSpc>
                <a:spcPct val="90000"/>
              </a:lnSpc>
            </a:pPr>
            <a:endParaRPr lang="en-GB" sz="2300" dirty="0" smtClean="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EC774629-6B16-430F-803C-565A4054AA58}" type="slidenum">
              <a:rPr lang="en-GB" sz="1400" b="1">
                <a:solidFill>
                  <a:srgbClr val="FFFFFF"/>
                </a:solidFill>
                <a:latin typeface="Calibri" pitchFamily="34" charset="0"/>
              </a:rPr>
              <a:pPr algn="ctr"/>
              <a:t>4</a:t>
            </a:fld>
            <a:endParaRPr lang="en-GB" sz="1400" b="1">
              <a:solidFill>
                <a:srgbClr val="FFFFFF"/>
              </a:solidFill>
              <a:latin typeface="Calibri" pitchFamily="34" charset="0"/>
            </a:endParaRPr>
          </a:p>
        </p:txBody>
      </p:sp>
      <p:sp>
        <p:nvSpPr>
          <p:cNvPr id="9219" name="Rectangle 2"/>
          <p:cNvSpPr>
            <a:spLocks noGrp="1"/>
          </p:cNvSpPr>
          <p:nvPr>
            <p:ph type="title" idx="4294967295"/>
          </p:nvPr>
        </p:nvSpPr>
        <p:spPr>
          <a:xfrm>
            <a:off x="990600" y="228600"/>
            <a:ext cx="8153400" cy="990600"/>
          </a:xfrm>
        </p:spPr>
        <p:txBody>
          <a:bodyPr/>
          <a:lstStyle/>
          <a:p>
            <a:pPr eaLnBrk="1" hangingPunct="1"/>
            <a:r>
              <a:rPr lang="en-GB" sz="2800" smtClean="0">
                <a:latin typeface="Calibri" pitchFamily="34" charset="0"/>
              </a:rPr>
              <a:t>What is ASA?</a:t>
            </a:r>
            <a:endParaRPr lang="en-US" sz="2800" smtClean="0">
              <a:latin typeface="Calibri" pitchFamily="34" charset="0"/>
            </a:endParaRPr>
          </a:p>
        </p:txBody>
      </p:sp>
      <p:sp>
        <p:nvSpPr>
          <p:cNvPr id="9220" name="Rectangle 3"/>
          <p:cNvSpPr>
            <a:spLocks/>
          </p:cNvSpPr>
          <p:nvPr/>
        </p:nvSpPr>
        <p:spPr bwMode="auto">
          <a:xfrm>
            <a:off x="533400" y="1526753"/>
            <a:ext cx="8215064" cy="4854575"/>
          </a:xfrm>
          <a:prstGeom prst="rect">
            <a:avLst/>
          </a:prstGeom>
          <a:noFill/>
          <a:ln w="9525">
            <a:noFill/>
            <a:miter lim="800000"/>
            <a:headEnd/>
            <a:tailEnd/>
          </a:ln>
        </p:spPr>
        <p:txBody>
          <a:bodyPr/>
          <a:lstStyle/>
          <a:p>
            <a:pPr marL="173038" indent="-173038" algn="just" eaLnBrk="0" hangingPunct="0">
              <a:spcBef>
                <a:spcPts val="1200"/>
              </a:spcBef>
              <a:buClr>
                <a:schemeClr val="accent2"/>
              </a:buClr>
              <a:buSzPct val="60000"/>
              <a:buFont typeface="Wingdings" pitchFamily="2" charset="2"/>
              <a:buNone/>
            </a:pPr>
            <a:r>
              <a:rPr lang="en-GB" sz="2400" b="1" dirty="0">
                <a:latin typeface="Calibri" pitchFamily="34" charset="0"/>
              </a:rPr>
              <a:t>Definition: </a:t>
            </a:r>
          </a:p>
          <a:p>
            <a:pPr lvl="0" algn="just" eaLnBrk="0" hangingPunct="0">
              <a:lnSpc>
                <a:spcPct val="95000"/>
              </a:lnSpc>
              <a:spcBef>
                <a:spcPts val="250"/>
              </a:spcBef>
              <a:spcAft>
                <a:spcPts val="350"/>
              </a:spcAft>
              <a:buClr>
                <a:schemeClr val="accent1"/>
              </a:buClr>
              <a:defRPr/>
            </a:pPr>
            <a:r>
              <a:rPr lang="en-GB" sz="2400" dirty="0" smtClean="0">
                <a:solidFill>
                  <a:schemeClr val="accent5">
                    <a:lumMod val="50000"/>
                  </a:schemeClr>
                </a:solidFill>
                <a:latin typeface="Calibri" pitchFamily="34" charset="0"/>
              </a:rPr>
              <a:t>Dynamic use </a:t>
            </a:r>
            <a:r>
              <a:rPr lang="en-GB" sz="2400" dirty="0" smtClean="0">
                <a:latin typeface="Calibri" pitchFamily="34" charset="0"/>
              </a:rPr>
              <a:t>of spectrum whenever and wherever it is unused by incumbent users: </a:t>
            </a:r>
            <a:endParaRPr lang="en-GB" sz="2400" dirty="0">
              <a:latin typeface="Calibri" pitchFamily="34" charset="0"/>
            </a:endParaRPr>
          </a:p>
          <a:p>
            <a:pPr marL="630238" lvl="1" indent="-173038" algn="just" eaLnBrk="0" hangingPunct="0">
              <a:buClr>
                <a:schemeClr val="accent2"/>
              </a:buClr>
              <a:buSzPct val="60000"/>
              <a:buFont typeface="Wingdings" pitchFamily="2" charset="2"/>
              <a:buChar char=""/>
            </a:pPr>
            <a:r>
              <a:rPr lang="en-GB" sz="2400" dirty="0">
                <a:solidFill>
                  <a:srgbClr val="000000"/>
                </a:solidFill>
                <a:latin typeface="Calibri" pitchFamily="34" charset="0"/>
              </a:rPr>
              <a:t> </a:t>
            </a:r>
            <a:r>
              <a:rPr lang="en-GB" sz="2400" dirty="0" smtClean="0">
                <a:latin typeface="Calibri" pitchFamily="34" charset="0"/>
              </a:rPr>
              <a:t>on a </a:t>
            </a:r>
            <a:r>
              <a:rPr lang="en-GB" sz="2400" dirty="0" smtClean="0">
                <a:solidFill>
                  <a:schemeClr val="accent5">
                    <a:lumMod val="50000"/>
                  </a:schemeClr>
                </a:solidFill>
                <a:latin typeface="Calibri" pitchFamily="34" charset="0"/>
              </a:rPr>
              <a:t>shared</a:t>
            </a:r>
            <a:r>
              <a:rPr lang="en-GB" sz="2400" dirty="0" smtClean="0">
                <a:latin typeface="Calibri" pitchFamily="34" charset="0"/>
              </a:rPr>
              <a:t> and non-interference basis </a:t>
            </a:r>
          </a:p>
          <a:p>
            <a:pPr marL="630238" lvl="1" indent="-173038" algn="just" eaLnBrk="0" hangingPunct="0">
              <a:buClr>
                <a:schemeClr val="accent2"/>
              </a:buClr>
              <a:buSzPct val="60000"/>
              <a:buFont typeface="Wingdings" pitchFamily="2" charset="2"/>
              <a:buChar char=""/>
            </a:pPr>
            <a:r>
              <a:rPr lang="en-GB" sz="2400" dirty="0">
                <a:solidFill>
                  <a:srgbClr val="000000"/>
                </a:solidFill>
                <a:latin typeface="Calibri" pitchFamily="34" charset="0"/>
              </a:rPr>
              <a:t> </a:t>
            </a:r>
            <a:r>
              <a:rPr lang="en-GB" sz="2400" dirty="0" smtClean="0">
                <a:solidFill>
                  <a:srgbClr val="000000"/>
                </a:solidFill>
                <a:latin typeface="Calibri" pitchFamily="34" charset="0"/>
              </a:rPr>
              <a:t>subject </a:t>
            </a:r>
            <a:r>
              <a:rPr lang="en-GB" sz="2400" dirty="0">
                <a:solidFill>
                  <a:srgbClr val="000000"/>
                </a:solidFill>
                <a:latin typeface="Calibri" pitchFamily="34" charset="0"/>
              </a:rPr>
              <a:t>to </a:t>
            </a:r>
            <a:r>
              <a:rPr lang="en-GB" sz="2400" dirty="0">
                <a:solidFill>
                  <a:schemeClr val="accent5">
                    <a:lumMod val="50000"/>
                  </a:schemeClr>
                </a:solidFill>
                <a:latin typeface="Calibri" pitchFamily="34" charset="0"/>
              </a:rPr>
              <a:t>individual </a:t>
            </a:r>
            <a:r>
              <a:rPr lang="en-GB" sz="2400" dirty="0" smtClean="0">
                <a:solidFill>
                  <a:schemeClr val="accent5">
                    <a:lumMod val="50000"/>
                  </a:schemeClr>
                </a:solidFill>
                <a:latin typeface="Calibri" pitchFamily="34" charset="0"/>
              </a:rPr>
              <a:t>authorisation </a:t>
            </a:r>
            <a:r>
              <a:rPr lang="en-GB" sz="2400" dirty="0" smtClean="0">
                <a:solidFill>
                  <a:srgbClr val="000000"/>
                </a:solidFill>
                <a:latin typeface="Calibri" pitchFamily="34" charset="0"/>
              </a:rPr>
              <a:t>(i.e. licensed)</a:t>
            </a:r>
            <a:endParaRPr lang="en-GB" sz="2400" dirty="0">
              <a:solidFill>
                <a:srgbClr val="000000"/>
              </a:solidFill>
              <a:latin typeface="Calibri" pitchFamily="34" charset="0"/>
            </a:endParaRPr>
          </a:p>
          <a:p>
            <a:pPr marL="630238" lvl="1" indent="-173038" algn="just" eaLnBrk="0" hangingPunct="0">
              <a:buClr>
                <a:schemeClr val="accent2"/>
              </a:buClr>
              <a:buSzPct val="60000"/>
              <a:buFont typeface="Wingdings" pitchFamily="2" charset="2"/>
              <a:buChar char=""/>
            </a:pPr>
            <a:r>
              <a:rPr lang="en-GB" sz="2400" dirty="0">
                <a:solidFill>
                  <a:srgbClr val="000000"/>
                </a:solidFill>
                <a:latin typeface="Calibri" pitchFamily="34" charset="0"/>
              </a:rPr>
              <a:t> in </a:t>
            </a:r>
            <a:r>
              <a:rPr lang="en-GB" sz="2400" dirty="0" smtClean="0">
                <a:solidFill>
                  <a:srgbClr val="000000"/>
                </a:solidFill>
                <a:latin typeface="Calibri" pitchFamily="34" charset="0"/>
              </a:rPr>
              <a:t>bands allocated to the </a:t>
            </a:r>
            <a:r>
              <a:rPr lang="en-GB" sz="2400" dirty="0" smtClean="0">
                <a:solidFill>
                  <a:schemeClr val="accent5">
                    <a:lumMod val="50000"/>
                  </a:schemeClr>
                </a:solidFill>
                <a:latin typeface="Calibri" pitchFamily="34" charset="0"/>
              </a:rPr>
              <a:t>Mobile Service </a:t>
            </a:r>
            <a:r>
              <a:rPr lang="en-GB" sz="2400" dirty="0" smtClean="0">
                <a:solidFill>
                  <a:srgbClr val="000000"/>
                </a:solidFill>
                <a:latin typeface="Calibri" pitchFamily="34" charset="0"/>
              </a:rPr>
              <a:t>by the ITU (and identified to IMT)</a:t>
            </a:r>
            <a:endParaRPr lang="en-GB" sz="2400" dirty="0">
              <a:solidFill>
                <a:srgbClr val="000000"/>
              </a:solidFill>
              <a:latin typeface="Calibri" pitchFamily="34" charset="0"/>
            </a:endParaRPr>
          </a:p>
          <a:p>
            <a:pPr marL="630238" lvl="1" indent="-173038" algn="just" eaLnBrk="0" hangingPunct="0">
              <a:buClr>
                <a:schemeClr val="accent2"/>
              </a:buClr>
              <a:buSzPct val="60000"/>
              <a:buFont typeface="Wingdings" pitchFamily="2" charset="2"/>
              <a:buChar char=""/>
            </a:pPr>
            <a:r>
              <a:rPr lang="en-GB" sz="2400" dirty="0">
                <a:solidFill>
                  <a:srgbClr val="000000"/>
                </a:solidFill>
                <a:latin typeface="Calibri" pitchFamily="34" charset="0"/>
              </a:rPr>
              <a:t>using </a:t>
            </a:r>
            <a:r>
              <a:rPr lang="en-GB" sz="2400" dirty="0">
                <a:solidFill>
                  <a:schemeClr val="accent5">
                    <a:lumMod val="50000"/>
                  </a:schemeClr>
                </a:solidFill>
                <a:latin typeface="Calibri" pitchFamily="34" charset="0"/>
              </a:rPr>
              <a:t>cognitive radio  </a:t>
            </a:r>
            <a:r>
              <a:rPr lang="en-GB" sz="2400" dirty="0">
                <a:solidFill>
                  <a:srgbClr val="000000"/>
                </a:solidFill>
                <a:latin typeface="Calibri" pitchFamily="34" charset="0"/>
              </a:rPr>
              <a:t>techniques i.e. </a:t>
            </a:r>
            <a:r>
              <a:rPr lang="en-GB" sz="2400" dirty="0" err="1">
                <a:solidFill>
                  <a:schemeClr val="accent5">
                    <a:lumMod val="50000"/>
                  </a:schemeClr>
                </a:solidFill>
                <a:latin typeface="Calibri" pitchFamily="34" charset="0"/>
              </a:rPr>
              <a:t>geolocation</a:t>
            </a:r>
            <a:r>
              <a:rPr lang="en-GB" sz="2400" dirty="0">
                <a:solidFill>
                  <a:schemeClr val="accent5">
                    <a:lumMod val="50000"/>
                  </a:schemeClr>
                </a:solidFill>
                <a:latin typeface="Calibri" pitchFamily="34" charset="0"/>
              </a:rPr>
              <a:t> databases  </a:t>
            </a:r>
            <a:r>
              <a:rPr lang="en-GB" sz="2400" dirty="0" smtClean="0">
                <a:solidFill>
                  <a:srgbClr val="000000"/>
                </a:solidFill>
                <a:latin typeface="Calibri" pitchFamily="34" charset="0"/>
              </a:rPr>
              <a:t>complemented, if required, by </a:t>
            </a:r>
            <a:r>
              <a:rPr lang="en-GB" sz="2400" dirty="0">
                <a:solidFill>
                  <a:srgbClr val="000000"/>
                </a:solidFill>
                <a:latin typeface="Calibri" pitchFamily="34" charset="0"/>
              </a:rPr>
              <a:t>sensing</a:t>
            </a:r>
          </a:p>
          <a:p>
            <a:pPr marL="173038" indent="-173038" algn="just" eaLnBrk="0" hangingPunct="0">
              <a:buClr>
                <a:schemeClr val="accent2"/>
              </a:buClr>
              <a:buSzPct val="60000"/>
              <a:buFont typeface="Wingdings" pitchFamily="2" charset="2"/>
              <a:buNone/>
            </a:pPr>
            <a:endParaRPr lang="en-GB" sz="2400" b="1" dirty="0" smtClean="0">
              <a:latin typeface="Calibri" pitchFamily="34" charset="0"/>
            </a:endParaRPr>
          </a:p>
          <a:p>
            <a:pPr marL="173038" indent="-173038" algn="just" eaLnBrk="0" hangingPunct="0">
              <a:buClr>
                <a:schemeClr val="accent2"/>
              </a:buClr>
              <a:buSzPct val="60000"/>
              <a:buFont typeface="Wingdings" pitchFamily="2" charset="2"/>
              <a:buNone/>
            </a:pPr>
            <a:r>
              <a:rPr lang="en-GB" sz="2400" b="1" dirty="0" smtClean="0">
                <a:latin typeface="Calibri" pitchFamily="34" charset="0"/>
              </a:rPr>
              <a:t>Effect</a:t>
            </a:r>
            <a:r>
              <a:rPr lang="en-GB" sz="2400" b="1" dirty="0">
                <a:latin typeface="Calibri" pitchFamily="34" charset="0"/>
              </a:rPr>
              <a:t>: </a:t>
            </a:r>
          </a:p>
          <a:p>
            <a:pPr algn="just" eaLnBrk="0" hangingPunct="0">
              <a:buClr>
                <a:schemeClr val="accent2"/>
              </a:buClr>
              <a:buSzPct val="60000"/>
            </a:pPr>
            <a:r>
              <a:rPr lang="en-GB" sz="2400" dirty="0" smtClean="0">
                <a:latin typeface="Calibri" pitchFamily="34" charset="0"/>
              </a:rPr>
              <a:t>ASA enables </a:t>
            </a:r>
            <a:r>
              <a:rPr lang="en-US" sz="2400" dirty="0" smtClean="0">
                <a:solidFill>
                  <a:schemeClr val="accent5">
                    <a:lumMod val="50000"/>
                  </a:schemeClr>
                </a:solidFill>
                <a:latin typeface="Calibri" pitchFamily="34" charset="0"/>
                <a:cs typeface="Calibri" pitchFamily="34" charset="0"/>
              </a:rPr>
              <a:t>Timely Availability</a:t>
            </a:r>
            <a:r>
              <a:rPr lang="en-US" sz="2400" dirty="0" smtClean="0">
                <a:solidFill>
                  <a:srgbClr val="FA9500"/>
                </a:solidFill>
                <a:latin typeface="Calibri" pitchFamily="34" charset="0"/>
                <a:cs typeface="Calibri" pitchFamily="34" charset="0"/>
              </a:rPr>
              <a:t> </a:t>
            </a:r>
            <a:r>
              <a:rPr lang="en-US" sz="2400" dirty="0" smtClean="0">
                <a:latin typeface="Calibri" pitchFamily="34" charset="0"/>
                <a:cs typeface="Calibri" pitchFamily="34" charset="0"/>
              </a:rPr>
              <a:t>and </a:t>
            </a:r>
            <a:r>
              <a:rPr lang="en-US" sz="2400" dirty="0" smtClean="0">
                <a:solidFill>
                  <a:schemeClr val="accent5">
                    <a:lumMod val="50000"/>
                  </a:schemeClr>
                </a:solidFill>
                <a:latin typeface="Calibri" pitchFamily="34" charset="0"/>
                <a:cs typeface="Calibri" pitchFamily="34" charset="0"/>
              </a:rPr>
              <a:t>Licensed Use </a:t>
            </a:r>
            <a:r>
              <a:rPr lang="en-US" sz="2400" dirty="0" smtClean="0">
                <a:latin typeface="Calibri" pitchFamily="34" charset="0"/>
                <a:cs typeface="Calibri" pitchFamily="34" charset="0"/>
              </a:rPr>
              <a:t>of </a:t>
            </a:r>
            <a:r>
              <a:rPr lang="en-US" sz="2400" dirty="0" smtClean="0">
                <a:solidFill>
                  <a:schemeClr val="accent5">
                    <a:lumMod val="50000"/>
                  </a:schemeClr>
                </a:solidFill>
                <a:latin typeface="Calibri" pitchFamily="34" charset="0"/>
                <a:cs typeface="Calibri" pitchFamily="34" charset="0"/>
              </a:rPr>
              <a:t>Harmonized</a:t>
            </a:r>
            <a:r>
              <a:rPr lang="en-US" sz="2400" dirty="0" smtClean="0">
                <a:solidFill>
                  <a:srgbClr val="EE8E00"/>
                </a:solidFill>
                <a:latin typeface="Calibri" pitchFamily="34" charset="0"/>
                <a:cs typeface="Calibri" pitchFamily="34" charset="0"/>
              </a:rPr>
              <a:t> </a:t>
            </a:r>
            <a:r>
              <a:rPr lang="en-US" sz="2400" dirty="0" smtClean="0">
                <a:latin typeface="Calibri" pitchFamily="34" charset="0"/>
                <a:cs typeface="Calibri" pitchFamily="34" charset="0"/>
              </a:rPr>
              <a:t>Spectrum for Mobile with</a:t>
            </a:r>
            <a:r>
              <a:rPr lang="en-US" sz="2400" dirty="0" smtClean="0">
                <a:solidFill>
                  <a:srgbClr val="FA9500"/>
                </a:solidFill>
                <a:latin typeface="Calibri" pitchFamily="34" charset="0"/>
                <a:cs typeface="Calibri" pitchFamily="34" charset="0"/>
              </a:rPr>
              <a:t> </a:t>
            </a:r>
            <a:r>
              <a:rPr lang="en-US" sz="2400" dirty="0" smtClean="0">
                <a:latin typeface="Calibri" pitchFamily="34" charset="0"/>
                <a:cs typeface="Calibri" pitchFamily="34" charset="0"/>
              </a:rPr>
              <a:t>Predictable</a:t>
            </a:r>
            <a:r>
              <a:rPr lang="en-US" sz="2400" dirty="0" smtClean="0">
                <a:solidFill>
                  <a:srgbClr val="FA9500"/>
                </a:solidFill>
                <a:latin typeface="Calibri" pitchFamily="34" charset="0"/>
                <a:cs typeface="Calibri" pitchFamily="34" charset="0"/>
              </a:rPr>
              <a:t> </a:t>
            </a:r>
            <a:r>
              <a:rPr lang="en-US" sz="2400" dirty="0" smtClean="0">
                <a:solidFill>
                  <a:schemeClr val="accent5">
                    <a:lumMod val="50000"/>
                  </a:schemeClr>
                </a:solidFill>
                <a:latin typeface="Calibri" pitchFamily="34" charset="0"/>
                <a:cs typeface="Calibri" pitchFamily="34" charset="0"/>
              </a:rPr>
              <a:t>Quality of Service</a:t>
            </a:r>
            <a:endParaRPr lang="en-US" sz="2400" dirty="0">
              <a:solidFill>
                <a:schemeClr val="accent5">
                  <a:lumMod val="50000"/>
                </a:schemeClr>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82136" y="273162"/>
            <a:ext cx="8761863" cy="929485"/>
          </a:xfrm>
        </p:spPr>
        <p:txBody>
          <a:bodyPr>
            <a:noAutofit/>
          </a:bodyPr>
          <a:lstStyle/>
          <a:p>
            <a:pPr>
              <a:lnSpc>
                <a:spcPct val="100000"/>
              </a:lnSpc>
            </a:pPr>
            <a:r>
              <a:rPr lang="en-US" dirty="0" smtClean="0"/>
              <a:t>ASA Dynamic Sharing in Geographic Domain </a:t>
            </a:r>
            <a:endParaRPr lang="en-US" dirty="0"/>
          </a:p>
        </p:txBody>
      </p:sp>
      <p:pic>
        <p:nvPicPr>
          <p:cNvPr id="111" name="Picture 2"/>
          <p:cNvPicPr>
            <a:picLocks noChangeAspect="1" noChangeArrowheads="1"/>
          </p:cNvPicPr>
          <p:nvPr/>
        </p:nvPicPr>
        <p:blipFill>
          <a:blip r:embed="rId2" cstate="print"/>
          <a:srcRect/>
          <a:stretch>
            <a:fillRect/>
          </a:stretch>
        </p:blipFill>
        <p:spPr bwMode="auto">
          <a:xfrm>
            <a:off x="4572273" y="1986127"/>
            <a:ext cx="4086225" cy="4429125"/>
          </a:xfrm>
          <a:prstGeom prst="rect">
            <a:avLst/>
          </a:prstGeom>
          <a:noFill/>
          <a:ln w="9525">
            <a:noFill/>
            <a:miter lim="800000"/>
            <a:headEnd/>
            <a:tailEnd/>
          </a:ln>
        </p:spPr>
      </p:pic>
      <p:pic>
        <p:nvPicPr>
          <p:cNvPr id="112" name="Picture 2"/>
          <p:cNvPicPr>
            <a:picLocks noChangeAspect="1" noChangeArrowheads="1"/>
          </p:cNvPicPr>
          <p:nvPr/>
        </p:nvPicPr>
        <p:blipFill>
          <a:blip r:embed="rId2" cstate="print"/>
          <a:srcRect/>
          <a:stretch>
            <a:fillRect/>
          </a:stretch>
        </p:blipFill>
        <p:spPr bwMode="auto">
          <a:xfrm>
            <a:off x="189449" y="1998209"/>
            <a:ext cx="4086225" cy="4429125"/>
          </a:xfrm>
          <a:prstGeom prst="rect">
            <a:avLst/>
          </a:prstGeom>
          <a:noFill/>
          <a:ln w="9525">
            <a:noFill/>
            <a:miter lim="800000"/>
            <a:headEnd/>
            <a:tailEnd/>
          </a:ln>
        </p:spPr>
      </p:pic>
      <p:sp>
        <p:nvSpPr>
          <p:cNvPr id="113" name="Hexagon 112"/>
          <p:cNvSpPr/>
          <p:nvPr/>
        </p:nvSpPr>
        <p:spPr>
          <a:xfrm>
            <a:off x="1588040" y="5251339"/>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Hexagon 113"/>
          <p:cNvSpPr/>
          <p:nvPr/>
        </p:nvSpPr>
        <p:spPr>
          <a:xfrm>
            <a:off x="2432889" y="2295895"/>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Hexagon 114"/>
          <p:cNvSpPr/>
          <p:nvPr/>
        </p:nvSpPr>
        <p:spPr>
          <a:xfrm>
            <a:off x="3297850" y="3489069"/>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6" name="Hexagon 115"/>
          <p:cNvSpPr/>
          <p:nvPr/>
        </p:nvSpPr>
        <p:spPr>
          <a:xfrm>
            <a:off x="3508615" y="5226688"/>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Hexagon 116"/>
          <p:cNvSpPr/>
          <p:nvPr/>
        </p:nvSpPr>
        <p:spPr>
          <a:xfrm>
            <a:off x="1616695" y="3929537"/>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 name="Group 41"/>
          <p:cNvGrpSpPr/>
          <p:nvPr/>
        </p:nvGrpSpPr>
        <p:grpSpPr>
          <a:xfrm>
            <a:off x="7630261" y="4506091"/>
            <a:ext cx="468214" cy="478959"/>
            <a:chOff x="6164244" y="3160382"/>
            <a:chExt cx="468214" cy="478959"/>
          </a:xfrm>
        </p:grpSpPr>
        <p:sp>
          <p:nvSpPr>
            <p:cNvPr id="119" name="Hexagon 118"/>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0" name="Hexagon 119"/>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1" name="Hexagon 120"/>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2" name="Hexagon 121"/>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3" name="Hexagon 122"/>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4" name="Hexagon 123"/>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5" name="Hexagon 124"/>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grpSp>
        <p:nvGrpSpPr>
          <p:cNvPr id="3" name="Group 49"/>
          <p:cNvGrpSpPr/>
          <p:nvPr/>
        </p:nvGrpSpPr>
        <p:grpSpPr>
          <a:xfrm>
            <a:off x="7787724" y="2836881"/>
            <a:ext cx="468214" cy="478959"/>
            <a:chOff x="6164244" y="3160382"/>
            <a:chExt cx="468214" cy="478959"/>
          </a:xfrm>
        </p:grpSpPr>
        <p:sp>
          <p:nvSpPr>
            <p:cNvPr id="137" name="Hexagon 136"/>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38" name="Hexagon 137"/>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39" name="Hexagon 138"/>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0" name="Hexagon 139"/>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1" name="Hexagon 140"/>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2" name="Hexagon 141"/>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43" name="Hexagon 142"/>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grpSp>
        <p:nvGrpSpPr>
          <p:cNvPr id="4" name="Group 49"/>
          <p:cNvGrpSpPr/>
          <p:nvPr/>
        </p:nvGrpSpPr>
        <p:grpSpPr>
          <a:xfrm>
            <a:off x="5908095" y="3160168"/>
            <a:ext cx="468214" cy="478959"/>
            <a:chOff x="6164244" y="3160382"/>
            <a:chExt cx="468214" cy="478959"/>
          </a:xfrm>
        </p:grpSpPr>
        <p:sp>
          <p:nvSpPr>
            <p:cNvPr id="153" name="Hexagon 152"/>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4" name="Hexagon 153"/>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5" name="Hexagon 154"/>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6" name="Hexagon 155"/>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7" name="Hexagon 156"/>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8" name="Hexagon 157"/>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59" name="Hexagon 158"/>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sp>
        <p:nvSpPr>
          <p:cNvPr id="160" name="Hexagon 159"/>
          <p:cNvSpPr/>
          <p:nvPr/>
        </p:nvSpPr>
        <p:spPr>
          <a:xfrm>
            <a:off x="5800738" y="5102779"/>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1" name="Hexagon 160"/>
          <p:cNvSpPr/>
          <p:nvPr/>
        </p:nvSpPr>
        <p:spPr>
          <a:xfrm>
            <a:off x="6836655" y="2270165"/>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2" name="Hexagon 161"/>
          <p:cNvSpPr/>
          <p:nvPr/>
        </p:nvSpPr>
        <p:spPr>
          <a:xfrm>
            <a:off x="7892685" y="3517930"/>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3" name="Hexagon 162"/>
          <p:cNvSpPr/>
          <p:nvPr/>
        </p:nvSpPr>
        <p:spPr>
          <a:xfrm>
            <a:off x="7912381" y="5200958"/>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4" name="Hexagon 163"/>
          <p:cNvSpPr/>
          <p:nvPr/>
        </p:nvSpPr>
        <p:spPr>
          <a:xfrm>
            <a:off x="6020461" y="3903807"/>
            <a:ext cx="177418" cy="158755"/>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 name="Group 7"/>
          <p:cNvGrpSpPr/>
          <p:nvPr/>
        </p:nvGrpSpPr>
        <p:grpSpPr>
          <a:xfrm>
            <a:off x="6491349" y="3557541"/>
            <a:ext cx="468214" cy="478959"/>
            <a:chOff x="6164244" y="3160382"/>
            <a:chExt cx="468214" cy="478959"/>
          </a:xfrm>
        </p:grpSpPr>
        <p:sp>
          <p:nvSpPr>
            <p:cNvPr id="166" name="Hexagon 165"/>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67" name="Hexagon 166"/>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68" name="Hexagon 167"/>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69" name="Hexagon 168"/>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0" name="Hexagon 169"/>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1" name="Hexagon 170"/>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2" name="Hexagon 171"/>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sp>
        <p:nvSpPr>
          <p:cNvPr id="12" name="Text Placeholder 11"/>
          <p:cNvSpPr>
            <a:spLocks noGrp="1"/>
          </p:cNvSpPr>
          <p:nvPr>
            <p:ph type="body" sz="quarter" idx="3"/>
          </p:nvPr>
        </p:nvSpPr>
        <p:spPr>
          <a:xfrm>
            <a:off x="4627772" y="1722580"/>
            <a:ext cx="4041775" cy="639762"/>
          </a:xfrm>
        </p:spPr>
        <p:txBody>
          <a:bodyPr/>
          <a:lstStyle/>
          <a:p>
            <a:r>
              <a:rPr lang="en-US" dirty="0" smtClean="0"/>
              <a:t>ASA</a:t>
            </a:r>
            <a:endParaRPr lang="en-US" dirty="0"/>
          </a:p>
        </p:txBody>
      </p:sp>
      <p:sp>
        <p:nvSpPr>
          <p:cNvPr id="10" name="Text Placeholder 9"/>
          <p:cNvSpPr>
            <a:spLocks noGrp="1"/>
          </p:cNvSpPr>
          <p:nvPr>
            <p:ph type="body" idx="1"/>
          </p:nvPr>
        </p:nvSpPr>
        <p:spPr>
          <a:xfrm>
            <a:off x="457200" y="1630649"/>
            <a:ext cx="4040188" cy="639762"/>
          </a:xfrm>
        </p:spPr>
        <p:txBody>
          <a:bodyPr/>
          <a:lstStyle/>
          <a:p>
            <a:r>
              <a:rPr lang="en-US" dirty="0" smtClean="0"/>
              <a:t>Today</a:t>
            </a:r>
            <a:endParaRPr lang="en-US" dirty="0"/>
          </a:p>
        </p:txBody>
      </p:sp>
      <p:sp>
        <p:nvSpPr>
          <p:cNvPr id="185" name="Hexagon 184"/>
          <p:cNvSpPr/>
          <p:nvPr/>
        </p:nvSpPr>
        <p:spPr>
          <a:xfrm>
            <a:off x="497988" y="5912075"/>
            <a:ext cx="1376702" cy="719498"/>
          </a:xfrm>
          <a:prstGeom prst="hexagon">
            <a:avLst/>
          </a:prstGeom>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b="1" dirty="0" smtClean="0">
                <a:solidFill>
                  <a:schemeClr val="tx2">
                    <a:lumMod val="50000"/>
                  </a:schemeClr>
                </a:solidFill>
              </a:rPr>
              <a:t>Incumbent</a:t>
            </a:r>
            <a:endParaRPr lang="en-US" sz="1200" b="1" dirty="0">
              <a:solidFill>
                <a:schemeClr val="tx2">
                  <a:lumMod val="50000"/>
                </a:schemeClr>
              </a:solidFill>
            </a:endParaRPr>
          </a:p>
        </p:txBody>
      </p:sp>
      <p:sp>
        <p:nvSpPr>
          <p:cNvPr id="79" name="Hexagon 78"/>
          <p:cNvSpPr/>
          <p:nvPr/>
        </p:nvSpPr>
        <p:spPr>
          <a:xfrm>
            <a:off x="6018226" y="4352237"/>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0" name="Hexagon 79"/>
          <p:cNvSpPr/>
          <p:nvPr/>
        </p:nvSpPr>
        <p:spPr>
          <a:xfrm flipH="1">
            <a:off x="5893840" y="4425259"/>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2" name="Hexagon 81"/>
          <p:cNvSpPr/>
          <p:nvPr/>
        </p:nvSpPr>
        <p:spPr>
          <a:xfrm>
            <a:off x="6156622" y="444124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3" name="Hexagon 82"/>
          <p:cNvSpPr/>
          <p:nvPr/>
        </p:nvSpPr>
        <p:spPr>
          <a:xfrm>
            <a:off x="6018226" y="451099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nvGrpSpPr>
          <p:cNvPr id="6" name="Group 7"/>
          <p:cNvGrpSpPr/>
          <p:nvPr/>
        </p:nvGrpSpPr>
        <p:grpSpPr>
          <a:xfrm>
            <a:off x="6671046" y="2700005"/>
            <a:ext cx="468214" cy="478959"/>
            <a:chOff x="6164244" y="3160382"/>
            <a:chExt cx="468214" cy="478959"/>
          </a:xfrm>
        </p:grpSpPr>
        <p:sp>
          <p:nvSpPr>
            <p:cNvPr id="85" name="Hexagon 84"/>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7" name="Hexagon 86"/>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8" name="Hexagon 87"/>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0" name="Hexagon 89"/>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2" name="Hexagon 91"/>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3" name="Hexagon 92"/>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4" name="Hexagon 93"/>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sp>
        <p:nvSpPr>
          <p:cNvPr id="98" name="Hexagon 97"/>
          <p:cNvSpPr/>
          <p:nvPr/>
        </p:nvSpPr>
        <p:spPr>
          <a:xfrm>
            <a:off x="5526894" y="302522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99" name="Hexagon 98"/>
          <p:cNvSpPr/>
          <p:nvPr/>
        </p:nvSpPr>
        <p:spPr>
          <a:xfrm flipH="1">
            <a:off x="5402508" y="3098244"/>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1" name="Hexagon 100"/>
          <p:cNvSpPr/>
          <p:nvPr/>
        </p:nvSpPr>
        <p:spPr>
          <a:xfrm>
            <a:off x="5665290" y="311422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2" name="Hexagon 101"/>
          <p:cNvSpPr/>
          <p:nvPr/>
        </p:nvSpPr>
        <p:spPr>
          <a:xfrm>
            <a:off x="5526894" y="3183977"/>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8" name="Hexagon 107"/>
          <p:cNvSpPr/>
          <p:nvPr/>
        </p:nvSpPr>
        <p:spPr>
          <a:xfrm flipH="1">
            <a:off x="6201550" y="5348228"/>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10" name="Hexagon 109"/>
          <p:cNvSpPr/>
          <p:nvPr/>
        </p:nvSpPr>
        <p:spPr>
          <a:xfrm>
            <a:off x="5801780" y="480655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6" name="Hexagon 125"/>
          <p:cNvSpPr/>
          <p:nvPr/>
        </p:nvSpPr>
        <p:spPr>
          <a:xfrm>
            <a:off x="6120584" y="499913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nvGrpSpPr>
          <p:cNvPr id="7" name="Group 7"/>
          <p:cNvGrpSpPr/>
          <p:nvPr/>
        </p:nvGrpSpPr>
        <p:grpSpPr>
          <a:xfrm>
            <a:off x="6628672" y="4983627"/>
            <a:ext cx="468214" cy="478959"/>
            <a:chOff x="6164244" y="3160382"/>
            <a:chExt cx="468214" cy="478959"/>
          </a:xfrm>
        </p:grpSpPr>
        <p:sp>
          <p:nvSpPr>
            <p:cNvPr id="174" name="Hexagon 173"/>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5" name="Hexagon 174"/>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6" name="Hexagon 175"/>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7" name="Hexagon 176"/>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8" name="Hexagon 177"/>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79" name="Hexagon 178"/>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80" name="Hexagon 179"/>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sp>
        <p:nvSpPr>
          <p:cNvPr id="188" name="Hexagon 187"/>
          <p:cNvSpPr/>
          <p:nvPr/>
        </p:nvSpPr>
        <p:spPr>
          <a:xfrm>
            <a:off x="6995574" y="4424090"/>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89" name="Hexagon 188"/>
          <p:cNvSpPr/>
          <p:nvPr/>
        </p:nvSpPr>
        <p:spPr>
          <a:xfrm>
            <a:off x="7147974" y="4342019"/>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0" name="Hexagon 189"/>
          <p:cNvSpPr/>
          <p:nvPr/>
        </p:nvSpPr>
        <p:spPr>
          <a:xfrm>
            <a:off x="7147974" y="450346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1" name="Hexagon 190"/>
          <p:cNvSpPr/>
          <p:nvPr/>
        </p:nvSpPr>
        <p:spPr>
          <a:xfrm flipH="1">
            <a:off x="7023588" y="4576490"/>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2" name="Hexagon 191"/>
          <p:cNvSpPr/>
          <p:nvPr/>
        </p:nvSpPr>
        <p:spPr>
          <a:xfrm>
            <a:off x="7509654" y="516788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3" name="Hexagon 192"/>
          <p:cNvSpPr/>
          <p:nvPr/>
        </p:nvSpPr>
        <p:spPr>
          <a:xfrm>
            <a:off x="7350165" y="491732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nvGrpSpPr>
          <p:cNvPr id="8" name="Group 7"/>
          <p:cNvGrpSpPr/>
          <p:nvPr/>
        </p:nvGrpSpPr>
        <p:grpSpPr>
          <a:xfrm>
            <a:off x="7530853" y="3873714"/>
            <a:ext cx="468214" cy="478959"/>
            <a:chOff x="6164244" y="3160382"/>
            <a:chExt cx="468214" cy="478959"/>
          </a:xfrm>
        </p:grpSpPr>
        <p:sp>
          <p:nvSpPr>
            <p:cNvPr id="196" name="Hexagon 195"/>
            <p:cNvSpPr/>
            <p:nvPr/>
          </p:nvSpPr>
          <p:spPr>
            <a:xfrm>
              <a:off x="6164244" y="3242453"/>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7" name="Hexagon 196"/>
            <p:cNvSpPr/>
            <p:nvPr/>
          </p:nvSpPr>
          <p:spPr>
            <a:xfrm>
              <a:off x="6316644" y="3160382"/>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8" name="Hexagon 197"/>
            <p:cNvSpPr/>
            <p:nvPr/>
          </p:nvSpPr>
          <p:spPr>
            <a:xfrm>
              <a:off x="6316644" y="3321831"/>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99" name="Hexagon 198"/>
            <p:cNvSpPr/>
            <p:nvPr/>
          </p:nvSpPr>
          <p:spPr>
            <a:xfrm flipH="1">
              <a:off x="6192258" y="3394853"/>
              <a:ext cx="152400"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00" name="Hexagon 199"/>
            <p:cNvSpPr/>
            <p:nvPr/>
          </p:nvSpPr>
          <p:spPr>
            <a:xfrm>
              <a:off x="6455040" y="323609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01" name="Hexagon 200"/>
            <p:cNvSpPr/>
            <p:nvPr/>
          </p:nvSpPr>
          <p:spPr>
            <a:xfrm>
              <a:off x="6455040" y="3410835"/>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02" name="Hexagon 201"/>
            <p:cNvSpPr/>
            <p:nvPr/>
          </p:nvSpPr>
          <p:spPr>
            <a:xfrm>
              <a:off x="6316644" y="3480586"/>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sp>
        <p:nvSpPr>
          <p:cNvPr id="214" name="Hexagon 213"/>
          <p:cNvSpPr/>
          <p:nvPr/>
        </p:nvSpPr>
        <p:spPr>
          <a:xfrm>
            <a:off x="7383002" y="3366424"/>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17" name="Hexagon 216"/>
          <p:cNvSpPr/>
          <p:nvPr/>
        </p:nvSpPr>
        <p:spPr>
          <a:xfrm>
            <a:off x="7521398" y="3455428"/>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18" name="Hexagon 217"/>
          <p:cNvSpPr/>
          <p:nvPr/>
        </p:nvSpPr>
        <p:spPr>
          <a:xfrm>
            <a:off x="7393635" y="3652769"/>
            <a:ext cx="177418" cy="158755"/>
          </a:xfrm>
          <a:prstGeom prst="hexagon">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19" name="Hexagon 218"/>
          <p:cNvSpPr/>
          <p:nvPr/>
        </p:nvSpPr>
        <p:spPr>
          <a:xfrm>
            <a:off x="4939785" y="5912074"/>
            <a:ext cx="1497724" cy="719499"/>
          </a:xfrm>
          <a:prstGeom prst="hexagon">
            <a:avLst/>
          </a:prstGeom>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r>
              <a:rPr lang="en-US" sz="1200" b="1" dirty="0" smtClean="0">
                <a:solidFill>
                  <a:schemeClr val="tx2">
                    <a:lumMod val="50000"/>
                  </a:schemeClr>
                </a:solidFill>
              </a:rPr>
              <a:t>ASA licensees (discrete, identifiable)</a:t>
            </a:r>
            <a:endParaRPr lang="en-US" sz="1200" b="1"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idx="1"/>
          </p:nvPr>
        </p:nvSpPr>
        <p:spPr>
          <a:xfrm>
            <a:off x="457200" y="1889961"/>
            <a:ext cx="4040188" cy="639762"/>
          </a:xfrm>
        </p:spPr>
        <p:txBody>
          <a:bodyPr/>
          <a:lstStyle/>
          <a:p>
            <a:r>
              <a:rPr lang="en-US" dirty="0" smtClean="0"/>
              <a:t>Today</a:t>
            </a:r>
            <a:endParaRPr lang="en-US" dirty="0"/>
          </a:p>
        </p:txBody>
      </p:sp>
      <p:sp>
        <p:nvSpPr>
          <p:cNvPr id="12" name="Text Placeholder 11"/>
          <p:cNvSpPr>
            <a:spLocks noGrp="1"/>
          </p:cNvSpPr>
          <p:nvPr>
            <p:ph type="body" sz="quarter" idx="3"/>
          </p:nvPr>
        </p:nvSpPr>
        <p:spPr>
          <a:xfrm>
            <a:off x="4645025" y="1889961"/>
            <a:ext cx="4041775" cy="639762"/>
          </a:xfrm>
        </p:spPr>
        <p:txBody>
          <a:bodyPr/>
          <a:lstStyle/>
          <a:p>
            <a:r>
              <a:rPr lang="en-US" dirty="0" smtClean="0"/>
              <a:t>ASA</a:t>
            </a:r>
            <a:endParaRPr lang="en-US" dirty="0"/>
          </a:p>
        </p:txBody>
      </p:sp>
      <p:cxnSp>
        <p:nvCxnSpPr>
          <p:cNvPr id="3" name="Straight Arrow Connector 2"/>
          <p:cNvCxnSpPr/>
          <p:nvPr/>
        </p:nvCxnSpPr>
        <p:spPr>
          <a:xfrm>
            <a:off x="812385" y="5182880"/>
            <a:ext cx="302543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V="1">
            <a:off x="964785" y="2848242"/>
            <a:ext cx="0" cy="24870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1002137" y="4529182"/>
            <a:ext cx="270495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002137" y="3943836"/>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2794987" y="3943836"/>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1002137" y="3293123"/>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8" name="Straight Arrow Connector 17"/>
          <p:cNvCxnSpPr/>
          <p:nvPr/>
        </p:nvCxnSpPr>
        <p:spPr>
          <a:xfrm>
            <a:off x="5073397" y="5182880"/>
            <a:ext cx="302543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5225797" y="2848242"/>
            <a:ext cx="0" cy="248703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5263149" y="4529182"/>
            <a:ext cx="270495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5263149" y="3943836"/>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7055999" y="3943836"/>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5263149" y="3293123"/>
            <a:ext cx="912104" cy="429573"/>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6215251" y="3943836"/>
            <a:ext cx="756707" cy="429573"/>
          </a:xfrm>
          <a:prstGeom prst="rect">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TextBox 7"/>
          <p:cNvSpPr txBox="1"/>
          <p:nvPr/>
        </p:nvSpPr>
        <p:spPr>
          <a:xfrm>
            <a:off x="1002137" y="5260569"/>
            <a:ext cx="2835682" cy="307777"/>
          </a:xfrm>
          <a:prstGeom prst="rect">
            <a:avLst/>
          </a:prstGeom>
          <a:noFill/>
        </p:spPr>
        <p:txBody>
          <a:bodyPr wrap="square" rtlCol="0">
            <a:spAutoFit/>
          </a:bodyPr>
          <a:lstStyle/>
          <a:p>
            <a:pPr algn="ctr"/>
            <a:r>
              <a:rPr lang="en-US" sz="1400" dirty="0" smtClean="0">
                <a:solidFill>
                  <a:schemeClr val="tx2"/>
                </a:solidFill>
              </a:rPr>
              <a:t>Time</a:t>
            </a:r>
            <a:endParaRPr lang="en-US" sz="1400" dirty="0">
              <a:solidFill>
                <a:schemeClr val="tx2"/>
              </a:solidFill>
            </a:endParaRPr>
          </a:p>
        </p:txBody>
      </p:sp>
      <p:sp>
        <p:nvSpPr>
          <p:cNvPr id="26" name="TextBox 25"/>
          <p:cNvSpPr txBox="1"/>
          <p:nvPr/>
        </p:nvSpPr>
        <p:spPr>
          <a:xfrm>
            <a:off x="5263149" y="5256799"/>
            <a:ext cx="2835682" cy="307777"/>
          </a:xfrm>
          <a:prstGeom prst="rect">
            <a:avLst/>
          </a:prstGeom>
          <a:noFill/>
        </p:spPr>
        <p:txBody>
          <a:bodyPr wrap="square" rtlCol="0">
            <a:spAutoFit/>
          </a:bodyPr>
          <a:lstStyle/>
          <a:p>
            <a:pPr algn="ctr"/>
            <a:r>
              <a:rPr lang="en-US" sz="1400" dirty="0" smtClean="0">
                <a:solidFill>
                  <a:schemeClr val="tx2"/>
                </a:solidFill>
              </a:rPr>
              <a:t>Time</a:t>
            </a:r>
            <a:endParaRPr lang="en-US" sz="1400" dirty="0">
              <a:solidFill>
                <a:schemeClr val="tx2"/>
              </a:solidFill>
            </a:endParaRPr>
          </a:p>
        </p:txBody>
      </p:sp>
      <p:sp>
        <p:nvSpPr>
          <p:cNvPr id="28" name="TextBox 27"/>
          <p:cNvSpPr txBox="1"/>
          <p:nvPr/>
        </p:nvSpPr>
        <p:spPr>
          <a:xfrm>
            <a:off x="457200" y="4529182"/>
            <a:ext cx="414206" cy="429573"/>
          </a:xfrm>
          <a:prstGeom prst="rect">
            <a:avLst/>
          </a:prstGeom>
          <a:noFill/>
        </p:spPr>
        <p:txBody>
          <a:bodyPr wrap="square" rtlCol="0" anchor="ctr">
            <a:noAutofit/>
          </a:bodyPr>
          <a:lstStyle/>
          <a:p>
            <a:pPr algn="ctr"/>
            <a:r>
              <a:rPr lang="en-US" sz="1400" dirty="0" smtClean="0">
                <a:solidFill>
                  <a:schemeClr val="tx2"/>
                </a:solidFill>
              </a:rPr>
              <a:t>f1</a:t>
            </a:r>
            <a:endParaRPr lang="en-US" sz="1400" dirty="0">
              <a:solidFill>
                <a:schemeClr val="tx2"/>
              </a:solidFill>
            </a:endParaRPr>
          </a:p>
        </p:txBody>
      </p:sp>
      <p:sp>
        <p:nvSpPr>
          <p:cNvPr id="29" name="TextBox 28"/>
          <p:cNvSpPr txBox="1"/>
          <p:nvPr/>
        </p:nvSpPr>
        <p:spPr>
          <a:xfrm>
            <a:off x="457200" y="3943836"/>
            <a:ext cx="414206" cy="429573"/>
          </a:xfrm>
          <a:prstGeom prst="rect">
            <a:avLst/>
          </a:prstGeom>
          <a:noFill/>
        </p:spPr>
        <p:txBody>
          <a:bodyPr wrap="square" rtlCol="0" anchor="ctr">
            <a:noAutofit/>
          </a:bodyPr>
          <a:lstStyle/>
          <a:p>
            <a:pPr algn="ctr"/>
            <a:r>
              <a:rPr lang="en-US" sz="1400" dirty="0" smtClean="0">
                <a:solidFill>
                  <a:schemeClr val="tx2"/>
                </a:solidFill>
              </a:rPr>
              <a:t>f2</a:t>
            </a:r>
            <a:endParaRPr lang="en-US" sz="1400" dirty="0">
              <a:solidFill>
                <a:schemeClr val="tx2"/>
              </a:solidFill>
            </a:endParaRPr>
          </a:p>
        </p:txBody>
      </p:sp>
      <p:sp>
        <p:nvSpPr>
          <p:cNvPr id="30" name="TextBox 29"/>
          <p:cNvSpPr txBox="1"/>
          <p:nvPr/>
        </p:nvSpPr>
        <p:spPr>
          <a:xfrm>
            <a:off x="457200" y="3293123"/>
            <a:ext cx="414206" cy="429573"/>
          </a:xfrm>
          <a:prstGeom prst="rect">
            <a:avLst/>
          </a:prstGeom>
          <a:noFill/>
        </p:spPr>
        <p:txBody>
          <a:bodyPr wrap="square" rtlCol="0" anchor="ctr">
            <a:noAutofit/>
          </a:bodyPr>
          <a:lstStyle/>
          <a:p>
            <a:pPr algn="ctr"/>
            <a:r>
              <a:rPr lang="en-US" sz="1400" dirty="0" smtClean="0">
                <a:solidFill>
                  <a:schemeClr val="tx2"/>
                </a:solidFill>
              </a:rPr>
              <a:t>f3</a:t>
            </a:r>
            <a:endParaRPr lang="en-US" sz="1400" dirty="0">
              <a:solidFill>
                <a:schemeClr val="tx2"/>
              </a:solidFill>
            </a:endParaRPr>
          </a:p>
        </p:txBody>
      </p:sp>
      <p:sp>
        <p:nvSpPr>
          <p:cNvPr id="31" name="TextBox 30"/>
          <p:cNvSpPr txBox="1"/>
          <p:nvPr/>
        </p:nvSpPr>
        <p:spPr>
          <a:xfrm>
            <a:off x="4811591" y="4525809"/>
            <a:ext cx="414206" cy="429573"/>
          </a:xfrm>
          <a:prstGeom prst="rect">
            <a:avLst/>
          </a:prstGeom>
          <a:noFill/>
        </p:spPr>
        <p:txBody>
          <a:bodyPr wrap="square" rtlCol="0" anchor="ctr">
            <a:noAutofit/>
          </a:bodyPr>
          <a:lstStyle/>
          <a:p>
            <a:pPr algn="ctr"/>
            <a:r>
              <a:rPr lang="en-US" sz="1400" dirty="0" smtClean="0">
                <a:solidFill>
                  <a:schemeClr val="tx2"/>
                </a:solidFill>
              </a:rPr>
              <a:t>f1</a:t>
            </a:r>
            <a:endParaRPr lang="en-US" sz="1400" dirty="0">
              <a:solidFill>
                <a:schemeClr val="tx2"/>
              </a:solidFill>
            </a:endParaRPr>
          </a:p>
        </p:txBody>
      </p:sp>
      <p:sp>
        <p:nvSpPr>
          <p:cNvPr id="32" name="TextBox 31"/>
          <p:cNvSpPr txBox="1"/>
          <p:nvPr/>
        </p:nvSpPr>
        <p:spPr>
          <a:xfrm>
            <a:off x="4811591" y="3940463"/>
            <a:ext cx="414206" cy="429573"/>
          </a:xfrm>
          <a:prstGeom prst="rect">
            <a:avLst/>
          </a:prstGeom>
          <a:noFill/>
        </p:spPr>
        <p:txBody>
          <a:bodyPr wrap="square" rtlCol="0" anchor="ctr">
            <a:noAutofit/>
          </a:bodyPr>
          <a:lstStyle/>
          <a:p>
            <a:pPr algn="ctr"/>
            <a:r>
              <a:rPr lang="en-US" sz="1400" dirty="0" smtClean="0">
                <a:solidFill>
                  <a:schemeClr val="tx2"/>
                </a:solidFill>
              </a:rPr>
              <a:t>f2</a:t>
            </a:r>
            <a:endParaRPr lang="en-US" sz="1400" dirty="0">
              <a:solidFill>
                <a:schemeClr val="tx2"/>
              </a:solidFill>
            </a:endParaRPr>
          </a:p>
        </p:txBody>
      </p:sp>
      <p:sp>
        <p:nvSpPr>
          <p:cNvPr id="33" name="TextBox 32"/>
          <p:cNvSpPr txBox="1"/>
          <p:nvPr/>
        </p:nvSpPr>
        <p:spPr>
          <a:xfrm>
            <a:off x="4811591" y="3289750"/>
            <a:ext cx="414206" cy="429573"/>
          </a:xfrm>
          <a:prstGeom prst="rect">
            <a:avLst/>
          </a:prstGeom>
          <a:noFill/>
        </p:spPr>
        <p:txBody>
          <a:bodyPr wrap="square" rtlCol="0" anchor="ctr">
            <a:noAutofit/>
          </a:bodyPr>
          <a:lstStyle/>
          <a:p>
            <a:pPr algn="ctr"/>
            <a:r>
              <a:rPr lang="en-US" sz="1400" dirty="0" smtClean="0">
                <a:solidFill>
                  <a:schemeClr val="tx2"/>
                </a:solidFill>
              </a:rPr>
              <a:t>f3</a:t>
            </a:r>
            <a:endParaRPr lang="en-US" sz="1400" dirty="0">
              <a:solidFill>
                <a:schemeClr val="tx2"/>
              </a:solidFill>
            </a:endParaRPr>
          </a:p>
        </p:txBody>
      </p:sp>
      <p:sp>
        <p:nvSpPr>
          <p:cNvPr id="38" name="Rectangle 37"/>
          <p:cNvSpPr/>
          <p:nvPr/>
        </p:nvSpPr>
        <p:spPr>
          <a:xfrm>
            <a:off x="6203878" y="3304666"/>
            <a:ext cx="1752767" cy="429573"/>
          </a:xfrm>
          <a:prstGeom prst="rect">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40" name="Hexagon 39"/>
          <p:cNvSpPr/>
          <p:nvPr/>
        </p:nvSpPr>
        <p:spPr>
          <a:xfrm>
            <a:off x="943000" y="5760998"/>
            <a:ext cx="1153830" cy="651728"/>
          </a:xfrm>
          <a:prstGeom prst="hexagon">
            <a:avLst/>
          </a:prstGeom>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200" b="1" dirty="0" smtClean="0">
                <a:solidFill>
                  <a:schemeClr val="tx2">
                    <a:lumMod val="50000"/>
                  </a:schemeClr>
                </a:solidFill>
              </a:rPr>
              <a:t>Incumbent</a:t>
            </a:r>
            <a:endParaRPr lang="en-US" sz="1200" b="1" dirty="0">
              <a:solidFill>
                <a:schemeClr val="tx2">
                  <a:lumMod val="50000"/>
                </a:schemeClr>
              </a:solidFill>
            </a:endParaRPr>
          </a:p>
        </p:txBody>
      </p:sp>
      <p:sp>
        <p:nvSpPr>
          <p:cNvPr id="41" name="Hexagon 40"/>
          <p:cNvSpPr/>
          <p:nvPr/>
        </p:nvSpPr>
        <p:spPr>
          <a:xfrm>
            <a:off x="5360291" y="5707116"/>
            <a:ext cx="1497708" cy="719499"/>
          </a:xfrm>
          <a:prstGeom prst="hexagon">
            <a:avLst/>
          </a:prstGeom>
        </p:spPr>
        <p:style>
          <a:lnRef idx="1">
            <a:schemeClr val="accent2"/>
          </a:lnRef>
          <a:fillRef idx="3">
            <a:schemeClr val="accent2"/>
          </a:fillRef>
          <a:effectRef idx="2">
            <a:schemeClr val="accent2"/>
          </a:effectRef>
          <a:fontRef idx="minor">
            <a:schemeClr val="lt1"/>
          </a:fontRef>
        </p:style>
        <p:txBody>
          <a:bodyPr lIns="0" tIns="0" rIns="0" bIns="0" rtlCol="0" anchor="ctr"/>
          <a:lstStyle/>
          <a:p>
            <a:pPr algn="ctr"/>
            <a:r>
              <a:rPr lang="en-US" sz="1200" b="1" dirty="0" smtClean="0">
                <a:solidFill>
                  <a:schemeClr val="tx2">
                    <a:lumMod val="50000"/>
                  </a:schemeClr>
                </a:solidFill>
              </a:rPr>
              <a:t>ASA licensees (discrete, identifiable)</a:t>
            </a:r>
            <a:endParaRPr lang="en-US" sz="1200" b="1" dirty="0">
              <a:solidFill>
                <a:schemeClr val="tx2">
                  <a:lumMod val="50000"/>
                </a:schemeClr>
              </a:solidFill>
            </a:endParaRPr>
          </a:p>
        </p:txBody>
      </p:sp>
      <p:sp>
        <p:nvSpPr>
          <p:cNvPr id="48" name="Title 8"/>
          <p:cNvSpPr>
            <a:spLocks noGrp="1"/>
          </p:cNvSpPr>
          <p:nvPr>
            <p:ph type="title"/>
          </p:nvPr>
        </p:nvSpPr>
        <p:spPr>
          <a:xfrm>
            <a:off x="446612" y="273162"/>
            <a:ext cx="7933113" cy="929485"/>
          </a:xfrm>
        </p:spPr>
        <p:txBody>
          <a:bodyPr>
            <a:noAutofit/>
          </a:bodyPr>
          <a:lstStyle/>
          <a:p>
            <a:pPr>
              <a:lnSpc>
                <a:spcPct val="100000"/>
              </a:lnSpc>
            </a:pPr>
            <a:r>
              <a:rPr lang="en-US" dirty="0" smtClean="0"/>
              <a:t>ASA Dynamic Sharing in Time Domain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lnSpc>
                <a:spcPct val="80000"/>
              </a:lnSpc>
            </a:pPr>
            <a:fld id="{E5199E9B-E781-41A0-BC00-A104677B7132}" type="slidenum">
              <a:rPr lang="en-GB" sz="1200" b="1">
                <a:latin typeface="Calibri" pitchFamily="34" charset="0"/>
              </a:rPr>
              <a:pPr algn="ctr">
                <a:lnSpc>
                  <a:spcPct val="80000"/>
                </a:lnSpc>
              </a:pPr>
              <a:t>7</a:t>
            </a:fld>
            <a:endParaRPr lang="en-GB" sz="1200" b="1">
              <a:latin typeface="Calibri" pitchFamily="34" charset="0"/>
            </a:endParaRPr>
          </a:p>
        </p:txBody>
      </p:sp>
      <p:sp>
        <p:nvSpPr>
          <p:cNvPr id="10243" name="Rectangle 2"/>
          <p:cNvSpPr>
            <a:spLocks noGrp="1"/>
          </p:cNvSpPr>
          <p:nvPr>
            <p:ph type="title" idx="4294967295"/>
          </p:nvPr>
        </p:nvSpPr>
        <p:spPr>
          <a:xfrm>
            <a:off x="814388" y="228600"/>
            <a:ext cx="8329612" cy="990600"/>
          </a:xfrm>
        </p:spPr>
        <p:txBody>
          <a:bodyPr/>
          <a:lstStyle/>
          <a:p>
            <a:pPr eaLnBrk="1" hangingPunct="1">
              <a:lnSpc>
                <a:spcPct val="80000"/>
              </a:lnSpc>
            </a:pPr>
            <a:r>
              <a:rPr lang="en-GB" sz="2800" smtClean="0">
                <a:latin typeface="Calibri" pitchFamily="34" charset="0"/>
              </a:rPr>
              <a:t>The industry can help push ASA forward, but will require Europe-wide efforts on policy and technical harmonisation</a:t>
            </a:r>
            <a:endParaRPr lang="en-US" sz="2800" smtClean="0">
              <a:latin typeface="Calibri" pitchFamily="34" charset="0"/>
            </a:endParaRPr>
          </a:p>
        </p:txBody>
      </p:sp>
      <p:sp>
        <p:nvSpPr>
          <p:cNvPr id="10244" name="Rectangle 3"/>
          <p:cNvSpPr>
            <a:spLocks noGrp="1"/>
          </p:cNvSpPr>
          <p:nvPr>
            <p:ph type="body" idx="4294967295"/>
          </p:nvPr>
        </p:nvSpPr>
        <p:spPr>
          <a:xfrm>
            <a:off x="684213" y="1609725"/>
            <a:ext cx="8153400" cy="4525963"/>
          </a:xfrm>
        </p:spPr>
        <p:txBody>
          <a:bodyPr/>
          <a:lstStyle/>
          <a:p>
            <a:pPr algn="just" eaLnBrk="1" hangingPunct="1"/>
            <a:r>
              <a:rPr lang="en-GB" sz="2400" dirty="0" smtClean="0">
                <a:latin typeface="Calibri" pitchFamily="34" charset="0"/>
              </a:rPr>
              <a:t>Member States, European Commission, Parliament, CEPT involvement will be key and will have each a role to play in the definition and implementation of ASA </a:t>
            </a:r>
          </a:p>
          <a:p>
            <a:pPr algn="just" eaLnBrk="1" hangingPunct="1"/>
            <a:endParaRPr lang="en-GB" sz="2400" dirty="0" smtClean="0">
              <a:latin typeface="Calibri" pitchFamily="34" charset="0"/>
            </a:endParaRPr>
          </a:p>
          <a:p>
            <a:pPr algn="just" eaLnBrk="1" hangingPunct="1"/>
            <a:r>
              <a:rPr lang="en-GB" sz="2400" dirty="0" smtClean="0">
                <a:solidFill>
                  <a:srgbClr val="000000"/>
                </a:solidFill>
                <a:latin typeface="Calibri" pitchFamily="34" charset="0"/>
              </a:rPr>
              <a:t>CEPT technical harmonisation work will be of key importance:</a:t>
            </a:r>
          </a:p>
          <a:p>
            <a:pPr lvl="1" algn="just" eaLnBrk="1" hangingPunct="1"/>
            <a:r>
              <a:rPr lang="en-GB" sz="2000" dirty="0" smtClean="0">
                <a:solidFill>
                  <a:srgbClr val="000000"/>
                </a:solidFill>
                <a:latin typeface="Calibri" pitchFamily="34" charset="0"/>
              </a:rPr>
              <a:t>Identify Mobile bands in which ASA can be a tool to enable their timely availability and release for mobile broadband in Europe</a:t>
            </a:r>
          </a:p>
          <a:p>
            <a:pPr lvl="1" algn="just" eaLnBrk="1" hangingPunct="1"/>
            <a:r>
              <a:rPr lang="en-GB" sz="2000" dirty="0" smtClean="0">
                <a:solidFill>
                  <a:srgbClr val="000000"/>
                </a:solidFill>
                <a:latin typeface="Calibri" pitchFamily="34" charset="0"/>
              </a:rPr>
              <a:t>Conduct compatibility studies between ASA users and incumbent users  to ensure operation on a shared and non-interference basis</a:t>
            </a:r>
          </a:p>
          <a:p>
            <a:pPr lvl="1" algn="just" eaLnBrk="1" hangingPunct="1"/>
            <a:r>
              <a:rPr lang="en-GB" sz="2000" dirty="0" smtClean="0">
                <a:solidFill>
                  <a:srgbClr val="000000"/>
                </a:solidFill>
                <a:latin typeface="Calibri" pitchFamily="34" charset="0"/>
              </a:rPr>
              <a:t>Definition  and certification of harmonised </a:t>
            </a:r>
            <a:r>
              <a:rPr lang="en-GB" sz="2000" dirty="0" err="1" smtClean="0">
                <a:solidFill>
                  <a:srgbClr val="000000"/>
                </a:solidFill>
                <a:latin typeface="Calibri" pitchFamily="34" charset="0"/>
              </a:rPr>
              <a:t>geolocation</a:t>
            </a:r>
            <a:r>
              <a:rPr lang="en-GB" sz="2000" dirty="0" smtClean="0">
                <a:solidFill>
                  <a:srgbClr val="000000"/>
                </a:solidFill>
                <a:latin typeface="Calibri" pitchFamily="34" charset="0"/>
              </a:rPr>
              <a:t> databases</a:t>
            </a:r>
          </a:p>
          <a:p>
            <a:pPr lvl="1" algn="just" eaLnBrk="1" hangingPunct="1"/>
            <a:endParaRPr lang="en-GB" sz="1800" dirty="0" smtClean="0">
              <a:solidFill>
                <a:srgbClr val="000000"/>
              </a:solidFill>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val 32"/>
          <p:cNvSpPr>
            <a:spLocks noChangeArrowheads="1"/>
          </p:cNvSpPr>
          <p:nvPr/>
        </p:nvSpPr>
        <p:spPr bwMode="auto">
          <a:xfrm>
            <a:off x="3568700" y="5491163"/>
            <a:ext cx="1306513" cy="314325"/>
          </a:xfrm>
          <a:prstGeom prst="ellipse">
            <a:avLst/>
          </a:prstGeom>
          <a:solidFill>
            <a:schemeClr val="accent1"/>
          </a:solidFill>
          <a:ln w="9525">
            <a:noFill/>
            <a:round/>
            <a:headEnd/>
            <a:tailEnd/>
          </a:ln>
          <a:effectLst/>
        </p:spPr>
        <p:txBody>
          <a:bodyPr wrap="none" anchor="ctr"/>
          <a:lstStyle/>
          <a:p>
            <a:endParaRPr lang="en-GB"/>
          </a:p>
        </p:txBody>
      </p:sp>
      <p:sp>
        <p:nvSpPr>
          <p:cNvPr id="11267" name="Oval 31"/>
          <p:cNvSpPr>
            <a:spLocks noChangeArrowheads="1"/>
          </p:cNvSpPr>
          <p:nvPr/>
        </p:nvSpPr>
        <p:spPr bwMode="auto">
          <a:xfrm>
            <a:off x="1258888" y="2349500"/>
            <a:ext cx="1306512" cy="314325"/>
          </a:xfrm>
          <a:prstGeom prst="ellipse">
            <a:avLst/>
          </a:prstGeom>
          <a:solidFill>
            <a:schemeClr val="accent1"/>
          </a:solidFill>
          <a:ln w="9525">
            <a:noFill/>
            <a:round/>
            <a:headEnd/>
            <a:tailEnd/>
          </a:ln>
          <a:effectLst/>
        </p:spPr>
        <p:txBody>
          <a:bodyPr wrap="none" anchor="ctr"/>
          <a:lstStyle/>
          <a:p>
            <a:endParaRPr lang="en-GB"/>
          </a:p>
        </p:txBody>
      </p:sp>
      <p:sp>
        <p:nvSpPr>
          <p:cNvPr id="11268" name="Oval 30"/>
          <p:cNvSpPr>
            <a:spLocks noChangeArrowheads="1"/>
          </p:cNvSpPr>
          <p:nvPr/>
        </p:nvSpPr>
        <p:spPr bwMode="auto">
          <a:xfrm>
            <a:off x="1258888" y="2708275"/>
            <a:ext cx="1306512" cy="314325"/>
          </a:xfrm>
          <a:prstGeom prst="ellipse">
            <a:avLst/>
          </a:prstGeom>
          <a:solidFill>
            <a:schemeClr val="accent1"/>
          </a:solidFill>
          <a:ln w="9525">
            <a:noFill/>
            <a:round/>
            <a:headEnd/>
            <a:tailEnd/>
          </a:ln>
          <a:effectLst/>
        </p:spPr>
        <p:txBody>
          <a:bodyPr wrap="none" anchor="ctr"/>
          <a:lstStyle/>
          <a:p>
            <a:endParaRPr lang="en-GB"/>
          </a:p>
        </p:txBody>
      </p:sp>
      <p:sp>
        <p:nvSpPr>
          <p:cNvPr id="11269" name="Oval 29"/>
          <p:cNvSpPr>
            <a:spLocks noChangeArrowheads="1"/>
          </p:cNvSpPr>
          <p:nvPr/>
        </p:nvSpPr>
        <p:spPr bwMode="auto">
          <a:xfrm>
            <a:off x="1258888" y="3068638"/>
            <a:ext cx="1306512" cy="314325"/>
          </a:xfrm>
          <a:prstGeom prst="ellipse">
            <a:avLst/>
          </a:prstGeom>
          <a:solidFill>
            <a:schemeClr val="accent1"/>
          </a:solidFill>
          <a:ln w="9525">
            <a:noFill/>
            <a:round/>
            <a:headEnd/>
            <a:tailEnd/>
          </a:ln>
          <a:effectLst/>
        </p:spPr>
        <p:txBody>
          <a:bodyPr wrap="none" anchor="ctr"/>
          <a:lstStyle/>
          <a:p>
            <a:endParaRPr lang="en-GB"/>
          </a:p>
        </p:txBody>
      </p:sp>
      <p:sp>
        <p:nvSpPr>
          <p:cNvPr id="11270" name="Oval 28"/>
          <p:cNvSpPr>
            <a:spLocks noChangeArrowheads="1"/>
          </p:cNvSpPr>
          <p:nvPr/>
        </p:nvSpPr>
        <p:spPr bwMode="auto">
          <a:xfrm>
            <a:off x="3559175" y="3656013"/>
            <a:ext cx="1306513" cy="533400"/>
          </a:xfrm>
          <a:prstGeom prst="ellipse">
            <a:avLst/>
          </a:prstGeom>
          <a:solidFill>
            <a:schemeClr val="accent1"/>
          </a:solidFill>
          <a:ln w="9525">
            <a:noFill/>
            <a:round/>
            <a:headEnd/>
            <a:tailEnd/>
          </a:ln>
          <a:effectLst/>
        </p:spPr>
        <p:txBody>
          <a:bodyPr wrap="none" anchor="ctr"/>
          <a:lstStyle/>
          <a:p>
            <a:endParaRPr lang="en-GB"/>
          </a:p>
        </p:txBody>
      </p:sp>
      <p:sp>
        <p:nvSpPr>
          <p:cNvPr id="11271" name="Oval 27"/>
          <p:cNvSpPr>
            <a:spLocks noChangeArrowheads="1"/>
          </p:cNvSpPr>
          <p:nvPr/>
        </p:nvSpPr>
        <p:spPr bwMode="auto">
          <a:xfrm>
            <a:off x="1241425" y="4581525"/>
            <a:ext cx="1306513" cy="533400"/>
          </a:xfrm>
          <a:prstGeom prst="ellipse">
            <a:avLst/>
          </a:prstGeom>
          <a:solidFill>
            <a:schemeClr val="accent1"/>
          </a:solidFill>
          <a:ln w="9525">
            <a:noFill/>
            <a:round/>
            <a:headEnd/>
            <a:tailEnd/>
          </a:ln>
          <a:effectLst/>
        </p:spPr>
        <p:txBody>
          <a:bodyPr wrap="none" anchor="ctr"/>
          <a:lstStyle/>
          <a:p>
            <a:endParaRPr lang="en-GB"/>
          </a:p>
        </p:txBody>
      </p:sp>
      <p:sp>
        <p:nvSpPr>
          <p:cNvPr id="11272"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69708744-D962-47C8-9D7B-88961C0D439F}" type="slidenum">
              <a:rPr lang="en-GB" sz="1400" b="1">
                <a:solidFill>
                  <a:srgbClr val="FFFFFF"/>
                </a:solidFill>
                <a:latin typeface="Calibri" pitchFamily="34" charset="0"/>
              </a:rPr>
              <a:pPr algn="ctr"/>
              <a:t>8</a:t>
            </a:fld>
            <a:endParaRPr lang="en-GB" sz="1400" b="1">
              <a:solidFill>
                <a:srgbClr val="FFFFFF"/>
              </a:solidFill>
              <a:latin typeface="Calibri" pitchFamily="34" charset="0"/>
            </a:endParaRPr>
          </a:p>
        </p:txBody>
      </p:sp>
      <p:sp>
        <p:nvSpPr>
          <p:cNvPr id="11273" name="Rectangle 2"/>
          <p:cNvSpPr>
            <a:spLocks noGrp="1"/>
          </p:cNvSpPr>
          <p:nvPr>
            <p:ph type="title" idx="4294967295"/>
          </p:nvPr>
        </p:nvSpPr>
        <p:spPr>
          <a:xfrm>
            <a:off x="990600" y="228600"/>
            <a:ext cx="8153400" cy="990600"/>
          </a:xfrm>
        </p:spPr>
        <p:txBody>
          <a:bodyPr/>
          <a:lstStyle/>
          <a:p>
            <a:r>
              <a:rPr lang="en-GB" sz="2800" smtClean="0">
                <a:latin typeface="Calibri" pitchFamily="34" charset="0"/>
                <a:ea typeface="ＭＳ Ｐゴシック" pitchFamily="34" charset="-128"/>
              </a:rPr>
              <a:t>There are many different categories of potential sharer</a:t>
            </a:r>
            <a:endParaRPr lang="en-US" sz="2800" smtClean="0">
              <a:latin typeface="Calibri" pitchFamily="34" charset="0"/>
              <a:ea typeface="ＭＳ Ｐゴシック" pitchFamily="34" charset="-128"/>
            </a:endParaRPr>
          </a:p>
        </p:txBody>
      </p:sp>
      <p:sp>
        <p:nvSpPr>
          <p:cNvPr id="11274" name="Rectangle 3"/>
          <p:cNvSpPr>
            <a:spLocks/>
          </p:cNvSpPr>
          <p:nvPr/>
        </p:nvSpPr>
        <p:spPr bwMode="auto">
          <a:xfrm>
            <a:off x="5292725" y="1841500"/>
            <a:ext cx="3594100" cy="4854575"/>
          </a:xfrm>
          <a:prstGeom prst="rect">
            <a:avLst/>
          </a:prstGeom>
          <a:noFill/>
          <a:ln w="9525">
            <a:noFill/>
            <a:miter lim="800000"/>
            <a:headEnd/>
            <a:tailEnd/>
          </a:ln>
        </p:spPr>
        <p:txBody>
          <a:bodyPr/>
          <a:lstStyle/>
          <a:p>
            <a:pPr marL="173038" indent="-173038" eaLnBrk="0" hangingPunct="0">
              <a:spcBef>
                <a:spcPts val="1200"/>
              </a:spcBef>
              <a:buClr>
                <a:schemeClr val="accent2"/>
              </a:buClr>
              <a:buSzPct val="60000"/>
              <a:buFont typeface="Wingdings" pitchFamily="2" charset="2"/>
              <a:buNone/>
            </a:pPr>
            <a:r>
              <a:rPr lang="en-GB" sz="1800" b="1">
                <a:latin typeface="Calibri" pitchFamily="34" charset="0"/>
              </a:rPr>
              <a:t>QoS hierarchy of applications, e.g.:</a:t>
            </a:r>
          </a:p>
          <a:p>
            <a:pPr marL="173038" indent="-173038" eaLnBrk="0" hangingPunct="0">
              <a:spcBef>
                <a:spcPts val="1200"/>
              </a:spcBef>
              <a:buClr>
                <a:schemeClr val="accent2"/>
              </a:buClr>
              <a:buSzPct val="60000"/>
              <a:buFont typeface="Wingdings" pitchFamily="2" charset="2"/>
              <a:buChar char=""/>
            </a:pPr>
            <a:r>
              <a:rPr lang="en-GB" sz="1800" b="1">
                <a:latin typeface="Calibri" pitchFamily="34" charset="0"/>
              </a:rPr>
              <a:t>Mobile broadband</a:t>
            </a:r>
          </a:p>
          <a:p>
            <a:pPr marL="173038" indent="-173038" eaLnBrk="0" hangingPunct="0">
              <a:spcBef>
                <a:spcPts val="1200"/>
              </a:spcBef>
              <a:buClr>
                <a:schemeClr val="accent2"/>
              </a:buClr>
              <a:buSzPct val="60000"/>
              <a:buFont typeface="Wingdings" pitchFamily="2" charset="2"/>
              <a:buChar char=""/>
            </a:pPr>
            <a:r>
              <a:rPr lang="en-GB" sz="1800" b="1">
                <a:latin typeface="Calibri" pitchFamily="34" charset="0"/>
              </a:rPr>
              <a:t>Overflow mobile broadband</a:t>
            </a:r>
          </a:p>
          <a:p>
            <a:pPr marL="173038" indent="-173038" eaLnBrk="0" hangingPunct="0">
              <a:spcBef>
                <a:spcPts val="1200"/>
              </a:spcBef>
              <a:buClr>
                <a:schemeClr val="accent2"/>
              </a:buClr>
              <a:buSzPct val="60000"/>
              <a:buFont typeface="Wingdings" pitchFamily="2" charset="2"/>
              <a:buChar char=""/>
            </a:pPr>
            <a:r>
              <a:rPr lang="en-GB" sz="1800" b="1">
                <a:latin typeface="Calibri" pitchFamily="34" charset="0"/>
              </a:rPr>
              <a:t>Download apps (e.g. Kindle)</a:t>
            </a:r>
          </a:p>
          <a:p>
            <a:pPr marL="173038" indent="-173038" eaLnBrk="0" hangingPunct="0">
              <a:spcBef>
                <a:spcPts val="1200"/>
              </a:spcBef>
              <a:buClr>
                <a:schemeClr val="accent2"/>
              </a:buClr>
              <a:buSzPct val="60000"/>
              <a:buFont typeface="Wingdings" pitchFamily="2" charset="2"/>
              <a:buChar char=""/>
            </a:pPr>
            <a:r>
              <a:rPr lang="en-GB" sz="1800" b="1">
                <a:latin typeface="Calibri" pitchFamily="34" charset="0"/>
              </a:rPr>
              <a:t>Non-time sensitive machine-to-machine</a:t>
            </a:r>
          </a:p>
          <a:p>
            <a:pPr marL="173038" indent="-173038" eaLnBrk="0" hangingPunct="0">
              <a:spcBef>
                <a:spcPts val="1200"/>
              </a:spcBef>
              <a:buClr>
                <a:schemeClr val="accent2"/>
              </a:buClr>
              <a:buSzPct val="60000"/>
              <a:buFont typeface="Wingdings" pitchFamily="2" charset="2"/>
              <a:buChar char=""/>
            </a:pPr>
            <a:endParaRPr lang="en-GB" sz="1800" b="1">
              <a:latin typeface="Calibri" pitchFamily="34" charset="0"/>
            </a:endParaRPr>
          </a:p>
        </p:txBody>
      </p:sp>
      <p:grpSp>
        <p:nvGrpSpPr>
          <p:cNvPr id="11275" name="Group 28"/>
          <p:cNvGrpSpPr>
            <a:grpSpLocks/>
          </p:cNvGrpSpPr>
          <p:nvPr/>
        </p:nvGrpSpPr>
        <p:grpSpPr bwMode="auto">
          <a:xfrm>
            <a:off x="-36513" y="1773238"/>
            <a:ext cx="5400676" cy="4492625"/>
            <a:chOff x="-68" y="1162"/>
            <a:chExt cx="3402" cy="2830"/>
          </a:xfrm>
        </p:grpSpPr>
        <p:sp>
          <p:nvSpPr>
            <p:cNvPr id="11284" name="Text Box 9"/>
            <p:cNvSpPr txBox="1">
              <a:spLocks noChangeArrowheads="1"/>
            </p:cNvSpPr>
            <p:nvPr/>
          </p:nvSpPr>
          <p:spPr bwMode="auto">
            <a:xfrm>
              <a:off x="-68" y="2410"/>
              <a:ext cx="771" cy="212"/>
            </a:xfrm>
            <a:prstGeom prst="rect">
              <a:avLst/>
            </a:prstGeom>
            <a:noFill/>
            <a:ln w="9525">
              <a:noFill/>
              <a:miter lim="800000"/>
              <a:headEnd/>
              <a:tailEnd/>
            </a:ln>
          </p:spPr>
          <p:txBody>
            <a:bodyPr>
              <a:spAutoFit/>
            </a:bodyPr>
            <a:lstStyle/>
            <a:p>
              <a:pPr algn="ctr">
                <a:spcBef>
                  <a:spcPct val="50000"/>
                </a:spcBef>
              </a:pPr>
              <a:r>
                <a:rPr lang="en-GB" sz="1600" b="1" i="1">
                  <a:latin typeface="Calibri" pitchFamily="34" charset="0"/>
                </a:rPr>
                <a:t>Sensitivity</a:t>
              </a:r>
            </a:p>
          </p:txBody>
        </p:sp>
        <p:sp>
          <p:nvSpPr>
            <p:cNvPr id="11285" name="Text Box 10"/>
            <p:cNvSpPr txBox="1">
              <a:spLocks noChangeArrowheads="1"/>
            </p:cNvSpPr>
            <p:nvPr/>
          </p:nvSpPr>
          <p:spPr bwMode="auto">
            <a:xfrm>
              <a:off x="1289" y="3780"/>
              <a:ext cx="1270" cy="212"/>
            </a:xfrm>
            <a:prstGeom prst="rect">
              <a:avLst/>
            </a:prstGeom>
            <a:noFill/>
            <a:ln w="9525">
              <a:noFill/>
              <a:miter lim="800000"/>
              <a:headEnd/>
              <a:tailEnd/>
            </a:ln>
          </p:spPr>
          <p:txBody>
            <a:bodyPr>
              <a:spAutoFit/>
            </a:bodyPr>
            <a:lstStyle/>
            <a:p>
              <a:pPr algn="ctr">
                <a:spcBef>
                  <a:spcPct val="50000"/>
                </a:spcBef>
              </a:pPr>
              <a:r>
                <a:rPr lang="en-GB" sz="1600" b="1" i="1">
                  <a:latin typeface="Calibri" pitchFamily="34" charset="0"/>
                </a:rPr>
                <a:t>Level of crowding</a:t>
              </a:r>
            </a:p>
          </p:txBody>
        </p:sp>
        <p:grpSp>
          <p:nvGrpSpPr>
            <p:cNvPr id="11286" name="Group 23"/>
            <p:cNvGrpSpPr>
              <a:grpSpLocks/>
            </p:cNvGrpSpPr>
            <p:nvPr/>
          </p:nvGrpSpPr>
          <p:grpSpPr bwMode="auto">
            <a:xfrm>
              <a:off x="655" y="1269"/>
              <a:ext cx="2494" cy="2494"/>
              <a:chOff x="384" y="1269"/>
              <a:chExt cx="2494" cy="2494"/>
            </a:xfrm>
          </p:grpSpPr>
          <p:sp>
            <p:nvSpPr>
              <p:cNvPr id="11291" name="Rectangle 15"/>
              <p:cNvSpPr>
                <a:spLocks noChangeArrowheads="1"/>
              </p:cNvSpPr>
              <p:nvPr/>
            </p:nvSpPr>
            <p:spPr bwMode="auto">
              <a:xfrm>
                <a:off x="384" y="1269"/>
                <a:ext cx="2494" cy="2494"/>
              </a:xfrm>
              <a:prstGeom prst="rect">
                <a:avLst/>
              </a:prstGeom>
              <a:noFill/>
              <a:ln w="25400">
                <a:solidFill>
                  <a:schemeClr val="tx2"/>
                </a:solidFill>
                <a:miter lim="800000"/>
                <a:headEnd/>
                <a:tailEnd/>
              </a:ln>
            </p:spPr>
            <p:txBody>
              <a:bodyPr wrap="none" anchor="ctr"/>
              <a:lstStyle/>
              <a:p>
                <a:endParaRPr lang="en-GB"/>
              </a:p>
            </p:txBody>
          </p:sp>
          <p:sp>
            <p:nvSpPr>
              <p:cNvPr id="11292" name="Rectangle 19"/>
              <p:cNvSpPr>
                <a:spLocks noChangeArrowheads="1"/>
              </p:cNvSpPr>
              <p:nvPr/>
            </p:nvSpPr>
            <p:spPr bwMode="auto">
              <a:xfrm>
                <a:off x="384" y="1269"/>
                <a:ext cx="1247" cy="1247"/>
              </a:xfrm>
              <a:prstGeom prst="rect">
                <a:avLst/>
              </a:prstGeom>
              <a:noFill/>
              <a:ln w="25400">
                <a:solidFill>
                  <a:schemeClr val="tx2"/>
                </a:solidFill>
                <a:miter lim="800000"/>
                <a:headEnd/>
                <a:tailEnd/>
              </a:ln>
            </p:spPr>
            <p:txBody>
              <a:bodyPr wrap="none" anchor="ctr"/>
              <a:lstStyle/>
              <a:p>
                <a:endParaRPr lang="en-GB"/>
              </a:p>
            </p:txBody>
          </p:sp>
          <p:sp>
            <p:nvSpPr>
              <p:cNvPr id="11293" name="Rectangle 20"/>
              <p:cNvSpPr>
                <a:spLocks noChangeArrowheads="1"/>
              </p:cNvSpPr>
              <p:nvPr/>
            </p:nvSpPr>
            <p:spPr bwMode="auto">
              <a:xfrm>
                <a:off x="1631" y="2516"/>
                <a:ext cx="1247" cy="1247"/>
              </a:xfrm>
              <a:prstGeom prst="rect">
                <a:avLst/>
              </a:prstGeom>
              <a:noFill/>
              <a:ln w="25400">
                <a:solidFill>
                  <a:schemeClr val="tx2"/>
                </a:solidFill>
                <a:miter lim="800000"/>
                <a:headEnd/>
                <a:tailEnd/>
              </a:ln>
            </p:spPr>
            <p:txBody>
              <a:bodyPr wrap="none" anchor="ctr"/>
              <a:lstStyle/>
              <a:p>
                <a:endParaRPr lang="en-GB"/>
              </a:p>
            </p:txBody>
          </p:sp>
          <p:sp>
            <p:nvSpPr>
              <p:cNvPr id="11294" name="Rectangle 21"/>
              <p:cNvSpPr>
                <a:spLocks noChangeArrowheads="1"/>
              </p:cNvSpPr>
              <p:nvPr/>
            </p:nvSpPr>
            <p:spPr bwMode="auto">
              <a:xfrm>
                <a:off x="384" y="2516"/>
                <a:ext cx="1247" cy="1247"/>
              </a:xfrm>
              <a:prstGeom prst="rect">
                <a:avLst/>
              </a:prstGeom>
              <a:noFill/>
              <a:ln w="25400">
                <a:solidFill>
                  <a:schemeClr val="tx2"/>
                </a:solidFill>
                <a:miter lim="800000"/>
                <a:headEnd/>
                <a:tailEnd/>
              </a:ln>
            </p:spPr>
            <p:txBody>
              <a:bodyPr wrap="none" anchor="ctr"/>
              <a:lstStyle/>
              <a:p>
                <a:endParaRPr lang="en-GB"/>
              </a:p>
            </p:txBody>
          </p:sp>
          <p:sp>
            <p:nvSpPr>
              <p:cNvPr id="11295" name="Rectangle 22"/>
              <p:cNvSpPr>
                <a:spLocks noChangeArrowheads="1"/>
              </p:cNvSpPr>
              <p:nvPr/>
            </p:nvSpPr>
            <p:spPr bwMode="auto">
              <a:xfrm>
                <a:off x="1631" y="1269"/>
                <a:ext cx="1247" cy="1247"/>
              </a:xfrm>
              <a:prstGeom prst="rect">
                <a:avLst/>
              </a:prstGeom>
              <a:noFill/>
              <a:ln w="25400">
                <a:solidFill>
                  <a:schemeClr val="tx2"/>
                </a:solidFill>
                <a:miter lim="800000"/>
                <a:headEnd/>
                <a:tailEnd/>
              </a:ln>
            </p:spPr>
            <p:txBody>
              <a:bodyPr wrap="none" anchor="ctr"/>
              <a:lstStyle/>
              <a:p>
                <a:endParaRPr lang="en-GB"/>
              </a:p>
            </p:txBody>
          </p:sp>
        </p:grpSp>
        <p:sp>
          <p:nvSpPr>
            <p:cNvPr id="11287" name="Text Box 9"/>
            <p:cNvSpPr txBox="1">
              <a:spLocks noChangeArrowheads="1"/>
            </p:cNvSpPr>
            <p:nvPr/>
          </p:nvSpPr>
          <p:spPr bwMode="auto">
            <a:xfrm>
              <a:off x="201" y="1162"/>
              <a:ext cx="555" cy="192"/>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High</a:t>
              </a:r>
            </a:p>
          </p:txBody>
        </p:sp>
        <p:sp>
          <p:nvSpPr>
            <p:cNvPr id="11288" name="Text Box 9"/>
            <p:cNvSpPr txBox="1">
              <a:spLocks noChangeArrowheads="1"/>
            </p:cNvSpPr>
            <p:nvPr/>
          </p:nvSpPr>
          <p:spPr bwMode="auto">
            <a:xfrm>
              <a:off x="201" y="3577"/>
              <a:ext cx="555" cy="192"/>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Low</a:t>
              </a:r>
            </a:p>
          </p:txBody>
        </p:sp>
        <p:sp>
          <p:nvSpPr>
            <p:cNvPr id="11289" name="Text Box 9"/>
            <p:cNvSpPr txBox="1">
              <a:spLocks noChangeArrowheads="1"/>
            </p:cNvSpPr>
            <p:nvPr/>
          </p:nvSpPr>
          <p:spPr bwMode="auto">
            <a:xfrm>
              <a:off x="535" y="3780"/>
              <a:ext cx="555" cy="192"/>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Low</a:t>
              </a:r>
            </a:p>
          </p:txBody>
        </p:sp>
        <p:sp>
          <p:nvSpPr>
            <p:cNvPr id="11290" name="Text Box 9"/>
            <p:cNvSpPr txBox="1">
              <a:spLocks noChangeArrowheads="1"/>
            </p:cNvSpPr>
            <p:nvPr/>
          </p:nvSpPr>
          <p:spPr bwMode="auto">
            <a:xfrm>
              <a:off x="2779" y="3780"/>
              <a:ext cx="555" cy="192"/>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High</a:t>
              </a:r>
            </a:p>
          </p:txBody>
        </p:sp>
      </p:grpSp>
      <p:sp>
        <p:nvSpPr>
          <p:cNvPr id="11276" name="Text Box 29"/>
          <p:cNvSpPr txBox="1">
            <a:spLocks noChangeArrowheads="1"/>
          </p:cNvSpPr>
          <p:nvPr/>
        </p:nvSpPr>
        <p:spPr bwMode="auto">
          <a:xfrm>
            <a:off x="1476375" y="2349500"/>
            <a:ext cx="796925" cy="304800"/>
          </a:xfrm>
          <a:prstGeom prst="rect">
            <a:avLst/>
          </a:prstGeom>
          <a:noFill/>
          <a:ln w="9525">
            <a:noFill/>
            <a:miter lim="800000"/>
            <a:headEnd/>
            <a:tailEnd/>
          </a:ln>
        </p:spPr>
        <p:txBody>
          <a:bodyPr>
            <a:spAutoFit/>
          </a:bodyPr>
          <a:lstStyle/>
          <a:p>
            <a:pPr>
              <a:spcBef>
                <a:spcPct val="50000"/>
              </a:spcBef>
            </a:pPr>
            <a:r>
              <a:rPr lang="en-GB" sz="1400" b="1">
                <a:latin typeface="Calibri" pitchFamily="34" charset="0"/>
              </a:rPr>
              <a:t>Defence</a:t>
            </a:r>
          </a:p>
        </p:txBody>
      </p:sp>
      <p:sp>
        <p:nvSpPr>
          <p:cNvPr id="11277" name="Text Box 30"/>
          <p:cNvSpPr txBox="1">
            <a:spLocks noChangeArrowheads="1"/>
          </p:cNvSpPr>
          <p:nvPr/>
        </p:nvSpPr>
        <p:spPr bwMode="auto">
          <a:xfrm>
            <a:off x="1320800" y="2709863"/>
            <a:ext cx="1306513" cy="304800"/>
          </a:xfrm>
          <a:prstGeom prst="rect">
            <a:avLst/>
          </a:prstGeom>
          <a:noFill/>
          <a:ln w="9525">
            <a:noFill/>
            <a:miter lim="800000"/>
            <a:headEnd/>
            <a:tailEnd/>
          </a:ln>
        </p:spPr>
        <p:txBody>
          <a:bodyPr>
            <a:spAutoFit/>
          </a:bodyPr>
          <a:lstStyle/>
          <a:p>
            <a:pPr>
              <a:spcBef>
                <a:spcPct val="50000"/>
              </a:spcBef>
            </a:pPr>
            <a:r>
              <a:rPr lang="en-GB" sz="1400" b="1">
                <a:latin typeface="Calibri" pitchFamily="34" charset="0"/>
              </a:rPr>
              <a:t>Aeronautical</a:t>
            </a:r>
          </a:p>
        </p:txBody>
      </p:sp>
      <p:sp>
        <p:nvSpPr>
          <p:cNvPr id="11278" name="Text Box 31"/>
          <p:cNvSpPr txBox="1">
            <a:spLocks noChangeArrowheads="1"/>
          </p:cNvSpPr>
          <p:nvPr/>
        </p:nvSpPr>
        <p:spPr bwMode="auto">
          <a:xfrm>
            <a:off x="1236663" y="4565650"/>
            <a:ext cx="1306512" cy="517525"/>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Other public</a:t>
            </a:r>
            <a:br>
              <a:rPr lang="en-GB" sz="1400" b="1">
                <a:latin typeface="Calibri" pitchFamily="34" charset="0"/>
              </a:rPr>
            </a:br>
            <a:r>
              <a:rPr lang="en-GB" sz="1400" b="1">
                <a:latin typeface="Calibri" pitchFamily="34" charset="0"/>
              </a:rPr>
              <a:t>&amp; commercial</a:t>
            </a:r>
          </a:p>
        </p:txBody>
      </p:sp>
      <p:sp>
        <p:nvSpPr>
          <p:cNvPr id="11279" name="Text Box 33"/>
          <p:cNvSpPr txBox="1">
            <a:spLocks noChangeArrowheads="1"/>
          </p:cNvSpPr>
          <p:nvPr/>
        </p:nvSpPr>
        <p:spPr bwMode="auto">
          <a:xfrm>
            <a:off x="3716338" y="3656013"/>
            <a:ext cx="1090612" cy="517525"/>
          </a:xfrm>
          <a:prstGeom prst="rect">
            <a:avLst/>
          </a:prstGeom>
          <a:noFill/>
          <a:ln w="9525">
            <a:noFill/>
            <a:miter lim="800000"/>
            <a:headEnd/>
            <a:tailEnd/>
          </a:ln>
        </p:spPr>
        <p:txBody>
          <a:bodyPr>
            <a:spAutoFit/>
          </a:bodyPr>
          <a:lstStyle/>
          <a:p>
            <a:pPr algn="ctr">
              <a:spcBef>
                <a:spcPct val="50000"/>
              </a:spcBef>
            </a:pPr>
            <a:r>
              <a:rPr lang="en-GB" sz="1400" b="1">
                <a:latin typeface="Calibri" pitchFamily="34" charset="0"/>
              </a:rPr>
              <a:t>Broadband &amp; Mobile</a:t>
            </a:r>
          </a:p>
        </p:txBody>
      </p:sp>
      <p:sp>
        <p:nvSpPr>
          <p:cNvPr id="11280" name="Text Box 35"/>
          <p:cNvSpPr txBox="1">
            <a:spLocks noChangeArrowheads="1"/>
          </p:cNvSpPr>
          <p:nvPr/>
        </p:nvSpPr>
        <p:spPr bwMode="auto">
          <a:xfrm>
            <a:off x="3732213" y="5500688"/>
            <a:ext cx="1090612" cy="304800"/>
          </a:xfrm>
          <a:prstGeom prst="rect">
            <a:avLst/>
          </a:prstGeom>
          <a:noFill/>
          <a:ln w="9525">
            <a:noFill/>
            <a:miter lim="800000"/>
            <a:headEnd/>
            <a:tailEnd/>
          </a:ln>
        </p:spPr>
        <p:txBody>
          <a:bodyPr>
            <a:spAutoFit/>
          </a:bodyPr>
          <a:lstStyle/>
          <a:p>
            <a:pPr>
              <a:spcBef>
                <a:spcPct val="50000"/>
              </a:spcBef>
            </a:pPr>
            <a:r>
              <a:rPr lang="en-GB" sz="1400" b="1">
                <a:latin typeface="Calibri" pitchFamily="34" charset="0"/>
              </a:rPr>
              <a:t>Unlicensed</a:t>
            </a:r>
          </a:p>
        </p:txBody>
      </p:sp>
      <p:sp>
        <p:nvSpPr>
          <p:cNvPr id="11281" name="Text Box 36"/>
          <p:cNvSpPr txBox="1">
            <a:spLocks noChangeArrowheads="1"/>
          </p:cNvSpPr>
          <p:nvPr/>
        </p:nvSpPr>
        <p:spPr bwMode="auto">
          <a:xfrm>
            <a:off x="1320800" y="3067050"/>
            <a:ext cx="1306513" cy="304800"/>
          </a:xfrm>
          <a:prstGeom prst="rect">
            <a:avLst/>
          </a:prstGeom>
          <a:noFill/>
          <a:ln w="9525">
            <a:noFill/>
            <a:miter lim="800000"/>
            <a:headEnd/>
            <a:tailEnd/>
          </a:ln>
        </p:spPr>
        <p:txBody>
          <a:bodyPr>
            <a:spAutoFit/>
          </a:bodyPr>
          <a:lstStyle/>
          <a:p>
            <a:pPr>
              <a:spcBef>
                <a:spcPct val="50000"/>
              </a:spcBef>
            </a:pPr>
            <a:r>
              <a:rPr lang="en-GB" sz="1400" b="1">
                <a:latin typeface="Calibri" pitchFamily="34" charset="0"/>
              </a:rPr>
              <a:t>Public safety</a:t>
            </a:r>
          </a:p>
        </p:txBody>
      </p:sp>
      <p:sp>
        <p:nvSpPr>
          <p:cNvPr id="11282" name="Line 34"/>
          <p:cNvSpPr>
            <a:spLocks noChangeShapeType="1"/>
          </p:cNvSpPr>
          <p:nvPr/>
        </p:nvSpPr>
        <p:spPr bwMode="auto">
          <a:xfrm>
            <a:off x="1882775" y="4365625"/>
            <a:ext cx="0" cy="260350"/>
          </a:xfrm>
          <a:prstGeom prst="line">
            <a:avLst/>
          </a:prstGeom>
          <a:noFill/>
          <a:ln w="38100">
            <a:solidFill>
              <a:schemeClr val="accent1"/>
            </a:solidFill>
            <a:round/>
            <a:headEnd type="triangle" w="med" len="med"/>
            <a:tailEnd/>
          </a:ln>
          <a:effectLst/>
        </p:spPr>
        <p:txBody>
          <a:bodyPr/>
          <a:lstStyle/>
          <a:p>
            <a:endParaRPr lang="en-US"/>
          </a:p>
        </p:txBody>
      </p:sp>
      <p:sp>
        <p:nvSpPr>
          <p:cNvPr id="11283" name="Line 35"/>
          <p:cNvSpPr>
            <a:spLocks noChangeShapeType="1"/>
          </p:cNvSpPr>
          <p:nvPr/>
        </p:nvSpPr>
        <p:spPr bwMode="auto">
          <a:xfrm>
            <a:off x="1876425" y="5064125"/>
            <a:ext cx="0" cy="260350"/>
          </a:xfrm>
          <a:prstGeom prst="line">
            <a:avLst/>
          </a:prstGeom>
          <a:noFill/>
          <a:ln w="38100">
            <a:solidFill>
              <a:schemeClr val="accent1"/>
            </a:solidFill>
            <a:round/>
            <a:headEnd/>
            <a:tailEnd type="triangle" w="med" len="med"/>
          </a:ln>
          <a:effectLst/>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8"/>
          <p:cNvSpPr>
            <a:spLocks noChangeArrowheads="1"/>
          </p:cNvSpPr>
          <p:nvPr/>
        </p:nvSpPr>
        <p:spPr bwMode="auto">
          <a:xfrm>
            <a:off x="481013" y="2771775"/>
            <a:ext cx="8007350" cy="657225"/>
          </a:xfrm>
          <a:prstGeom prst="rect">
            <a:avLst/>
          </a:prstGeom>
          <a:solidFill>
            <a:schemeClr val="accent1">
              <a:alpha val="30196"/>
            </a:schemeClr>
          </a:solidFill>
          <a:ln w="9525">
            <a:noFill/>
            <a:miter lim="800000"/>
            <a:headEnd/>
            <a:tailEnd/>
          </a:ln>
        </p:spPr>
        <p:txBody>
          <a:bodyPr wrap="none" anchor="ctr"/>
          <a:lstStyle/>
          <a:p>
            <a:endParaRPr lang="en-GB"/>
          </a:p>
        </p:txBody>
      </p:sp>
      <p:sp>
        <p:nvSpPr>
          <p:cNvPr id="12291" name="Slide Number Placeholder 22"/>
          <p:cNvSpPr txBox="1">
            <a:spLocks noGrp="1"/>
          </p:cNvSpPr>
          <p:nvPr/>
        </p:nvSpPr>
        <p:spPr bwMode="auto">
          <a:xfrm>
            <a:off x="0" y="1271588"/>
            <a:ext cx="533400" cy="244475"/>
          </a:xfrm>
          <a:prstGeom prst="rect">
            <a:avLst/>
          </a:prstGeom>
          <a:noFill/>
          <a:ln w="9525">
            <a:noFill/>
            <a:miter lim="800000"/>
            <a:headEnd/>
            <a:tailEnd/>
          </a:ln>
        </p:spPr>
        <p:txBody>
          <a:bodyPr anchor="ctr"/>
          <a:lstStyle/>
          <a:p>
            <a:pPr algn="ctr"/>
            <a:fld id="{ADFE33AF-D79A-48F6-B4B3-429C5099F31F}" type="slidenum">
              <a:rPr lang="en-GB" sz="1400" b="1">
                <a:solidFill>
                  <a:srgbClr val="FFFFFF"/>
                </a:solidFill>
                <a:latin typeface="Calibri" pitchFamily="34" charset="0"/>
              </a:rPr>
              <a:pPr algn="ctr"/>
              <a:t>9</a:t>
            </a:fld>
            <a:endParaRPr lang="en-GB" sz="1400" b="1">
              <a:solidFill>
                <a:srgbClr val="FFFFFF"/>
              </a:solidFill>
              <a:latin typeface="Calibri" pitchFamily="34" charset="0"/>
            </a:endParaRPr>
          </a:p>
        </p:txBody>
      </p:sp>
      <p:sp>
        <p:nvSpPr>
          <p:cNvPr id="12292" name="Rectangle 2"/>
          <p:cNvSpPr>
            <a:spLocks noGrp="1"/>
          </p:cNvSpPr>
          <p:nvPr>
            <p:ph type="title" idx="4294967295"/>
          </p:nvPr>
        </p:nvSpPr>
        <p:spPr>
          <a:xfrm>
            <a:off x="990600" y="228600"/>
            <a:ext cx="8153400" cy="990600"/>
          </a:xfrm>
        </p:spPr>
        <p:txBody>
          <a:bodyPr/>
          <a:lstStyle/>
          <a:p>
            <a:r>
              <a:rPr lang="en-GB" sz="2800" smtClean="0">
                <a:latin typeface="Calibri" pitchFamily="34" charset="0"/>
                <a:ea typeface="ＭＳ Ｐゴシック" pitchFamily="34" charset="-128"/>
              </a:rPr>
              <a:t>Contents</a:t>
            </a:r>
            <a:endParaRPr lang="en-US" sz="2800" smtClean="0">
              <a:latin typeface="Calibri" pitchFamily="34" charset="0"/>
              <a:ea typeface="ＭＳ Ｐゴシック" pitchFamily="34" charset="-128"/>
            </a:endParaRPr>
          </a:p>
        </p:txBody>
      </p:sp>
      <p:sp>
        <p:nvSpPr>
          <p:cNvPr id="12293" name="Rectangle 3"/>
          <p:cNvSpPr>
            <a:spLocks/>
          </p:cNvSpPr>
          <p:nvPr/>
        </p:nvSpPr>
        <p:spPr bwMode="auto">
          <a:xfrm>
            <a:off x="533400" y="1989138"/>
            <a:ext cx="8070850" cy="4532312"/>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Introduction</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internet going mobile and the European policy response</a:t>
            </a:r>
          </a:p>
          <a:p>
            <a:pPr marL="319088" indent="-319088" eaLnBrk="0" hangingPunct="0">
              <a:spcBef>
                <a:spcPts val="700"/>
              </a:spcBef>
              <a:buClr>
                <a:schemeClr val="accent2"/>
              </a:buClr>
              <a:buSzPct val="60000"/>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scope of Authorised Shared Access</a:t>
            </a:r>
          </a:p>
          <a:p>
            <a:pPr marL="319088" indent="-319088" eaLnBrk="0" hangingPunct="0">
              <a:spcBef>
                <a:spcPts val="700"/>
              </a:spcBef>
              <a:buClr>
                <a:schemeClr val="accent2"/>
              </a:buClr>
              <a:buSzPct val="60000"/>
              <a:buFont typeface="Wingdings" pitchFamily="2" charset="2"/>
              <a:buChar char=""/>
            </a:pPr>
            <a:endParaRPr lang="en-GB" sz="2300" b="1" dirty="0">
              <a:latin typeface="Calibri" pitchFamily="34" charset="0"/>
            </a:endParaRPr>
          </a:p>
          <a:p>
            <a:pPr marL="319088" indent="-319088" eaLnBrk="0" hangingPunct="0">
              <a:spcBef>
                <a:spcPts val="700"/>
              </a:spcBef>
              <a:buClr>
                <a:schemeClr val="accent2"/>
              </a:buClr>
              <a:buSzPct val="60000"/>
              <a:buFont typeface="Wingdings" pitchFamily="2" charset="2"/>
              <a:buChar char=""/>
            </a:pPr>
            <a:r>
              <a:rPr lang="en-GB" sz="2300" b="1" dirty="0">
                <a:latin typeface="Calibri" pitchFamily="34" charset="0"/>
              </a:rPr>
              <a:t>The economic benefits of ASA in Europe</a:t>
            </a:r>
            <a:endParaRPr lang="en-US" sz="2300" b="1" dirty="0">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ysClr val="windowText" lastClr="000000"/>
      </a:dk1>
      <a:lt1>
        <a:sysClr val="window" lastClr="FFFFFF"/>
      </a:lt1>
      <a:dk2>
        <a:srgbClr val="775F55"/>
      </a:dk2>
      <a:lt2>
        <a:srgbClr val="EBDDC3"/>
      </a:lt2>
      <a:accent1>
        <a:srgbClr val="94B6D2"/>
      </a:accent1>
      <a:accent2>
        <a:srgbClr val="D7A900"/>
      </a:accent2>
      <a:accent3>
        <a:srgbClr val="A5AB81"/>
      </a:accent3>
      <a:accent4>
        <a:srgbClr val="E4794E"/>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Median">
  <a:themeElements>
    <a:clrScheme name="1_Median 1">
      <a:dk1>
        <a:srgbClr val="000000"/>
      </a:dk1>
      <a:lt1>
        <a:srgbClr val="FFFFFF"/>
      </a:lt1>
      <a:dk2>
        <a:srgbClr val="775F55"/>
      </a:dk2>
      <a:lt2>
        <a:srgbClr val="EBDDC3"/>
      </a:lt2>
      <a:accent1>
        <a:srgbClr val="94B6D2"/>
      </a:accent1>
      <a:accent2>
        <a:srgbClr val="D7A900"/>
      </a:accent2>
      <a:accent3>
        <a:srgbClr val="FFFFFF"/>
      </a:accent3>
      <a:accent4>
        <a:srgbClr val="000000"/>
      </a:accent4>
      <a:accent5>
        <a:srgbClr val="C8D7E5"/>
      </a:accent5>
      <a:accent6>
        <a:srgbClr val="C39900"/>
      </a:accent6>
      <a:hlink>
        <a:srgbClr val="F7B615"/>
      </a:hlink>
      <a:folHlink>
        <a:srgbClr val="704404"/>
      </a:folHlink>
    </a:clrScheme>
    <a:fontScheme name="1_Median">
      <a:majorFont>
        <a:latin typeface="Tw Cen MT"/>
        <a:ea typeface="ＭＳ Ｐゴシック"/>
        <a:cs typeface=""/>
      </a:majorFont>
      <a:minorFont>
        <a:latin typeface="Tw Cen 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Median 1">
        <a:dk1>
          <a:srgbClr val="000000"/>
        </a:dk1>
        <a:lt1>
          <a:srgbClr val="FFFFFF"/>
        </a:lt1>
        <a:dk2>
          <a:srgbClr val="775F55"/>
        </a:dk2>
        <a:lt2>
          <a:srgbClr val="EBDDC3"/>
        </a:lt2>
        <a:accent1>
          <a:srgbClr val="94B6D2"/>
        </a:accent1>
        <a:accent2>
          <a:srgbClr val="D7A900"/>
        </a:accent2>
        <a:accent3>
          <a:srgbClr val="FFFFFF"/>
        </a:accent3>
        <a:accent4>
          <a:srgbClr val="000000"/>
        </a:accent4>
        <a:accent5>
          <a:srgbClr val="C8D7E5"/>
        </a:accent5>
        <a:accent6>
          <a:srgbClr val="C39900"/>
        </a:accent6>
        <a:hlink>
          <a:srgbClr val="F7B615"/>
        </a:hlink>
        <a:folHlink>
          <a:srgbClr val="70440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775F55"/>
    </a:dk2>
    <a:lt2>
      <a:srgbClr val="EBDDC3"/>
    </a:lt2>
    <a:accent1>
      <a:srgbClr val="94B6D2"/>
    </a:accent1>
    <a:accent2>
      <a:srgbClr val="D7A900"/>
    </a:accent2>
    <a:accent3>
      <a:srgbClr val="A5AB81"/>
    </a:accent3>
    <a:accent4>
      <a:srgbClr val="E4794E"/>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3523</TotalTime>
  <Words>2268</Words>
  <Application>Microsoft Office PowerPoint</Application>
  <PresentationFormat>On-screen Show (4:3)</PresentationFormat>
  <Paragraphs>398</Paragraphs>
  <Slides>29</Slides>
  <Notes>21</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Median</vt:lpstr>
      <vt:lpstr>1_Median</vt:lpstr>
      <vt:lpstr>Authorised Shared Access  An evolutionary spectrum authorisation scheme for sustainable economic growth and consumer benefit </vt:lpstr>
      <vt:lpstr>Contents</vt:lpstr>
      <vt:lpstr>The route to Authorised Shared Access (ASA) </vt:lpstr>
      <vt:lpstr>What is ASA?</vt:lpstr>
      <vt:lpstr>ASA Dynamic Sharing in Geographic Domain </vt:lpstr>
      <vt:lpstr>ASA Dynamic Sharing in Time Domain</vt:lpstr>
      <vt:lpstr>The industry can help push ASA forward, but will require Europe-wide efforts on policy and technical harmonisation</vt:lpstr>
      <vt:lpstr>There are many different categories of potential sharer</vt:lpstr>
      <vt:lpstr>Contents</vt:lpstr>
      <vt:lpstr>The democratisation of mobile broadband creates an unprecedented challenge for spectrum policy in Europe</vt:lpstr>
      <vt:lpstr>European approaches to spectrum management have been successful to date…</vt:lpstr>
      <vt:lpstr>…but policy will need to evolve further to accommodate the level and nature of demand</vt:lpstr>
      <vt:lpstr>A new Paradigm is Required for Granting Spectrum Access and Use Rights</vt:lpstr>
      <vt:lpstr>Both military and civilian users resist being fully cleared from prime bands, for valid reasons</vt:lpstr>
      <vt:lpstr>Contents</vt:lpstr>
      <vt:lpstr>Authorization options</vt:lpstr>
      <vt:lpstr>ASA Can Unlock A Number of Prime Bands for 3G/4G Services Requiring QoS</vt:lpstr>
      <vt:lpstr>How Does The System Work Today</vt:lpstr>
      <vt:lpstr>How Does ASA work?</vt:lpstr>
      <vt:lpstr>Smarter radios do not negate the need for harmonisation! Spectrum Harmonisation remains Key</vt:lpstr>
      <vt:lpstr>Relative to licence-exempt, ASA could have benefits for sharers and incumbent users</vt:lpstr>
      <vt:lpstr>Contents</vt:lpstr>
      <vt:lpstr>ASA could also create significant economic value</vt:lpstr>
      <vt:lpstr>The magnitude of direct benefits from 200MHz of ASA have been modelled in Europe</vt:lpstr>
      <vt:lpstr>This suggests a potential increase in consumer surplus of over €50bn per year in Europe</vt:lpstr>
      <vt:lpstr>The total direct value is likely to be significant, in the region of €65bn per year and up to €125bn</vt:lpstr>
      <vt:lpstr>Indirect benefits from innovation and efficiency  will also be significant</vt:lpstr>
      <vt:lpstr>The mobile industry can help push ASA forward, but its success depends on policy makers actions</vt:lpstr>
      <vt:lpstr>Next steps in CEPT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 Qualcomm and Nokia</dc:title>
  <dc:creator>The Reverend</dc:creator>
  <cp:lastModifiedBy>Jussi Kahtava</cp:lastModifiedBy>
  <cp:revision>155</cp:revision>
  <dcterms:created xsi:type="dcterms:W3CDTF">2010-06-22T17:50:44Z</dcterms:created>
  <dcterms:modified xsi:type="dcterms:W3CDTF">2011-05-10T09:09:05Z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OrangeDoc">
    <vt:bool>true</vt:bool>
  </property>
  <property fmtid="{D5CDD505-2E9C-101B-9397-08002B2CF9AE}" pid="3" name="IsMarked">
    <vt:bool>true</vt:bool>
  </property>
  <property fmtid="{D5CDD505-2E9C-101B-9397-08002B2CF9AE}" pid="4" name="UserHasSaved">
    <vt:bool>true</vt:bool>
  </property>
  <property fmtid="{D5CDD505-2E9C-101B-9397-08002B2CF9AE}" pid="5" name="DocSecTitle">
    <vt:lpwstr/>
  </property>
  <property fmtid="{D5CDD505-2E9C-101B-9397-08002B2CF9AE}" pid="6" name="CurSecOpt">
    <vt:lpwstr>4</vt:lpwstr>
  </property>
  <property fmtid="{D5CDD505-2E9C-101B-9397-08002B2CF9AE}" pid="8" name="_NewReviewCycle">
    <vt:lpwstr/>
  </property>
</Properties>
</file>