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59" r:id="rId5"/>
    <p:sldId id="261" r:id="rId6"/>
    <p:sldId id="273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4" r:id="rId15"/>
    <p:sldId id="269" r:id="rId16"/>
    <p:sldId id="275" r:id="rId17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6" autoAdjust="0"/>
    <p:restoredTop sz="94578" autoAdjust="0"/>
  </p:normalViewPr>
  <p:slideViewPr>
    <p:cSldViewPr>
      <p:cViewPr>
        <p:scale>
          <a:sx n="120" d="100"/>
          <a:sy n="120" d="100"/>
        </p:scale>
        <p:origin x="-186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AEB28F-9522-49F0-B743-96F7DDC8B63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8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39BD2-D863-4681-B261-7B70FB399AE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74E0-06A4-427F-B7A2-52B4F1B8B4E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6B01-582A-42D1-96A7-5BA19823B7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6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3365B-BC68-4994-A8EE-2B9B4ED9BAB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7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A6E3-9FC0-4FAB-8A73-7389481DF6C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A941-B245-49AB-A321-81305E4B1C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8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4ECE-10DB-4821-89EA-F14C48F492E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0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D8990-C7C2-4341-AD62-6DFE86DA92C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6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6D13-E127-4697-819B-C97CE4A1675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2ADCF-66CB-40C2-8BF3-65067A6BD8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0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EF35A-2632-493F-A019-1FD1D8C3F77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8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30FCA2-1CC8-43D3-9414-625A5A18EC8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t.org/%3ccommittee" TargetMode="External"/><Relationship Id="rId2" Type="http://schemas.openxmlformats.org/officeDocument/2006/relationships/hyperlink" Target="http://www.cep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ept.org/ec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User%20Guide%20v1.0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t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ept.org/eco" TargetMode="External"/><Relationship Id="rId4" Type="http://schemas.openxmlformats.org/officeDocument/2006/relationships/hyperlink" Target="http://www.cept.org/%3ccommitte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ept.org/ec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8137EF-6901-4A4D-9BBA-401E4F5EED93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82575" y="393700"/>
            <a:ext cx="87534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1">
                <a:solidFill>
                  <a:schemeClr val="accent2"/>
                </a:solidFill>
              </a:rPr>
              <a:t>CEPT portal and family websites:   An overview</a:t>
            </a:r>
          </a:p>
          <a:p>
            <a:pPr algn="ctr" eaLnBrk="1" hangingPunct="1"/>
            <a:r>
              <a:rPr lang="da-DK" sz="1200" b="1">
                <a:solidFill>
                  <a:schemeClr val="accent2"/>
                </a:solidFill>
              </a:rPr>
              <a:t>October 2011</a:t>
            </a:r>
            <a:endParaRPr lang="en-US" sz="1200" b="1">
              <a:solidFill>
                <a:schemeClr val="accent2"/>
              </a:solidFill>
            </a:endParaRPr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539750" y="1144588"/>
            <a:ext cx="7848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>
                <a:solidFill>
                  <a:schemeClr val="accent2"/>
                </a:solidFill>
              </a:rPr>
              <a:t>CEPT portal: </a:t>
            </a:r>
            <a:r>
              <a:rPr lang="da-DK" sz="1200">
                <a:solidFill>
                  <a:schemeClr val="accent2"/>
                </a:solidFill>
                <a:hlinkClick r:id="rId2"/>
              </a:rPr>
              <a:t>www.cept.org</a:t>
            </a:r>
            <a:r>
              <a:rPr lang="da-DK" sz="1200">
                <a:solidFill>
                  <a:schemeClr val="accent2"/>
                </a:solidFill>
              </a:rPr>
              <a:t>         Committee sites:  </a:t>
            </a:r>
            <a:r>
              <a:rPr lang="da-DK" sz="1200">
                <a:solidFill>
                  <a:schemeClr val="accent2"/>
                </a:solidFill>
                <a:hlinkClick r:id="rId3"/>
              </a:rPr>
              <a:t>www.cept.org/&lt;committee&gt;</a:t>
            </a:r>
            <a:r>
              <a:rPr lang="da-DK" sz="1200">
                <a:solidFill>
                  <a:schemeClr val="accent2"/>
                </a:solidFill>
              </a:rPr>
              <a:t>        ECO site  </a:t>
            </a:r>
            <a:r>
              <a:rPr lang="da-DK" sz="1200">
                <a:solidFill>
                  <a:schemeClr val="accent2"/>
                </a:solidFill>
                <a:hlinkClick r:id="rId4"/>
              </a:rPr>
              <a:t>www.cept.org/eco</a:t>
            </a:r>
            <a:r>
              <a:rPr lang="da-DK" sz="1200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93850" y="1604963"/>
          <a:ext cx="6096000" cy="50752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12"/>
                <a:gridCol w="216024"/>
                <a:gridCol w="4871864"/>
              </a:tblGrid>
              <a:tr h="370875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Slide no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Showing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</a:tr>
              <a:tr h="370875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Home</a:t>
                      </a:r>
                      <a:r>
                        <a:rPr lang="da-DK" sz="1400" b="0" baseline="0" dirty="0" smtClean="0">
                          <a:solidFill>
                            <a:schemeClr val="accent2"/>
                          </a:solidFill>
                        </a:rPr>
                        <a:t> page of web portal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</a:tr>
              <a:tr h="370875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Set up profile and register as user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</a:tr>
              <a:tr h="543428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4 &amp; 5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Apply for membership of a group</a:t>
                      </a:r>
                    </a:p>
                    <a:p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</a:tr>
              <a:tr h="304848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E-mail reflector for a group 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</a:tr>
              <a:tr h="370875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CEPT</a:t>
                      </a:r>
                      <a:r>
                        <a:rPr lang="da-DK" sz="1400" b="0" baseline="0" dirty="0" smtClean="0">
                          <a:solidFill>
                            <a:schemeClr val="accent2"/>
                          </a:solidFill>
                        </a:rPr>
                        <a:t> meetings, overview of meetings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</a:tr>
              <a:tr h="370875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8 &amp; 9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Display of meetings, meeting calendar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</a:tr>
              <a:tr h="370875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10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Meeting documents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</a:tr>
              <a:tr h="370875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11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Favourite groups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</a:tr>
              <a:tr h="518210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Watch groups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</a:tr>
              <a:tr h="370875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13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Overview</a:t>
                      </a:r>
                      <a:r>
                        <a:rPr lang="da-DK" sz="1400" b="0" baseline="0" dirty="0" smtClean="0">
                          <a:solidFill>
                            <a:schemeClr val="accent2"/>
                          </a:solidFill>
                        </a:rPr>
                        <a:t> of your groups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</a:tr>
              <a:tr h="370875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14 &amp; 15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Head</a:t>
                      </a:r>
                      <a:r>
                        <a:rPr lang="da-DK" sz="1400" b="0" baseline="0" dirty="0" smtClean="0">
                          <a:solidFill>
                            <a:schemeClr val="accent2"/>
                          </a:solidFill>
                        </a:rPr>
                        <a:t> of Delegation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</a:tr>
              <a:tr h="370875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16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solidFill>
                            <a:schemeClr val="accent2"/>
                          </a:solidFill>
                        </a:rPr>
                        <a:t>Where to find more info</a:t>
                      </a:r>
                      <a:endParaRPr lang="da-DK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50A2E-EDF9-428F-B562-E17B22D3D9E9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5076825" y="620713"/>
            <a:ext cx="45720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Meeting documents</a:t>
            </a:r>
          </a:p>
          <a:p>
            <a:endParaRPr lang="en-US" sz="1200">
              <a:solidFill>
                <a:schemeClr val="accent2"/>
              </a:solidFill>
            </a:endParaRPr>
          </a:p>
          <a:p>
            <a:r>
              <a:rPr lang="en-US" sz="1200">
                <a:solidFill>
                  <a:schemeClr val="accent2"/>
                </a:solidFill>
              </a:rPr>
              <a:t>By far the largest number of </a:t>
            </a:r>
            <a:r>
              <a:rPr lang="en-US" sz="1200" b="1">
                <a:solidFill>
                  <a:schemeClr val="accent2"/>
                </a:solidFill>
              </a:rPr>
              <a:t>meeting documents</a:t>
            </a:r>
            <a:r>
              <a:rPr lang="en-US" sz="1200">
                <a:solidFill>
                  <a:schemeClr val="accent2"/>
                </a:solidFill>
              </a:rPr>
              <a:t> </a:t>
            </a:r>
          </a:p>
          <a:p>
            <a:r>
              <a:rPr lang="en-US" sz="1200">
                <a:solidFill>
                  <a:schemeClr val="accent2"/>
                </a:solidFill>
              </a:rPr>
              <a:t>for the CEPT Committees, its groups and subgroups </a:t>
            </a:r>
          </a:p>
          <a:p>
            <a:r>
              <a:rPr lang="en-US" sz="1200">
                <a:solidFill>
                  <a:schemeClr val="accent2"/>
                </a:solidFill>
              </a:rPr>
              <a:t>are publicly available (as is information in general).</a:t>
            </a:r>
          </a:p>
          <a:p>
            <a:endParaRPr lang="en-US" sz="1200">
              <a:solidFill>
                <a:schemeClr val="accent2"/>
              </a:solidFill>
            </a:endParaRPr>
          </a:p>
          <a:p>
            <a:r>
              <a:rPr lang="en-US" sz="1200">
                <a:solidFill>
                  <a:schemeClr val="accent2"/>
                </a:solidFill>
              </a:rPr>
              <a:t>This means that you can access documents without</a:t>
            </a:r>
          </a:p>
          <a:p>
            <a:r>
              <a:rPr lang="en-US" sz="1200">
                <a:solidFill>
                  <a:schemeClr val="accent2"/>
                </a:solidFill>
              </a:rPr>
              <a:t> any special access code. You do need to be a user, </a:t>
            </a:r>
          </a:p>
          <a:p>
            <a:r>
              <a:rPr lang="en-US" sz="1200">
                <a:solidFill>
                  <a:schemeClr val="accent2"/>
                </a:solidFill>
              </a:rPr>
              <a:t>i.e. have a registered profile on the web portal.</a:t>
            </a:r>
          </a:p>
          <a:p>
            <a:endParaRPr lang="en-US" sz="1200">
              <a:solidFill>
                <a:schemeClr val="accent2"/>
              </a:solidFill>
            </a:endParaRPr>
          </a:p>
          <a:p>
            <a:r>
              <a:rPr lang="en-US" sz="1200">
                <a:solidFill>
                  <a:schemeClr val="accent2"/>
                </a:solidFill>
              </a:rPr>
              <a:t>A few documents are protected. Should you wish to </a:t>
            </a:r>
          </a:p>
          <a:p>
            <a:r>
              <a:rPr lang="en-US" sz="1200">
                <a:solidFill>
                  <a:schemeClr val="accent2"/>
                </a:solidFill>
              </a:rPr>
              <a:t>be able to see also protected documents for a group, </a:t>
            </a:r>
          </a:p>
          <a:p>
            <a:r>
              <a:rPr lang="en-US" sz="1200">
                <a:solidFill>
                  <a:schemeClr val="accent2"/>
                </a:solidFill>
              </a:rPr>
              <a:t>you need to be a member of the group (see slides </a:t>
            </a:r>
          </a:p>
          <a:p>
            <a:r>
              <a:rPr lang="en-US" sz="1200">
                <a:solidFill>
                  <a:schemeClr val="accent2"/>
                </a:solidFill>
              </a:rPr>
              <a:t>no 3 &amp; 4: how to apply for membership).</a:t>
            </a:r>
            <a:endParaRPr lang="da-DK" sz="1200">
              <a:solidFill>
                <a:schemeClr val="accent2"/>
              </a:solidFill>
            </a:endParaRPr>
          </a:p>
          <a:p>
            <a:r>
              <a:rPr lang="en-US" sz="1200">
                <a:solidFill>
                  <a:schemeClr val="accent2"/>
                </a:solidFill>
              </a:rPr>
              <a:t> </a:t>
            </a:r>
            <a:endParaRPr lang="da-DK" sz="1200">
              <a:solidFill>
                <a:schemeClr val="accent2"/>
              </a:solidFill>
            </a:endParaRPr>
          </a:p>
          <a:p>
            <a:r>
              <a:rPr lang="en-US" sz="1200">
                <a:solidFill>
                  <a:schemeClr val="accent2"/>
                </a:solidFill>
              </a:rPr>
              <a:t> To </a:t>
            </a:r>
            <a:r>
              <a:rPr lang="en-US" sz="1200" b="1">
                <a:solidFill>
                  <a:schemeClr val="accent2"/>
                </a:solidFill>
              </a:rPr>
              <a:t>find the documents </a:t>
            </a:r>
            <a:r>
              <a:rPr lang="en-US" sz="1200">
                <a:solidFill>
                  <a:schemeClr val="accent2"/>
                </a:solidFill>
              </a:rPr>
              <a:t>you want go to the relevant</a:t>
            </a:r>
          </a:p>
          <a:p>
            <a:r>
              <a:rPr lang="en-US" sz="1200">
                <a:solidFill>
                  <a:schemeClr val="accent2"/>
                </a:solidFill>
              </a:rPr>
              <a:t>Committee website (here ECC), and select your group</a:t>
            </a:r>
          </a:p>
          <a:p>
            <a:r>
              <a:rPr lang="en-US" sz="1200">
                <a:solidFill>
                  <a:schemeClr val="accent2"/>
                </a:solidFill>
              </a:rPr>
              <a:t>(here CPG) from the dropdown list under menu item</a:t>
            </a:r>
          </a:p>
          <a:p>
            <a:r>
              <a:rPr lang="en-US" sz="1200">
                <a:solidFill>
                  <a:schemeClr val="accent2"/>
                </a:solidFill>
              </a:rPr>
              <a:t>‘Groups’.</a:t>
            </a:r>
          </a:p>
          <a:p>
            <a:endParaRPr lang="en-US" sz="1200">
              <a:solidFill>
                <a:schemeClr val="accent2"/>
              </a:solidFill>
            </a:endParaRPr>
          </a:p>
          <a:p>
            <a:r>
              <a:rPr lang="en-US" sz="1200">
                <a:solidFill>
                  <a:schemeClr val="accent2"/>
                </a:solidFill>
              </a:rPr>
              <a:t>On the WG FM page select menu item ‘Meeting</a:t>
            </a:r>
          </a:p>
          <a:p>
            <a:r>
              <a:rPr lang="en-US" sz="1200">
                <a:solidFill>
                  <a:schemeClr val="accent2"/>
                </a:solidFill>
              </a:rPr>
              <a:t>Documents’. Then select the appropriate folder.</a:t>
            </a:r>
            <a:endParaRPr lang="da-DK" sz="1200">
              <a:solidFill>
                <a:schemeClr val="accent2"/>
              </a:solidFill>
            </a:endParaRPr>
          </a:p>
          <a:p>
            <a:endParaRPr lang="en-US" sz="1200">
              <a:solidFill>
                <a:schemeClr val="accent2"/>
              </a:solidFill>
            </a:endParaRPr>
          </a:p>
          <a:p>
            <a:r>
              <a:rPr lang="en-US" sz="1200">
                <a:solidFill>
                  <a:schemeClr val="accent2"/>
                </a:solidFill>
              </a:rPr>
              <a:t>As very few documents are protected, and information </a:t>
            </a:r>
          </a:p>
          <a:p>
            <a:r>
              <a:rPr lang="en-US" sz="1200">
                <a:solidFill>
                  <a:schemeClr val="accent2"/>
                </a:solidFill>
              </a:rPr>
              <a:t>on groups and meetings in general is public, you might </a:t>
            </a:r>
          </a:p>
          <a:p>
            <a:r>
              <a:rPr lang="en-US" sz="1200">
                <a:solidFill>
                  <a:schemeClr val="accent2"/>
                </a:solidFill>
              </a:rPr>
              <a:t>want to consider to apply for membership only of groups</a:t>
            </a:r>
          </a:p>
          <a:p>
            <a:r>
              <a:rPr lang="en-US" sz="1200">
                <a:solidFill>
                  <a:schemeClr val="accent2"/>
                </a:solidFill>
              </a:rPr>
              <a:t> for which you do need access to </a:t>
            </a:r>
            <a:r>
              <a:rPr lang="en-US" sz="1200" u="sng">
                <a:solidFill>
                  <a:schemeClr val="accent2"/>
                </a:solidFill>
              </a:rPr>
              <a:t>all</a:t>
            </a:r>
            <a:r>
              <a:rPr lang="en-US" sz="1200">
                <a:solidFill>
                  <a:schemeClr val="accent2"/>
                </a:solidFill>
              </a:rPr>
              <a:t> documents.</a:t>
            </a:r>
          </a:p>
          <a:p>
            <a:endParaRPr lang="en-US" sz="1200">
              <a:solidFill>
                <a:schemeClr val="accent2"/>
              </a:solidFill>
            </a:endParaRPr>
          </a:p>
          <a:p>
            <a:r>
              <a:rPr lang="en-US" sz="1200">
                <a:solidFill>
                  <a:schemeClr val="accent2"/>
                </a:solidFill>
              </a:rPr>
              <a:t>You can still follow what is going on in groups </a:t>
            </a:r>
          </a:p>
          <a:p>
            <a:r>
              <a:rPr lang="en-US" sz="1200">
                <a:solidFill>
                  <a:schemeClr val="accent2"/>
                </a:solidFill>
              </a:rPr>
              <a:t>by making them ‘favorite groups’ or groups </a:t>
            </a:r>
          </a:p>
          <a:p>
            <a:r>
              <a:rPr lang="en-US" sz="1200">
                <a:solidFill>
                  <a:schemeClr val="accent2"/>
                </a:solidFill>
              </a:rPr>
              <a:t>that you ‘watch’ (see next slides).</a:t>
            </a:r>
            <a:endParaRPr lang="da-DK" sz="1200">
              <a:solidFill>
                <a:schemeClr val="accent2"/>
              </a:solidFill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t="1492" r="36858" b="10426"/>
          <a:stretch>
            <a:fillRect/>
          </a:stretch>
        </p:blipFill>
        <p:spPr bwMode="auto">
          <a:xfrm>
            <a:off x="179388" y="374650"/>
            <a:ext cx="34512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890838"/>
            <a:ext cx="35274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Line 13"/>
          <p:cNvSpPr>
            <a:spLocks noChangeShapeType="1"/>
          </p:cNvSpPr>
          <p:nvPr/>
        </p:nvSpPr>
        <p:spPr bwMode="auto">
          <a:xfrm flipH="1" flipV="1">
            <a:off x="2339975" y="3636963"/>
            <a:ext cx="2736850" cy="655637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1" name="Line 13"/>
          <p:cNvSpPr>
            <a:spLocks noChangeShapeType="1"/>
          </p:cNvSpPr>
          <p:nvPr/>
        </p:nvSpPr>
        <p:spPr bwMode="auto">
          <a:xfrm flipH="1" flipV="1">
            <a:off x="684213" y="1628775"/>
            <a:ext cx="4464050" cy="1871663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F5704E-0DF4-4653-9BF9-7C59677335A6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219700" y="188913"/>
            <a:ext cx="35163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>
                <a:solidFill>
                  <a:schemeClr val="accent2"/>
                </a:solidFill>
              </a:rPr>
              <a:t>‘</a:t>
            </a:r>
            <a:r>
              <a:rPr lang="en-US" sz="1400" b="1">
                <a:solidFill>
                  <a:schemeClr val="accent2"/>
                </a:solidFill>
              </a:rPr>
              <a:t>Favourite groups’ </a:t>
            </a:r>
          </a:p>
          <a:p>
            <a:pPr eaLnBrk="1" hangingPunct="1"/>
            <a:endParaRPr lang="en-US" sz="1200" b="1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You may make your own list of ‘favourite groups’.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This gives you easy access to ‘your’ groups.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To do this:  log in, select a group from the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 menu item Groups, and then tick the box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 ‘Add to favorite groups’.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          You will get a link in the ‘My profile’ box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           for easy access to the group page. </a:t>
            </a:r>
          </a:p>
          <a:p>
            <a:pPr eaLnBrk="1" hangingPunct="1"/>
            <a:endParaRPr lang="da-DK" sz="1200">
              <a:solidFill>
                <a:schemeClr val="accent2"/>
              </a:solidFill>
            </a:endParaRPr>
          </a:p>
        </p:txBody>
      </p:sp>
      <p:sp>
        <p:nvSpPr>
          <p:cNvPr id="12292" name="Line 13"/>
          <p:cNvSpPr>
            <a:spLocks noChangeShapeType="1"/>
          </p:cNvSpPr>
          <p:nvPr/>
        </p:nvSpPr>
        <p:spPr bwMode="auto">
          <a:xfrm flipH="1" flipV="1">
            <a:off x="684213" y="692150"/>
            <a:ext cx="4608512" cy="936625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3" name="Line 13"/>
          <p:cNvSpPr>
            <a:spLocks noChangeShapeType="1"/>
          </p:cNvSpPr>
          <p:nvPr/>
        </p:nvSpPr>
        <p:spPr bwMode="auto">
          <a:xfrm flipH="1">
            <a:off x="3779838" y="1844675"/>
            <a:ext cx="1512887" cy="792163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445293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/>
          <a:stretch>
            <a:fillRect/>
          </a:stretch>
        </p:blipFill>
        <p:spPr bwMode="auto">
          <a:xfrm>
            <a:off x="107950" y="-4763"/>
            <a:ext cx="4183063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ine 13"/>
          <p:cNvSpPr>
            <a:spLocks noChangeShapeType="1"/>
          </p:cNvSpPr>
          <p:nvPr/>
        </p:nvSpPr>
        <p:spPr bwMode="auto">
          <a:xfrm flipH="1">
            <a:off x="4356100" y="3644900"/>
            <a:ext cx="1368425" cy="1296988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6750" r="19167" b="10947"/>
          <a:stretch>
            <a:fillRect/>
          </a:stretch>
        </p:blipFill>
        <p:spPr bwMode="auto">
          <a:xfrm>
            <a:off x="323850" y="381000"/>
            <a:ext cx="476885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1BD6A2-11DC-4105-AB4B-15552D0ADA7F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292725" y="836613"/>
            <a:ext cx="359092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‘</a:t>
            </a:r>
            <a:r>
              <a:rPr lang="en-US" sz="1400" b="1">
                <a:solidFill>
                  <a:schemeClr val="accent2"/>
                </a:solidFill>
              </a:rPr>
              <a:t>Watch this group’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If you ‘watch a group’ you will get news updates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from the group in your personal ‘Start page’.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 </a:t>
            </a:r>
            <a:endParaRPr lang="da-DK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To watch a group: log in, select the group from the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 menu item ‘Groups’, and then tick the box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 ‘Watch this group’.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Go to your Start page – it is available in the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‘My Profile’ box. When you click on the link,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a page is displayed shows news from the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groups you are watching.</a:t>
            </a:r>
            <a:endParaRPr lang="da-DK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13317" name="Line 13"/>
          <p:cNvSpPr>
            <a:spLocks noChangeShapeType="1"/>
          </p:cNvSpPr>
          <p:nvPr/>
        </p:nvSpPr>
        <p:spPr bwMode="auto">
          <a:xfrm flipH="1">
            <a:off x="4572000" y="2384425"/>
            <a:ext cx="936625" cy="757238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6371" r="19125" b="37666"/>
          <a:stretch>
            <a:fillRect/>
          </a:stretch>
        </p:blipFill>
        <p:spPr bwMode="auto">
          <a:xfrm>
            <a:off x="1403350" y="3949700"/>
            <a:ext cx="3802063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Line 13"/>
          <p:cNvSpPr>
            <a:spLocks noChangeShapeType="1"/>
          </p:cNvSpPr>
          <p:nvPr/>
        </p:nvSpPr>
        <p:spPr bwMode="auto">
          <a:xfrm flipH="1">
            <a:off x="4675188" y="5026025"/>
            <a:ext cx="644525" cy="144463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0EB8F8-0576-4D36-848A-0EE0AD6106FA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5289550" y="873125"/>
            <a:ext cx="3503613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400" b="1">
                <a:solidFill>
                  <a:schemeClr val="accent2"/>
                </a:solidFill>
              </a:rPr>
              <a:t>Overview of your groups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You can get an overview of all ‘your’ groups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with an indication of your ‘relationship’ with them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by clicking on menu item ‘Groups’ on the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home page when you are logged in,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or on ‘My groups’ in your ‘My profile’ box.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0" t="6549" r="19000" b="3572"/>
          <a:stretch>
            <a:fillRect/>
          </a:stretch>
        </p:blipFill>
        <p:spPr bwMode="auto">
          <a:xfrm>
            <a:off x="250825" y="708025"/>
            <a:ext cx="477837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Line 13"/>
          <p:cNvSpPr>
            <a:spLocks noChangeShapeType="1"/>
          </p:cNvSpPr>
          <p:nvPr/>
        </p:nvSpPr>
        <p:spPr bwMode="auto">
          <a:xfrm flipH="1">
            <a:off x="2700338" y="1973263"/>
            <a:ext cx="2589212" cy="73025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2" name="Line 13"/>
          <p:cNvSpPr>
            <a:spLocks noChangeShapeType="1"/>
          </p:cNvSpPr>
          <p:nvPr/>
        </p:nvSpPr>
        <p:spPr bwMode="auto">
          <a:xfrm flipH="1" flipV="1">
            <a:off x="1042988" y="1412875"/>
            <a:ext cx="4246562" cy="503238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388" y="1973263"/>
            <a:ext cx="2460625" cy="144462"/>
          </a:xfrm>
          <a:prstGeom prst="rect">
            <a:avLst/>
          </a:prstGeom>
          <a:noFill/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5435600" y="3933825"/>
            <a:ext cx="310356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By using the features described above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(‘favourite groups’, ‘watch groups’)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you can ’personalise’ the user interface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to our web portal and decide yourself on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the nature of your ‘relationship’ with groups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and with the websites in general.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This will make access to information on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the various entities of the CEPT and their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activities quicker and easier.</a:t>
            </a:r>
            <a:endParaRPr lang="da-DK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 </a:t>
            </a:r>
            <a:endParaRPr lang="da-DK" sz="1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74319A-1C89-4165-87A1-66FC724FF2F0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843213" y="188913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accent2"/>
                </a:solidFill>
              </a:rPr>
              <a:t>Head of Delegation (HoD)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750" y="620713"/>
            <a:ext cx="9021763" cy="534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2"/>
                </a:solidFill>
              </a:rPr>
              <a:t>The Head of Delegation feature of the ECC website:</a:t>
            </a:r>
          </a:p>
          <a:p>
            <a:pPr>
              <a:defRPr/>
            </a:pPr>
            <a:endParaRPr lang="en-US" sz="1100" dirty="0">
              <a:solidFill>
                <a:schemeClr val="accent2"/>
              </a:solidFill>
            </a:endParaRPr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accent2"/>
                </a:solidFill>
              </a:rPr>
              <a:t>Is part of the system for managing access to meeting documents</a:t>
            </a:r>
          </a:p>
          <a:p>
            <a:pPr marL="628650" lvl="1" indent="-171450">
              <a:buFont typeface="Arial" charset="0"/>
              <a:buChar char="•"/>
              <a:defRPr/>
            </a:pPr>
            <a:endParaRPr lang="en-US" sz="1100" dirty="0">
              <a:solidFill>
                <a:schemeClr val="accent2"/>
              </a:solidFill>
            </a:endParaRPr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accent2"/>
                </a:solidFill>
              </a:rPr>
              <a:t>Its intention is to put member administrations in control of the process</a:t>
            </a:r>
          </a:p>
          <a:p>
            <a:pPr marL="628650" lvl="1" indent="-171450">
              <a:buFont typeface="Arial" charset="0"/>
              <a:buChar char="•"/>
              <a:defRPr/>
            </a:pPr>
            <a:endParaRPr lang="en-US" sz="1100" dirty="0">
              <a:solidFill>
                <a:schemeClr val="accent2"/>
              </a:solidFill>
            </a:endParaRPr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accent2"/>
                </a:solidFill>
              </a:rPr>
              <a:t>The feature is equivalent to the process with the old website with its </a:t>
            </a:r>
          </a:p>
          <a:p>
            <a:pPr lvl="1">
              <a:defRPr/>
            </a:pPr>
            <a:r>
              <a:rPr lang="en-US" sz="1100" dirty="0">
                <a:solidFill>
                  <a:schemeClr val="accent2"/>
                </a:solidFill>
              </a:rPr>
              <a:t>     password-protected documents, and with passwords being passed</a:t>
            </a:r>
          </a:p>
          <a:p>
            <a:pPr lvl="1">
              <a:defRPr/>
            </a:pPr>
            <a:r>
              <a:rPr lang="en-US" sz="1100" dirty="0">
                <a:solidFill>
                  <a:schemeClr val="accent2"/>
                </a:solidFill>
              </a:rPr>
              <a:t>     on as required from the chairmen of the groups.</a:t>
            </a:r>
          </a:p>
          <a:p>
            <a:pPr>
              <a:defRPr/>
            </a:pPr>
            <a:endParaRPr lang="en-US" sz="11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accent2"/>
                </a:solidFill>
              </a:rPr>
              <a:t>The new system does not use passwords, and has the advantage that an administration can keep up-to-date</a:t>
            </a:r>
          </a:p>
          <a:p>
            <a:pPr>
              <a:defRPr/>
            </a:pPr>
            <a:r>
              <a:rPr lang="en-US" sz="1100" dirty="0">
                <a:solidFill>
                  <a:schemeClr val="accent2"/>
                </a:solidFill>
              </a:rPr>
              <a:t>the list of people which it wishes to have access to the few documents which are protected.</a:t>
            </a:r>
            <a:endParaRPr lang="da-DK" sz="11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accent2"/>
                </a:solidFill>
              </a:rPr>
              <a:t> </a:t>
            </a:r>
            <a:endParaRPr lang="da-DK" sz="11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accent2"/>
                </a:solidFill>
              </a:rPr>
              <a:t>Access to protected documents requires a person to be a ‘group member’ of a particular group (ECC, WG or PT). </a:t>
            </a:r>
          </a:p>
          <a:p>
            <a:pPr>
              <a:defRPr/>
            </a:pPr>
            <a:endParaRPr lang="en-US" sz="11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accent2"/>
                </a:solidFill>
              </a:rPr>
              <a:t>Membership of a group can be given by:</a:t>
            </a:r>
          </a:p>
          <a:p>
            <a:pPr>
              <a:defRPr/>
            </a:pPr>
            <a:endParaRPr lang="en-US" sz="1100" dirty="0">
              <a:solidFill>
                <a:schemeClr val="accent2"/>
              </a:solidFill>
            </a:endParaRPr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accent2"/>
                </a:solidFill>
              </a:rPr>
              <a:t>A ‘Head of Delegation’</a:t>
            </a:r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accent2"/>
                </a:solidFill>
              </a:rPr>
              <a:t>The Chairman/Secretary of the group</a:t>
            </a:r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accent2"/>
                </a:solidFill>
              </a:rPr>
              <a:t>An ECO staff member </a:t>
            </a:r>
          </a:p>
          <a:p>
            <a:pPr>
              <a:defRPr/>
            </a:pPr>
            <a:endParaRPr lang="en-US" sz="11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accent2"/>
                </a:solidFill>
              </a:rPr>
              <a:t>How does an </a:t>
            </a:r>
            <a:r>
              <a:rPr lang="en-US" sz="1100" dirty="0" err="1">
                <a:solidFill>
                  <a:schemeClr val="accent2"/>
                </a:solidFill>
              </a:rPr>
              <a:t>HoD</a:t>
            </a:r>
            <a:r>
              <a:rPr lang="en-US" sz="1100" dirty="0">
                <a:solidFill>
                  <a:schemeClr val="accent2"/>
                </a:solidFill>
              </a:rPr>
              <a:t> give membership to a person?  The </a:t>
            </a:r>
            <a:r>
              <a:rPr lang="en-US" sz="1100" dirty="0" err="1">
                <a:solidFill>
                  <a:schemeClr val="accent2"/>
                </a:solidFill>
              </a:rPr>
              <a:t>HoD</a:t>
            </a:r>
            <a:r>
              <a:rPr lang="en-US" sz="1100" dirty="0">
                <a:solidFill>
                  <a:schemeClr val="accent2"/>
                </a:solidFill>
              </a:rPr>
              <a:t>: </a:t>
            </a:r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accent2"/>
                </a:solidFill>
              </a:rPr>
              <a:t>Logs in with his/her profile</a:t>
            </a:r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accent2"/>
                </a:solidFill>
              </a:rPr>
              <a:t>Goes to the relevant group</a:t>
            </a:r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accent2"/>
                </a:solidFill>
              </a:rPr>
              <a:t>Clicks on menu item ‘Invite member’</a:t>
            </a:r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accent2"/>
                </a:solidFill>
              </a:rPr>
              <a:t>Enters e-mail address and sends mail to the relevant person</a:t>
            </a:r>
          </a:p>
          <a:p>
            <a:pPr>
              <a:defRPr/>
            </a:pPr>
            <a:endParaRPr lang="en-US" sz="11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accent2"/>
                </a:solidFill>
              </a:rPr>
              <a:t>The invitee receives an invitation e-mail with a link. When clicking on the link the invitation is accepted, and the </a:t>
            </a:r>
          </a:p>
          <a:p>
            <a:pPr>
              <a:defRPr/>
            </a:pPr>
            <a:r>
              <a:rPr lang="en-US" sz="1100" dirty="0">
                <a:solidFill>
                  <a:schemeClr val="accent2"/>
                </a:solidFill>
              </a:rPr>
              <a:t>Invited person is now a member of the group. </a:t>
            </a:r>
          </a:p>
          <a:p>
            <a:pPr>
              <a:defRPr/>
            </a:pPr>
            <a:r>
              <a:rPr lang="en-US" sz="1100" dirty="0">
                <a:solidFill>
                  <a:schemeClr val="accent2"/>
                </a:solidFill>
              </a:rPr>
              <a:t> </a:t>
            </a:r>
            <a:endParaRPr lang="da-DK" sz="1100" dirty="0">
              <a:solidFill>
                <a:schemeClr val="accent2"/>
              </a:solidFill>
            </a:endParaRPr>
          </a:p>
          <a:p>
            <a:pPr>
              <a:defRPr/>
            </a:pPr>
            <a:endParaRPr lang="da-DK" sz="11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4F0CD0-F16B-49F0-8AAE-99A31FA8E250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6403" r="19521" b="34496"/>
          <a:stretch>
            <a:fillRect/>
          </a:stretch>
        </p:blipFill>
        <p:spPr bwMode="auto">
          <a:xfrm>
            <a:off x="3314700" y="2133600"/>
            <a:ext cx="51689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116013" y="244475"/>
            <a:ext cx="73675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Head of Delegation status in one group is automatically inherited by its subordinate entities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(e.g. ECC to CPG, FM, SE, etc., and ECC and CPG to CPG A, CPG B etc.</a:t>
            </a:r>
          </a:p>
          <a:p>
            <a:pPr eaLnBrk="1" hangingPunct="1"/>
            <a:endParaRPr lang="en-US" sz="1400">
              <a:solidFill>
                <a:schemeClr val="accent2"/>
              </a:solidFill>
            </a:endParaRPr>
          </a:p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Inherited HoDs are marked (^).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 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It is for each individual administrations to choose whether to name different people for 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each group (ECC, WG, PT), or to nominate fewer people overall to manage the system.</a:t>
            </a:r>
            <a:endParaRPr lang="da-DK" sz="1400">
              <a:solidFill>
                <a:schemeClr val="accent2"/>
              </a:solidFill>
            </a:endParaRPr>
          </a:p>
          <a:p>
            <a:pPr eaLnBrk="1" hangingPunct="1"/>
            <a:endParaRPr lang="da-DK" sz="1400"/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608013" y="3986213"/>
            <a:ext cx="2243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400">
                <a:solidFill>
                  <a:schemeClr val="accent2"/>
                </a:solidFill>
              </a:rPr>
              <a:t>HoD for this group  (CPG)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661988" y="5356225"/>
            <a:ext cx="2135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400">
                <a:solidFill>
                  <a:schemeClr val="accent2"/>
                </a:solidFill>
              </a:rPr>
              <a:t>Inherited HoD</a:t>
            </a:r>
          </a:p>
          <a:p>
            <a:pPr eaLnBrk="1" hangingPunct="1"/>
            <a:r>
              <a:rPr lang="da-DK" sz="1200">
                <a:solidFill>
                  <a:schemeClr val="accent2"/>
                </a:solidFill>
              </a:rPr>
              <a:t>(i.e. assigned at ECC level)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19400" y="4149725"/>
            <a:ext cx="515938" cy="0"/>
          </a:xfrm>
          <a:prstGeom prst="straightConnector1">
            <a:avLst/>
          </a:prstGeom>
          <a:ln w="190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98763" y="5589588"/>
            <a:ext cx="515937" cy="0"/>
          </a:xfrm>
          <a:prstGeom prst="straightConnector1">
            <a:avLst/>
          </a:prstGeom>
          <a:ln w="190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719C32-1FB3-4A9E-89EF-C9103EDC0529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835150" y="5373688"/>
            <a:ext cx="18986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600">
                <a:solidFill>
                  <a:schemeClr val="accent2"/>
                </a:solidFill>
              </a:rPr>
              <a:t>Contact ECO .......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5470" r="19244" b="3210"/>
          <a:stretch>
            <a:fillRect/>
          </a:stretch>
        </p:blipFill>
        <p:spPr bwMode="auto">
          <a:xfrm>
            <a:off x="323850" y="533400"/>
            <a:ext cx="5199063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651500" y="620713"/>
            <a:ext cx="34369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400">
                <a:solidFill>
                  <a:schemeClr val="accent2"/>
                </a:solidFill>
              </a:rPr>
              <a:t>See also </a:t>
            </a:r>
            <a:r>
              <a:rPr lang="da-DK" sz="1400">
                <a:solidFill>
                  <a:schemeClr val="accent2"/>
                </a:solidFill>
                <a:hlinkClick r:id="rId3" action="ppaction://hlinkfile"/>
              </a:rPr>
              <a:t>User Guide for the CEPT Portal</a:t>
            </a:r>
            <a:endParaRPr lang="da-DK" sz="1400">
              <a:solidFill>
                <a:schemeClr val="accent2"/>
              </a:solidFill>
            </a:endParaRPr>
          </a:p>
          <a:p>
            <a:pPr eaLnBrk="1" hangingPunct="1"/>
            <a:endParaRPr lang="da-DK" sz="1400">
              <a:solidFill>
                <a:schemeClr val="accent2"/>
              </a:solidFill>
            </a:endParaRPr>
          </a:p>
          <a:p>
            <a:pPr eaLnBrk="1" hangingPunct="1"/>
            <a:r>
              <a:rPr lang="da-DK" sz="1400">
                <a:solidFill>
                  <a:schemeClr val="accent2"/>
                </a:solidFill>
              </a:rPr>
              <a:t>available on the ECC website ...</a:t>
            </a:r>
          </a:p>
          <a:p>
            <a:pPr eaLnBrk="1" hangingPunct="1"/>
            <a:endParaRPr lang="en-US" sz="1400">
              <a:solidFill>
                <a:schemeClr val="accent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619250" y="1412875"/>
            <a:ext cx="4105275" cy="4129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348038" y="1412875"/>
            <a:ext cx="2447925" cy="4537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651500" y="4292600"/>
            <a:ext cx="2039938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sz="1200" dirty="0" smtClean="0">
                <a:solidFill>
                  <a:schemeClr val="accent2"/>
                </a:solidFill>
              </a:rPr>
              <a:t>Contact the ECO:</a:t>
            </a:r>
          </a:p>
          <a:p>
            <a:pPr eaLnBrk="1" hangingPunct="1">
              <a:defRPr/>
            </a:pPr>
            <a:endParaRPr lang="da-DK" sz="1200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1200" dirty="0" smtClean="0">
                <a:solidFill>
                  <a:schemeClr val="accent2"/>
                </a:solidFill>
              </a:rPr>
              <a:t>ECO</a:t>
            </a:r>
          </a:p>
          <a:p>
            <a:pPr eaLnBrk="1" hangingPunct="1">
              <a:defRPr/>
            </a:pPr>
            <a:r>
              <a:rPr lang="en-US" sz="1200" dirty="0" err="1" smtClean="0">
                <a:solidFill>
                  <a:schemeClr val="accent2"/>
                </a:solidFill>
              </a:rPr>
              <a:t>Nansensgade</a:t>
            </a:r>
            <a:r>
              <a:rPr lang="en-US" sz="1200" dirty="0" smtClean="0">
                <a:solidFill>
                  <a:schemeClr val="accent2"/>
                </a:solidFill>
              </a:rPr>
              <a:t> 19,3.</a:t>
            </a:r>
          </a:p>
          <a:p>
            <a:pPr marL="342900" indent="-342900" eaLnBrk="1" hangingPunct="1">
              <a:buFontTx/>
              <a:buAutoNum type="arabicPlain" startAt="1366"/>
              <a:defRPr/>
            </a:pPr>
            <a:r>
              <a:rPr lang="en-US" sz="1200" dirty="0" smtClean="0">
                <a:solidFill>
                  <a:schemeClr val="accent2"/>
                </a:solidFill>
              </a:rPr>
              <a:t>Copenhagen</a:t>
            </a:r>
          </a:p>
          <a:p>
            <a:pPr eaLnBrk="1" hangingPunct="1">
              <a:defRPr/>
            </a:pPr>
            <a:r>
              <a:rPr lang="en-US" sz="1200" dirty="0" smtClean="0">
                <a:solidFill>
                  <a:schemeClr val="accent2"/>
                </a:solidFill>
              </a:rPr>
              <a:t>Denmark</a:t>
            </a:r>
          </a:p>
          <a:p>
            <a:pPr eaLnBrk="1" hangingPunct="1">
              <a:defRPr/>
            </a:pPr>
            <a:endParaRPr lang="en-US" sz="1200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1200" dirty="0" smtClean="0">
                <a:solidFill>
                  <a:schemeClr val="accent2"/>
                </a:solidFill>
              </a:rPr>
              <a:t>Tel:       +45 33 89 63 00</a:t>
            </a:r>
          </a:p>
          <a:p>
            <a:pPr eaLnBrk="1" hangingPunct="1">
              <a:defRPr/>
            </a:pPr>
            <a:r>
              <a:rPr lang="en-US" sz="1200" dirty="0" smtClean="0">
                <a:solidFill>
                  <a:schemeClr val="accent2"/>
                </a:solidFill>
              </a:rPr>
              <a:t>E-mail:   eco@eco.cept.org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354599-47B2-41C1-A77A-226EF207073E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grpSp>
        <p:nvGrpSpPr>
          <p:cNvPr id="3075" name="Group 14"/>
          <p:cNvGrpSpPr>
            <a:grpSpLocks/>
          </p:cNvGrpSpPr>
          <p:nvPr/>
        </p:nvGrpSpPr>
        <p:grpSpPr bwMode="auto">
          <a:xfrm>
            <a:off x="250825" y="393700"/>
            <a:ext cx="8785225" cy="6242050"/>
            <a:chOff x="158" y="248"/>
            <a:chExt cx="5534" cy="3932"/>
          </a:xfrm>
        </p:grpSpPr>
        <p:sp>
          <p:nvSpPr>
            <p:cNvPr id="3076" name="Text Box 5"/>
            <p:cNvSpPr txBox="1">
              <a:spLocks noChangeArrowheads="1"/>
            </p:cNvSpPr>
            <p:nvPr/>
          </p:nvSpPr>
          <p:spPr bwMode="auto">
            <a:xfrm>
              <a:off x="178" y="248"/>
              <a:ext cx="551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>
                  <a:solidFill>
                    <a:schemeClr val="accent2"/>
                  </a:solidFill>
                </a:rPr>
                <a:t>CEPT portal and family websites: How to ’get started’</a:t>
              </a:r>
            </a:p>
            <a:p>
              <a:pPr algn="ctr" eaLnBrk="1" hangingPunct="1"/>
              <a:r>
                <a:rPr lang="da-DK" sz="1200">
                  <a:solidFill>
                    <a:schemeClr val="accent2"/>
                  </a:solidFill>
                </a:rPr>
                <a:t>November 2011</a:t>
              </a:r>
              <a:endParaRPr 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3077" name="Text Box 6"/>
            <p:cNvSpPr txBox="1">
              <a:spLocks noChangeArrowheads="1"/>
            </p:cNvSpPr>
            <p:nvPr/>
          </p:nvSpPr>
          <p:spPr bwMode="auto">
            <a:xfrm>
              <a:off x="4514" y="1239"/>
              <a:ext cx="1133" cy="1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a-DK" sz="1100">
                <a:solidFill>
                  <a:schemeClr val="accent2"/>
                </a:solidFill>
              </a:endParaRPr>
            </a:p>
            <a:p>
              <a:pPr eaLnBrk="1" hangingPunct="1"/>
              <a:r>
                <a:rPr lang="da-DK" sz="1100">
                  <a:solidFill>
                    <a:schemeClr val="accent2"/>
                  </a:solidFill>
                </a:rPr>
                <a:t/>
              </a:r>
              <a:br>
                <a:rPr lang="da-DK" sz="1100">
                  <a:solidFill>
                    <a:schemeClr val="accent2"/>
                  </a:solidFill>
                </a:rPr>
              </a:br>
              <a:r>
                <a:rPr lang="da-DK" sz="1100">
                  <a:solidFill>
                    <a:schemeClr val="accent2"/>
                  </a:solidFill>
                </a:rPr>
                <a:t>You can also navigate </a:t>
              </a:r>
            </a:p>
            <a:p>
              <a:pPr eaLnBrk="1" hangingPunct="1"/>
              <a:r>
                <a:rPr lang="da-DK" sz="1100">
                  <a:solidFill>
                    <a:schemeClr val="accent2"/>
                  </a:solidFill>
                </a:rPr>
                <a:t>between the sites by </a:t>
              </a:r>
            </a:p>
            <a:p>
              <a:pPr eaLnBrk="1" hangingPunct="1"/>
              <a:r>
                <a:rPr lang="da-DK" sz="1100">
                  <a:solidFill>
                    <a:schemeClr val="accent2"/>
                  </a:solidFill>
                </a:rPr>
                <a:t>clicking </a:t>
              </a:r>
            </a:p>
            <a:p>
              <a:pPr eaLnBrk="1" hangingPunct="1"/>
              <a:endParaRPr lang="da-DK" sz="1100">
                <a:solidFill>
                  <a:schemeClr val="accent2"/>
                </a:solidFill>
              </a:endParaRPr>
            </a:p>
            <a:p>
              <a:pPr eaLnBrk="1" hangingPunct="1"/>
              <a:r>
                <a:rPr lang="da-DK" sz="1100">
                  <a:solidFill>
                    <a:schemeClr val="accent2"/>
                  </a:solidFill>
                </a:rPr>
                <a:t>here  or</a:t>
              </a:r>
            </a:p>
            <a:p>
              <a:pPr eaLnBrk="1" hangingPunct="1"/>
              <a:endParaRPr lang="da-DK" sz="1100">
                <a:solidFill>
                  <a:schemeClr val="accent2"/>
                </a:solidFill>
              </a:endParaRPr>
            </a:p>
            <a:p>
              <a:pPr eaLnBrk="1" hangingPunct="1"/>
              <a:r>
                <a:rPr lang="da-DK" sz="1100">
                  <a:solidFill>
                    <a:schemeClr val="accent2"/>
                  </a:solidFill>
                </a:rPr>
                <a:t>on the logos</a:t>
              </a:r>
              <a:endParaRPr lang="en-US" sz="1100">
                <a:solidFill>
                  <a:schemeClr val="accent2"/>
                </a:solidFill>
              </a:endParaRPr>
            </a:p>
          </p:txBody>
        </p:sp>
        <p:pic>
          <p:nvPicPr>
            <p:cNvPr id="307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" b="5481"/>
            <a:stretch>
              <a:fillRect/>
            </a:stretch>
          </p:blipFill>
          <p:spPr bwMode="auto">
            <a:xfrm>
              <a:off x="158" y="1114"/>
              <a:ext cx="4291" cy="3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9" name="Line 9"/>
            <p:cNvSpPr>
              <a:spLocks noChangeShapeType="1"/>
            </p:cNvSpPr>
            <p:nvPr/>
          </p:nvSpPr>
          <p:spPr bwMode="auto">
            <a:xfrm flipH="1" flipV="1">
              <a:off x="3878" y="1616"/>
              <a:ext cx="635" cy="317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0" name="Line 10"/>
            <p:cNvSpPr>
              <a:spLocks noChangeShapeType="1"/>
            </p:cNvSpPr>
            <p:nvPr/>
          </p:nvSpPr>
          <p:spPr bwMode="auto">
            <a:xfrm flipH="1">
              <a:off x="3061" y="2205"/>
              <a:ext cx="1452" cy="363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1" name="Text Box 12"/>
            <p:cNvSpPr txBox="1">
              <a:spLocks noChangeArrowheads="1"/>
            </p:cNvSpPr>
            <p:nvPr/>
          </p:nvSpPr>
          <p:spPr bwMode="auto">
            <a:xfrm>
              <a:off x="159" y="808"/>
              <a:ext cx="49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1200">
                  <a:solidFill>
                    <a:schemeClr val="accent2"/>
                  </a:solidFill>
                </a:rPr>
                <a:t>CEPT portal: </a:t>
              </a:r>
              <a:r>
                <a:rPr lang="da-DK" sz="1200">
                  <a:solidFill>
                    <a:schemeClr val="accent2"/>
                  </a:solidFill>
                  <a:hlinkClick r:id="rId3"/>
                </a:rPr>
                <a:t>www.cept.org</a:t>
              </a:r>
              <a:r>
                <a:rPr lang="da-DK" sz="1200">
                  <a:solidFill>
                    <a:schemeClr val="accent2"/>
                  </a:solidFill>
                </a:rPr>
                <a:t>         Committee sites:  </a:t>
              </a:r>
              <a:r>
                <a:rPr lang="da-DK" sz="1200">
                  <a:solidFill>
                    <a:schemeClr val="accent2"/>
                  </a:solidFill>
                  <a:hlinkClick r:id="rId4"/>
                </a:rPr>
                <a:t>www.cept.org/&lt;committee&gt;</a:t>
              </a:r>
              <a:r>
                <a:rPr lang="da-DK" sz="1200">
                  <a:solidFill>
                    <a:schemeClr val="accent2"/>
                  </a:solidFill>
                </a:rPr>
                <a:t>        ECO site  </a:t>
              </a:r>
              <a:r>
                <a:rPr lang="da-DK" sz="1200">
                  <a:solidFill>
                    <a:schemeClr val="accent2"/>
                  </a:solidFill>
                  <a:hlinkClick r:id="rId5"/>
                </a:rPr>
                <a:t>www.cept.org/eco</a:t>
              </a:r>
              <a:r>
                <a:rPr lang="da-DK" sz="1200">
                  <a:solidFill>
                    <a:schemeClr val="accent2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E8EDDA-ACF2-43AC-8365-0000F17EB054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grpSp>
        <p:nvGrpSpPr>
          <p:cNvPr id="4099" name="Group 24"/>
          <p:cNvGrpSpPr>
            <a:grpSpLocks/>
          </p:cNvGrpSpPr>
          <p:nvPr/>
        </p:nvGrpSpPr>
        <p:grpSpPr bwMode="auto">
          <a:xfrm>
            <a:off x="250825" y="514350"/>
            <a:ext cx="8648700" cy="5362575"/>
            <a:chOff x="158" y="324"/>
            <a:chExt cx="5448" cy="3378"/>
          </a:xfrm>
        </p:grpSpPr>
        <p:grpSp>
          <p:nvGrpSpPr>
            <p:cNvPr id="4100" name="Group 17"/>
            <p:cNvGrpSpPr>
              <a:grpSpLocks noChangeAspect="1"/>
            </p:cNvGrpSpPr>
            <p:nvPr/>
          </p:nvGrpSpPr>
          <p:grpSpPr bwMode="auto">
            <a:xfrm>
              <a:off x="158" y="481"/>
              <a:ext cx="2682" cy="3221"/>
              <a:chOff x="1066" y="-425"/>
              <a:chExt cx="3311" cy="3900"/>
            </a:xfrm>
          </p:grpSpPr>
          <p:pic>
            <p:nvPicPr>
              <p:cNvPr id="4104" name="Picture 1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786" r="1512" b="6502"/>
              <a:stretch>
                <a:fillRect/>
              </a:stretch>
            </p:blipFill>
            <p:spPr bwMode="auto">
              <a:xfrm>
                <a:off x="1066" y="1616"/>
                <a:ext cx="3311" cy="18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5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12" b="12306"/>
              <a:stretch>
                <a:fillRect/>
              </a:stretch>
            </p:blipFill>
            <p:spPr bwMode="auto">
              <a:xfrm>
                <a:off x="1066" y="-425"/>
                <a:ext cx="3311" cy="20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01" name="Text Box 20"/>
            <p:cNvSpPr txBox="1">
              <a:spLocks noChangeArrowheads="1"/>
            </p:cNvSpPr>
            <p:nvPr/>
          </p:nvSpPr>
          <p:spPr bwMode="auto">
            <a:xfrm>
              <a:off x="3288" y="324"/>
              <a:ext cx="2318" cy="1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1400">
                  <a:solidFill>
                    <a:schemeClr val="accent2"/>
                  </a:solidFill>
                </a:rPr>
                <a:t>Set up profile and register as user</a:t>
              </a:r>
            </a:p>
            <a:p>
              <a:pPr eaLnBrk="1" hangingPunct="1"/>
              <a:endParaRPr lang="da-DK" sz="1200" u="sng">
                <a:solidFill>
                  <a:schemeClr val="accent2"/>
                </a:solidFill>
              </a:endParaRPr>
            </a:p>
            <a:p>
              <a:pPr eaLnBrk="1" hangingPunct="1"/>
              <a:endParaRPr lang="da-DK" sz="1200" u="sng">
                <a:solidFill>
                  <a:schemeClr val="accent2"/>
                </a:solidFill>
              </a:endParaRPr>
            </a:p>
            <a:p>
              <a:pPr eaLnBrk="1" hangingPunct="1"/>
              <a:endParaRPr lang="da-DK" sz="1200" u="sng">
                <a:solidFill>
                  <a:schemeClr val="accent2"/>
                </a:solidFill>
              </a:endParaRPr>
            </a:p>
            <a:p>
              <a:pPr eaLnBrk="1" hangingPunct="1"/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r>
                <a:rPr lang="da-DK" sz="1200">
                  <a:solidFill>
                    <a:schemeClr val="accent2"/>
                  </a:solidFill>
                </a:rPr>
                <a:t>In ’Login’ box click on ’Register profile’</a:t>
              </a:r>
            </a:p>
            <a:p>
              <a:pPr eaLnBrk="1" hangingPunct="1">
                <a:buFontTx/>
                <a:buAutoNum type="arabicPeriod"/>
              </a:pPr>
              <a:r>
                <a:rPr lang="da-DK" sz="1200">
                  <a:solidFill>
                    <a:schemeClr val="accent2"/>
                  </a:solidFill>
                </a:rPr>
                <a:t>Fill in profile with your details</a:t>
              </a:r>
            </a:p>
            <a:p>
              <a:pPr eaLnBrk="1" hangingPunct="1">
                <a:buFontTx/>
                <a:buAutoNum type="arabicPeriod"/>
              </a:pPr>
              <a:r>
                <a:rPr lang="da-DK" sz="1200">
                  <a:solidFill>
                    <a:schemeClr val="accent2"/>
                  </a:solidFill>
                </a:rPr>
                <a:t>Submit by clicking ’Register’ at bottom of page</a:t>
              </a: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r>
                <a:rPr lang="da-DK" sz="1200">
                  <a:solidFill>
                    <a:schemeClr val="accent2"/>
                  </a:solidFill>
                </a:rPr>
                <a:t>You will receive an e-mail within few minutes</a:t>
              </a:r>
              <a:br>
                <a:rPr lang="da-DK" sz="1200">
                  <a:solidFill>
                    <a:schemeClr val="accent2"/>
                  </a:solidFill>
                </a:rPr>
              </a:br>
              <a:r>
                <a:rPr lang="da-DK" sz="1200">
                  <a:solidFill>
                    <a:schemeClr val="accent2"/>
                  </a:solidFill>
                </a:rPr>
                <a:t>containing an ’activation link’</a:t>
              </a:r>
            </a:p>
            <a:p>
              <a:pPr eaLnBrk="1" hangingPunct="1">
                <a:buFontTx/>
                <a:buAutoNum type="arabicPeriod"/>
              </a:pPr>
              <a:r>
                <a:rPr lang="da-DK" sz="1200">
                  <a:solidFill>
                    <a:schemeClr val="accent2"/>
                  </a:solidFill>
                </a:rPr>
                <a:t>Click on the ’activation link’</a:t>
              </a:r>
            </a:p>
            <a:p>
              <a:pPr eaLnBrk="1" hangingPunct="1">
                <a:buFontTx/>
                <a:buAutoNum type="arabicPeriod"/>
              </a:pPr>
              <a:r>
                <a:rPr lang="da-DK" sz="1200">
                  <a:solidFill>
                    <a:schemeClr val="accent2"/>
                  </a:solidFill>
                </a:rPr>
                <a:t>You are now registered as a user</a:t>
              </a:r>
            </a:p>
            <a:p>
              <a:pPr eaLnBrk="1" hangingPunct="1">
                <a:buFontTx/>
                <a:buAutoNum type="arabicPeriod"/>
              </a:pPr>
              <a:endParaRPr 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4102" name="Line 22"/>
            <p:cNvSpPr>
              <a:spLocks noChangeShapeType="1"/>
            </p:cNvSpPr>
            <p:nvPr/>
          </p:nvSpPr>
          <p:spPr bwMode="auto">
            <a:xfrm flipH="1">
              <a:off x="2517" y="1026"/>
              <a:ext cx="817" cy="317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3" name="Line 23"/>
            <p:cNvSpPr>
              <a:spLocks noChangeShapeType="1"/>
            </p:cNvSpPr>
            <p:nvPr/>
          </p:nvSpPr>
          <p:spPr bwMode="auto">
            <a:xfrm flipH="1">
              <a:off x="1202" y="1253"/>
              <a:ext cx="2132" cy="1904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0B69AA-2706-457C-AB18-C16F6656CC4D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grpSp>
        <p:nvGrpSpPr>
          <p:cNvPr id="5123" name="Group 22"/>
          <p:cNvGrpSpPr>
            <a:grpSpLocks/>
          </p:cNvGrpSpPr>
          <p:nvPr/>
        </p:nvGrpSpPr>
        <p:grpSpPr bwMode="auto">
          <a:xfrm>
            <a:off x="387350" y="333375"/>
            <a:ext cx="8840788" cy="5294313"/>
            <a:chOff x="244" y="210"/>
            <a:chExt cx="5569" cy="3335"/>
          </a:xfrm>
        </p:grpSpPr>
        <p:sp>
          <p:nvSpPr>
            <p:cNvPr id="5126" name="Text Box 2"/>
            <p:cNvSpPr txBox="1">
              <a:spLocks noChangeArrowheads="1"/>
            </p:cNvSpPr>
            <p:nvPr/>
          </p:nvSpPr>
          <p:spPr bwMode="auto">
            <a:xfrm>
              <a:off x="2472" y="210"/>
              <a:ext cx="3341" cy="3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1400" b="1">
                  <a:solidFill>
                    <a:schemeClr val="accent2"/>
                  </a:solidFill>
                </a:rPr>
                <a:t>Apply for membership of a group:</a:t>
              </a:r>
            </a:p>
            <a:p>
              <a:pPr eaLnBrk="1" hangingPunct="1"/>
              <a:endParaRPr lang="da-DK" sz="1200">
                <a:solidFill>
                  <a:schemeClr val="accent2"/>
                </a:solidFill>
              </a:endParaRPr>
            </a:p>
            <a:p>
              <a:pPr eaLnBrk="1" hangingPunct="1"/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r>
                <a:rPr lang="da-DK" sz="1200">
                  <a:solidFill>
                    <a:schemeClr val="accent2"/>
                  </a:solidFill>
                </a:rPr>
                <a:t>Log in with your email address and your password (from your profile)</a:t>
              </a:r>
              <a:br>
                <a:rPr lang="da-DK" sz="1200">
                  <a:solidFill>
                    <a:schemeClr val="accent2"/>
                  </a:solidFill>
                </a:rPr>
              </a:br>
              <a:r>
                <a:rPr lang="da-DK" sz="1200">
                  <a:solidFill>
                    <a:schemeClr val="accent2"/>
                  </a:solidFill>
                </a:rPr>
                <a:t>(you can log in from anywhere on the web portal)</a:t>
              </a: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da-DK" sz="120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/>
              </a:pPr>
              <a:r>
                <a:rPr lang="da-DK" sz="1200">
                  <a:solidFill>
                    <a:schemeClr val="accent2"/>
                  </a:solidFill>
                </a:rPr>
                <a:t>Go to the relevant site (ECC in case of CPG)</a:t>
              </a:r>
            </a:p>
            <a:p>
              <a:pPr eaLnBrk="1" hangingPunct="1">
                <a:buFontTx/>
                <a:buAutoNum type="arabicPeriod"/>
              </a:pPr>
              <a:r>
                <a:rPr lang="da-DK" sz="1200">
                  <a:solidFill>
                    <a:schemeClr val="accent2"/>
                  </a:solidFill>
                </a:rPr>
                <a:t>Find the group of which you want to be a member under</a:t>
              </a:r>
              <a:br>
                <a:rPr lang="da-DK" sz="1200">
                  <a:solidFill>
                    <a:schemeClr val="accent2"/>
                  </a:solidFill>
                </a:rPr>
              </a:br>
              <a:r>
                <a:rPr lang="da-DK" sz="1200">
                  <a:solidFill>
                    <a:schemeClr val="accent2"/>
                  </a:solidFill>
                </a:rPr>
                <a:t> ’Groups’ in top menu and click on it</a:t>
              </a:r>
            </a:p>
            <a:p>
              <a:pPr eaLnBrk="1" hangingPunct="1"/>
              <a:endParaRPr lang="da-DK" sz="1200">
                <a:solidFill>
                  <a:schemeClr val="accent2"/>
                </a:solidFill>
              </a:endParaRPr>
            </a:p>
          </p:txBody>
        </p:sp>
        <p:pic>
          <p:nvPicPr>
            <p:cNvPr id="5127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" r="9456"/>
            <a:stretch>
              <a:fillRect/>
            </a:stretch>
          </p:blipFill>
          <p:spPr bwMode="auto">
            <a:xfrm>
              <a:off x="244" y="344"/>
              <a:ext cx="1982" cy="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8" name="Line 15"/>
            <p:cNvSpPr>
              <a:spLocks noChangeShapeType="1"/>
            </p:cNvSpPr>
            <p:nvPr/>
          </p:nvSpPr>
          <p:spPr bwMode="auto">
            <a:xfrm flipH="1">
              <a:off x="2154" y="708"/>
              <a:ext cx="363" cy="227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13435" r="36392" b="7440"/>
          <a:stretch>
            <a:fillRect/>
          </a:stretch>
        </p:blipFill>
        <p:spPr bwMode="auto">
          <a:xfrm>
            <a:off x="323850" y="3217863"/>
            <a:ext cx="3209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900113" y="3859213"/>
            <a:ext cx="3095625" cy="1008062"/>
          </a:xfrm>
          <a:prstGeom prst="straightConnector1">
            <a:avLst/>
          </a:prstGeom>
          <a:ln w="12700"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787E3-52A0-49F1-80A5-2376ABF81D05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614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/>
          <a:stretch>
            <a:fillRect/>
          </a:stretch>
        </p:blipFill>
        <p:spPr bwMode="auto">
          <a:xfrm>
            <a:off x="452438" y="315913"/>
            <a:ext cx="34432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213100"/>
            <a:ext cx="34559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14"/>
          <p:cNvGrpSpPr>
            <a:grpSpLocks/>
          </p:cNvGrpSpPr>
          <p:nvPr/>
        </p:nvGrpSpPr>
        <p:grpSpPr bwMode="auto">
          <a:xfrm>
            <a:off x="1476375" y="333375"/>
            <a:ext cx="7416800" cy="6078538"/>
            <a:chOff x="930" y="210"/>
            <a:chExt cx="4672" cy="3829"/>
          </a:xfrm>
        </p:grpSpPr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2619" y="210"/>
              <a:ext cx="2983" cy="3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a-DK" sz="1100" b="1" i="1" dirty="0" smtClean="0">
                  <a:solidFill>
                    <a:schemeClr val="accent2"/>
                  </a:solidFill>
                </a:rPr>
                <a:t>Apply for membership of a group</a:t>
              </a:r>
              <a:r>
                <a:rPr lang="da-DK" sz="1100" b="1" dirty="0" smtClean="0">
                  <a:solidFill>
                    <a:schemeClr val="accent2"/>
                  </a:solidFill>
                </a:rPr>
                <a:t>: cont.</a:t>
              </a:r>
            </a:p>
            <a:p>
              <a:pPr eaLnBrk="1" hangingPunct="1">
                <a:defRPr/>
              </a:pPr>
              <a:endParaRPr lang="da-DK" sz="900" dirty="0" smtClean="0">
                <a:solidFill>
                  <a:schemeClr val="accent2"/>
                </a:solidFill>
              </a:endParaRPr>
            </a:p>
            <a:p>
              <a:pPr eaLnBrk="1" hangingPunct="1">
                <a:defRPr/>
              </a:pPr>
              <a:endParaRPr lang="da-DK" sz="900" dirty="0" smtClean="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 startAt="4"/>
                <a:defRPr/>
              </a:pPr>
              <a:r>
                <a:rPr lang="da-DK" sz="1200" dirty="0" smtClean="0">
                  <a:solidFill>
                    <a:schemeClr val="accent2"/>
                  </a:solidFill>
                </a:rPr>
                <a:t>Under ’Group information’ click on ’Request group membership’</a:t>
              </a:r>
            </a:p>
            <a:p>
              <a:pPr eaLnBrk="1" hangingPunct="1">
                <a:defRPr/>
              </a:pPr>
              <a:r>
                <a:rPr lang="da-DK" sz="1200" dirty="0" smtClean="0">
                  <a:solidFill>
                    <a:schemeClr val="accent2"/>
                  </a:solidFill>
                </a:rPr>
                <a:t>	(here you may also add group to your ’favourite group’ or mark it</a:t>
              </a:r>
            </a:p>
            <a:p>
              <a:pPr eaLnBrk="1" hangingPunct="1">
                <a:defRPr/>
              </a:pPr>
              <a:r>
                <a:rPr lang="da-DK" sz="1200" dirty="0" smtClean="0">
                  <a:solidFill>
                    <a:schemeClr val="accent2"/>
                  </a:solidFill>
                </a:rPr>
                <a:t>	as a group you want to ’watch’, i.e. see news about)</a:t>
              </a:r>
            </a:p>
            <a:p>
              <a:pPr eaLnBrk="1" hangingPunct="1">
                <a:defRPr/>
              </a:pP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defRPr/>
              </a:pP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defRPr/>
              </a:pP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defRPr/>
              </a:pP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defRPr/>
              </a:pP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defRPr/>
              </a:pP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defRPr/>
              </a:pP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defRPr/>
              </a:pP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defRPr/>
              </a:pP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defRPr/>
              </a:pPr>
              <a:r>
                <a:rPr lang="da-DK" sz="1200" dirty="0" smtClean="0">
                  <a:solidFill>
                    <a:schemeClr val="accent2"/>
                  </a:solidFill>
                </a:rPr>
                <a:t/>
              </a:r>
              <a:br>
                <a:rPr lang="da-DK" sz="1200" dirty="0" smtClean="0">
                  <a:solidFill>
                    <a:schemeClr val="accent2"/>
                  </a:solidFill>
                </a:rPr>
              </a:b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defRPr/>
              </a:pP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defRPr/>
              </a:pPr>
              <a:r>
                <a:rPr lang="da-DK" sz="1200" dirty="0" smtClean="0">
                  <a:solidFill>
                    <a:schemeClr val="accent2"/>
                  </a:solidFill>
                </a:rPr>
                <a:t>5.	’Application page’ is displayed </a:t>
              </a:r>
            </a:p>
            <a:p>
              <a:pPr eaLnBrk="1" hangingPunct="1">
                <a:buFontTx/>
                <a:buAutoNum type="arabicPeriod" startAt="6"/>
                <a:defRPr/>
              </a:pPr>
              <a:r>
                <a:rPr lang="da-DK" sz="1200" dirty="0" smtClean="0">
                  <a:solidFill>
                    <a:schemeClr val="accent2"/>
                  </a:solidFill>
                </a:rPr>
                <a:t>Click on ’Apply’ (’message’ field is optional)</a:t>
              </a:r>
            </a:p>
            <a:p>
              <a:pPr eaLnBrk="1" hangingPunct="1">
                <a:buFontTx/>
                <a:buAutoNum type="arabicPeriod" startAt="6"/>
                <a:defRPr/>
              </a:pP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 startAt="6"/>
                <a:defRPr/>
              </a:pP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 startAt="6"/>
                <a:defRPr/>
              </a:pPr>
              <a:endParaRPr lang="da-DK" sz="1200" dirty="0" smtClean="0">
                <a:solidFill>
                  <a:schemeClr val="accent2"/>
                </a:solidFill>
              </a:endParaRPr>
            </a:p>
            <a:p>
              <a:pPr eaLnBrk="1" hangingPunct="1">
                <a:buFontTx/>
                <a:buAutoNum type="arabicPeriod" startAt="6"/>
                <a:defRPr/>
              </a:pPr>
              <a:r>
                <a:rPr lang="da-DK" sz="1200" dirty="0" smtClean="0">
                  <a:solidFill>
                    <a:schemeClr val="accent2"/>
                  </a:solidFill>
                </a:rPr>
                <a:t>Your request will be mailed to the person responsible for approval/</a:t>
              </a:r>
              <a:br>
                <a:rPr lang="da-DK" sz="1200" dirty="0" smtClean="0">
                  <a:solidFill>
                    <a:schemeClr val="accent2"/>
                  </a:solidFill>
                </a:rPr>
              </a:br>
              <a:r>
                <a:rPr lang="da-DK" sz="1200" dirty="0" smtClean="0">
                  <a:solidFill>
                    <a:schemeClr val="accent2"/>
                  </a:solidFill>
                </a:rPr>
                <a:t>rejection of applications for membership of the group</a:t>
              </a:r>
            </a:p>
            <a:p>
              <a:pPr eaLnBrk="1" hangingPunct="1">
                <a:buFontTx/>
                <a:buAutoNum type="arabicPeriod" startAt="8"/>
                <a:defRPr/>
              </a:pPr>
              <a:r>
                <a:rPr lang="da-DK" sz="1200" dirty="0" smtClean="0">
                  <a:solidFill>
                    <a:schemeClr val="accent2"/>
                  </a:solidFill>
                </a:rPr>
                <a:t>You will receive an e-mail when your application has been </a:t>
              </a:r>
              <a:br>
                <a:rPr lang="da-DK" sz="1200" dirty="0" smtClean="0">
                  <a:solidFill>
                    <a:schemeClr val="accent2"/>
                  </a:solidFill>
                </a:rPr>
              </a:br>
              <a:r>
                <a:rPr lang="da-DK" sz="1200" dirty="0" smtClean="0">
                  <a:solidFill>
                    <a:schemeClr val="accent2"/>
                  </a:solidFill>
                </a:rPr>
                <a:t>dealt with (please note that this may take a few days)</a:t>
              </a:r>
            </a:p>
            <a:p>
              <a:pPr eaLnBrk="1" hangingPunct="1">
                <a:buFontTx/>
                <a:buAutoNum type="arabicPeriod" startAt="8"/>
                <a:defRPr/>
              </a:pPr>
              <a:r>
                <a:rPr lang="da-DK" sz="1200" dirty="0" smtClean="0">
                  <a:solidFill>
                    <a:schemeClr val="accent2"/>
                  </a:solidFill>
                </a:rPr>
                <a:t>Membership of the group gives a right to access passwd. protected documents.  </a:t>
              </a:r>
            </a:p>
            <a:p>
              <a:pPr marL="0" indent="0" eaLnBrk="1" hangingPunct="1">
                <a:defRPr/>
              </a:pPr>
              <a:endParaRPr lang="en-US" sz="12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6151" name="Line 11"/>
            <p:cNvSpPr>
              <a:spLocks noChangeShapeType="1"/>
            </p:cNvSpPr>
            <p:nvPr/>
          </p:nvSpPr>
          <p:spPr bwMode="auto">
            <a:xfrm flipH="1">
              <a:off x="2200" y="618"/>
              <a:ext cx="453" cy="1088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2" name="Line 13"/>
            <p:cNvSpPr>
              <a:spLocks noChangeShapeType="1"/>
            </p:cNvSpPr>
            <p:nvPr/>
          </p:nvSpPr>
          <p:spPr bwMode="auto">
            <a:xfrm flipH="1">
              <a:off x="930" y="2296"/>
              <a:ext cx="1723" cy="1043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9F7684-827A-41F9-81C5-4C67D29C3E5B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5435600" y="766763"/>
            <a:ext cx="33337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accent2"/>
                </a:solidFill>
              </a:rPr>
              <a:t>E-mail reflector for a group</a:t>
            </a:r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Many groups in the CEPT family have an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e-mail reflector for easy electronic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communication between interested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parties of information related to the group.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You may </a:t>
            </a:r>
            <a:r>
              <a:rPr lang="en-US" sz="1200" b="1">
                <a:solidFill>
                  <a:schemeClr val="accent2"/>
                </a:solidFill>
              </a:rPr>
              <a:t>subscribe</a:t>
            </a:r>
            <a:r>
              <a:rPr lang="en-US" sz="1200">
                <a:solidFill>
                  <a:schemeClr val="accent2"/>
                </a:solidFill>
              </a:rPr>
              <a:t> to the e-mail reflector of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a group, </a:t>
            </a:r>
            <a:r>
              <a:rPr lang="en-US" sz="1200" b="1">
                <a:solidFill>
                  <a:schemeClr val="accent2"/>
                </a:solidFill>
              </a:rPr>
              <a:t>send a mail </a:t>
            </a:r>
            <a:r>
              <a:rPr lang="en-US" sz="1200">
                <a:solidFill>
                  <a:schemeClr val="accent2"/>
                </a:solidFill>
              </a:rPr>
              <a:t>to the reflector group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and </a:t>
            </a:r>
            <a:r>
              <a:rPr lang="en-US" sz="1200" b="1">
                <a:solidFill>
                  <a:schemeClr val="accent2"/>
                </a:solidFill>
              </a:rPr>
              <a:t>unsubscribe</a:t>
            </a:r>
            <a:r>
              <a:rPr lang="en-US" sz="1200">
                <a:solidFill>
                  <a:schemeClr val="accent2"/>
                </a:solidFill>
              </a:rPr>
              <a:t> from the reflector group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via the web portal.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Go to the relevant group page and click on the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relevant link.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PLEASE NOTE that the group (here the CPG)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and the e-mail reflector group for the CPG are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different things: you do not become a member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of the CPG by becoming a member of the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reflector group, and vice-versa.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20713"/>
            <a:ext cx="5056187" cy="48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D453FA-3494-4F22-A2BC-FE497317744B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5646738" y="766763"/>
            <a:ext cx="29956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accent2"/>
                </a:solidFill>
              </a:rPr>
              <a:t>Meetings within the CEPT family</a:t>
            </a:r>
            <a:r>
              <a:rPr lang="en-US" sz="1200">
                <a:solidFill>
                  <a:schemeClr val="accent2"/>
                </a:solidFill>
              </a:rPr>
              <a:t> 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are all listed in the meeting calendars on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our web portal. 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 b="1">
              <a:solidFill>
                <a:schemeClr val="accent2"/>
              </a:solidFill>
            </a:endParaRPr>
          </a:p>
          <a:p>
            <a:pPr eaLnBrk="1" hangingPunct="1"/>
            <a:endParaRPr lang="en-US" sz="1200" b="1">
              <a:solidFill>
                <a:schemeClr val="accent2"/>
              </a:solidFill>
            </a:endParaRPr>
          </a:p>
          <a:p>
            <a:pPr eaLnBrk="1" hangingPunct="1"/>
            <a:r>
              <a:rPr lang="en-US" sz="1200" b="1">
                <a:solidFill>
                  <a:schemeClr val="accent2"/>
                </a:solidFill>
              </a:rPr>
              <a:t>Overview of all meetings within CEPT</a:t>
            </a:r>
            <a:r>
              <a:rPr lang="en-US" sz="1200">
                <a:solidFill>
                  <a:schemeClr val="accent2"/>
                </a:solidFill>
              </a:rPr>
              <a:t>: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Go to (home, www.cept.org) and click on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menu item Meeting Calendar. </a:t>
            </a:r>
            <a:endParaRPr lang="da-DK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4604" r="19250" b="3345"/>
          <a:stretch>
            <a:fillRect/>
          </a:stretch>
        </p:blipFill>
        <p:spPr bwMode="auto">
          <a:xfrm>
            <a:off x="611188" y="260350"/>
            <a:ext cx="374491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t="5089" r="19501" b="3712"/>
          <a:stretch>
            <a:fillRect/>
          </a:stretch>
        </p:blipFill>
        <p:spPr bwMode="auto">
          <a:xfrm>
            <a:off x="1860550" y="2509838"/>
            <a:ext cx="3790950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Line 13"/>
          <p:cNvSpPr>
            <a:spLocks noChangeShapeType="1"/>
          </p:cNvSpPr>
          <p:nvPr/>
        </p:nvSpPr>
        <p:spPr bwMode="auto">
          <a:xfrm flipH="1" flipV="1">
            <a:off x="2571750" y="766763"/>
            <a:ext cx="3095625" cy="1438275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9" name="Line 13"/>
          <p:cNvSpPr>
            <a:spLocks noChangeShapeType="1"/>
          </p:cNvSpPr>
          <p:nvPr/>
        </p:nvSpPr>
        <p:spPr bwMode="auto">
          <a:xfrm flipH="1" flipV="1">
            <a:off x="3343275" y="438150"/>
            <a:ext cx="2303463" cy="1663700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E35268-0966-45B8-A446-0AE1701F2E4C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076825" y="414338"/>
            <a:ext cx="39909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400" b="1">
                <a:solidFill>
                  <a:schemeClr val="accent2"/>
                </a:solidFill>
              </a:rPr>
              <a:t>Display of meetings</a:t>
            </a:r>
          </a:p>
          <a:p>
            <a:pPr eaLnBrk="1" hangingPunct="1"/>
            <a:endParaRPr lang="da-DK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The meetings of groups are displayed on the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 relevant individual sites. 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For example, CPG meetings are found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on the ECC site.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Go to </a:t>
            </a:r>
            <a:r>
              <a:rPr lang="en-US" sz="1200" u="sng">
                <a:solidFill>
                  <a:schemeClr val="accent2"/>
                </a:solidFill>
                <a:hlinkClick r:id="rId2"/>
              </a:rPr>
              <a:t>www.cept.org/ecc</a:t>
            </a:r>
            <a:r>
              <a:rPr lang="en-US" sz="1200">
                <a:solidFill>
                  <a:schemeClr val="accent2"/>
                </a:solidFill>
              </a:rPr>
              <a:t> and click on Meeting Calendar. 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All meetings for the ECC and its subgroups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will be displayed. </a:t>
            </a:r>
            <a:endParaRPr lang="da-DK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 </a:t>
            </a:r>
            <a:endParaRPr lang="da-DK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4782" r="20168" b="3392"/>
          <a:stretch>
            <a:fillRect/>
          </a:stretch>
        </p:blipFill>
        <p:spPr bwMode="auto">
          <a:xfrm>
            <a:off x="1279525" y="660400"/>
            <a:ext cx="3729038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Line 13"/>
          <p:cNvSpPr>
            <a:spLocks noChangeShapeType="1"/>
          </p:cNvSpPr>
          <p:nvPr/>
        </p:nvSpPr>
        <p:spPr bwMode="auto">
          <a:xfrm flipH="1" flipV="1">
            <a:off x="4427538" y="1268413"/>
            <a:ext cx="720725" cy="663575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C8D77-2AB7-440C-A84A-D86212C43358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6607" r="20012" b="22993"/>
          <a:stretch>
            <a:fillRect/>
          </a:stretch>
        </p:blipFill>
        <p:spPr bwMode="auto">
          <a:xfrm>
            <a:off x="323850" y="755650"/>
            <a:ext cx="46609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076825" y="387350"/>
            <a:ext cx="3613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 b="1" i="1">
                <a:solidFill>
                  <a:schemeClr val="accent2"/>
                </a:solidFill>
              </a:rPr>
              <a:t>Display of meetings </a:t>
            </a:r>
            <a:r>
              <a:rPr lang="en-US" sz="1200" b="1">
                <a:solidFill>
                  <a:schemeClr val="accent2"/>
                </a:solidFill>
              </a:rPr>
              <a:t>cont.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 </a:t>
            </a:r>
            <a:endParaRPr lang="da-DK" sz="1200">
              <a:solidFill>
                <a:schemeClr val="accent2"/>
              </a:solidFill>
            </a:endParaRP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For the display of meetings you can define a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specific period, and you can choose to display the </a:t>
            </a:r>
          </a:p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list of meetings as a Gantt chart.</a:t>
            </a: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en-US" sz="1200">
              <a:solidFill>
                <a:schemeClr val="accent2"/>
              </a:solidFill>
            </a:endParaRPr>
          </a:p>
          <a:p>
            <a:pPr eaLnBrk="1" hangingPunct="1"/>
            <a:endParaRPr lang="da-DK" sz="1200">
              <a:solidFill>
                <a:schemeClr val="accent2"/>
              </a:solidFill>
            </a:endParaRPr>
          </a:p>
        </p:txBody>
      </p:sp>
      <p:sp>
        <p:nvSpPr>
          <p:cNvPr id="10245" name="Line 13"/>
          <p:cNvSpPr>
            <a:spLocks noChangeShapeType="1"/>
          </p:cNvSpPr>
          <p:nvPr/>
        </p:nvSpPr>
        <p:spPr bwMode="auto">
          <a:xfrm flipH="1">
            <a:off x="1187450" y="1268413"/>
            <a:ext cx="3889375" cy="792162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6" name="Line 13"/>
          <p:cNvSpPr>
            <a:spLocks noChangeShapeType="1"/>
          </p:cNvSpPr>
          <p:nvPr/>
        </p:nvSpPr>
        <p:spPr bwMode="auto">
          <a:xfrm flipH="1">
            <a:off x="971550" y="1563688"/>
            <a:ext cx="5688013" cy="1223962"/>
          </a:xfrm>
          <a:prstGeom prst="line">
            <a:avLst/>
          </a:prstGeom>
          <a:noFill/>
          <a:ln w="12700" cap="rnd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915</Words>
  <Application>Microsoft Office PowerPoint</Application>
  <PresentationFormat>Affichage à l'écran (4:3)</PresentationFormat>
  <Paragraphs>322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started - web portal</dc:title>
  <dc:creator>Pia</dc:creator>
  <cp:lastModifiedBy>RISSONE Christian</cp:lastModifiedBy>
  <cp:revision>137</cp:revision>
  <cp:lastPrinted>2011-10-20T10:53:53Z</cp:lastPrinted>
  <dcterms:created xsi:type="dcterms:W3CDTF">2011-06-22T07:48:55Z</dcterms:created>
  <dcterms:modified xsi:type="dcterms:W3CDTF">2011-10-24T14:55:05Z</dcterms:modified>
</cp:coreProperties>
</file>