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2" r:id="rId1"/>
  </p:sldMasterIdLst>
  <p:notesMasterIdLst>
    <p:notesMasterId r:id="rId13"/>
  </p:notesMasterIdLst>
  <p:handoutMasterIdLst>
    <p:handoutMasterId r:id="rId14"/>
  </p:handoutMasterIdLst>
  <p:sldIdLst>
    <p:sldId id="617" r:id="rId2"/>
    <p:sldId id="719" r:id="rId3"/>
    <p:sldId id="711" r:id="rId4"/>
    <p:sldId id="712" r:id="rId5"/>
    <p:sldId id="702" r:id="rId6"/>
    <p:sldId id="705" r:id="rId7"/>
    <p:sldId id="722" r:id="rId8"/>
    <p:sldId id="724" r:id="rId9"/>
    <p:sldId id="725" r:id="rId10"/>
    <p:sldId id="726" r:id="rId11"/>
    <p:sldId id="728" r:id="rId1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000066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  <a:srgbClr val="C12180"/>
    <a:srgbClr val="66CCFF"/>
    <a:srgbClr val="006600"/>
    <a:srgbClr val="969696"/>
    <a:srgbClr val="FFFF00"/>
    <a:srgbClr val="EE9C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0522" autoAdjust="0"/>
  </p:normalViewPr>
  <p:slideViewPr>
    <p:cSldViewPr>
      <p:cViewPr varScale="1">
        <p:scale>
          <a:sx n="71" d="100"/>
          <a:sy n="71" d="100"/>
        </p:scale>
        <p:origin x="-1236" y="-96"/>
      </p:cViewPr>
      <p:guideLst>
        <p:guide orient="horz" pos="2160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68" y="-138"/>
      </p:cViewPr>
      <p:guideLst>
        <p:guide orient="horz" pos="3128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E67B78-491C-4BE4-92A5-65CF2346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BA868-A732-4100-B6D6-E8A6F859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DDA26-AE07-467C-9211-97409492EC52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DB99C-49D2-46E0-BBA3-419C419DD59C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78CD0-FBEB-477E-A79C-0123FA5F349D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63588"/>
            <a:ext cx="4979987" cy="3735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868488"/>
            <a:ext cx="4872038" cy="7283450"/>
          </a:xfrm>
          <a:solidFill>
            <a:schemeClr val="bg1"/>
          </a:solidFill>
          <a:ln/>
        </p:spPr>
        <p:txBody>
          <a:bodyPr/>
          <a:lstStyle/>
          <a:p>
            <a:pPr eaLnBrk="1" hangingPunct="1"/>
            <a:endParaRPr lang="en-US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BC1E5-A9FF-44FF-9E71-E3FAF14C240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12327E4D-2D8D-4A50-888F-1F411320E7AA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3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F20E6-6349-465F-B07F-C2BEC41B47C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7FB9C622-D178-4DC4-A15E-0A9A7D0D82BA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4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BFBE-9537-41DE-A98B-2B4A15AEFF2A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D7CC8BF1-B334-42BF-AE59-E1C742A7114F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5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60937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/>
        </p:spPr>
        <p:txBody>
          <a:bodyPr/>
          <a:lstStyle/>
          <a:p>
            <a:pPr eaLnBrk="1" hangingPunct="1"/>
            <a:endParaRPr lang="en-US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66394-AA14-4FAE-80D2-314B6F30D65A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A1A63C10-4DB3-4CDD-82EC-55B5FFCFB659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6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60937" cy="3721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154DA-3071-4CF5-B823-72D9ADC60F8E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3E6C885C-5299-4C6F-9F04-ABA7F93ECCBF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7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60937" cy="3721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333A3-E2B0-4627-9AC2-4DEE6EA68BBD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0" hangingPunct="0"/>
            <a:fld id="{24F5E008-98A5-49C0-B349-A6E612AE7A55}" type="slidenum">
              <a:rPr lang="en-US" sz="1200" b="0">
                <a:solidFill>
                  <a:schemeClr val="tx1"/>
                </a:solidFill>
                <a:latin typeface="Verdana" pitchFamily="34" charset="0"/>
              </a:rPr>
              <a:pPr algn="r" eaLnBrk="0" hangingPunct="0"/>
              <a:t>8</a:t>
            </a:fld>
            <a:endParaRPr lang="en-US" sz="12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4891A-23B8-4935-A6A1-269E4E7EF3E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  <a:defRPr/>
            </a:pPr>
            <a:endParaRPr lang="en-US">
              <a:cs typeface="Arial" pitchFamily="34" charset="0"/>
            </a:endParaRPr>
          </a:p>
        </p:txBody>
      </p:sp>
      <p:pic>
        <p:nvPicPr>
          <p:cNvPr id="5" name="Picture 43" descr="sigleITU_lar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938" y="0"/>
            <a:ext cx="10080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EB78-3A8E-48E0-82B0-66E6B476F9A5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FF94-5F26-456E-B1D8-0A02A8B4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8F71-468F-43BD-BBF7-19F69716449A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5990-72A1-49C8-B9EE-362E4C1F5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F82C-5229-4165-A572-AEF1064DDFA5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DDAA-1092-4244-8FB4-3B88424FA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099C-237B-4383-8EDD-F528CDC5F329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E65E-C746-48A8-BC76-3877654E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BD1A-59E2-408F-A472-57AA88A1D51F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39FC-D4DD-4099-9905-82C6D1A73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E56B-DBE5-4691-8C9F-5279D4DBF607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8304-271B-414E-8A15-689516BF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0FE2-5CBD-4DE4-8581-778274BD354E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DCA6-24EC-4AC1-863B-6C9721FA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3308-54D1-4323-B769-8924829132B7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F6AC-515D-42AD-A5BC-26560D50E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AB13-39A4-46BC-9B0F-6271E5FB38F4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B81C-30C6-42BA-8158-85300F141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9986-76E3-47DF-814F-F7A719FB87C3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5096-A991-4685-A55F-C1F5E6561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2016-7927-4681-B2C7-DA982AB1F9F1}" type="datetimeFigureOut">
              <a:rPr lang="en-US"/>
              <a:pPr>
                <a:defRPr/>
              </a:pPr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3A32-2E3D-4512-9542-ADBDDD5EC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Clr>
                <a:schemeClr val="tx1"/>
              </a:buClr>
              <a:buFont typeface="Arial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1E317E8-9AF9-4500-87D9-C8E581BAB0EE}" type="datetimeFigureOut">
              <a:rPr lang="en-US"/>
              <a:pPr>
                <a:defRPr/>
              </a:pPr>
              <a:t>10/31/2011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chemeClr val="tx1"/>
              </a:buClr>
              <a:buFont typeface="Arial" pitchFamily="34" charset="0"/>
              <a:buNone/>
              <a:defRPr sz="1200" dirty="0">
                <a:solidFill>
                  <a:schemeClr val="tx2">
                    <a:shade val="90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Clr>
                <a:schemeClr val="tx1"/>
              </a:buClr>
              <a:buFont typeface="Arial" pitchFamily="34" charset="0"/>
              <a:buNone/>
              <a:defRPr sz="1200" smtClean="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4ABCE5-EB60-4FF6-B054-07743CCB2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68"/>
          <p:cNvSpPr>
            <a:spLocks noChangeShapeType="1"/>
          </p:cNvSpPr>
          <p:nvPr userDrawn="1"/>
        </p:nvSpPr>
        <p:spPr bwMode="auto">
          <a:xfrm flipH="1">
            <a:off x="395288" y="6691313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  <a:defRPr/>
            </a:pPr>
            <a:endParaRPr lang="en-US">
              <a:cs typeface="Arial" pitchFamily="34" charset="0"/>
            </a:endParaRPr>
          </a:p>
        </p:txBody>
      </p:sp>
      <p:pic>
        <p:nvPicPr>
          <p:cNvPr id="1032" name="Picture 80" descr="ra-wrc-12-72 (big)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0327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2"/>
          <p:cNvSpPr>
            <a:spLocks noChangeShapeType="1"/>
          </p:cNvSpPr>
          <p:nvPr userDrawn="1"/>
        </p:nvSpPr>
        <p:spPr bwMode="white">
          <a:xfrm>
            <a:off x="900113" y="404813"/>
            <a:ext cx="746125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  <a:defRPr/>
            </a:pPr>
            <a:endParaRPr lang="en-US">
              <a:cs typeface="Arial" pitchFamily="34" charset="0"/>
            </a:endParaRPr>
          </a:p>
        </p:txBody>
      </p:sp>
      <p:pic>
        <p:nvPicPr>
          <p:cNvPr id="1034" name="Picture 83" descr="sigleITU_lar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4550" y="0"/>
            <a:ext cx="6794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hyperlink" Target="http://web/ITU-R/go/wrc-07-asmg/en" TargetMode="External"/><Relationship Id="rId4" Type="http://schemas.openxmlformats.org/officeDocument/2006/relationships/image" Target="../media/image7.wmf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itu.int/ITU-R/go/ra-12" TargetMode="External"/><Relationship Id="rId7" Type="http://schemas.openxmlformats.org/officeDocument/2006/relationships/hyperlink" Target="http://www.itu.int/md/R00-CACE-CIR-0547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u.int/md/R00-CACE-CIR-0543" TargetMode="External"/><Relationship Id="rId5" Type="http://schemas.openxmlformats.org/officeDocument/2006/relationships/hyperlink" Target="http://www.itu.int/oth/R0C05000008" TargetMode="External"/><Relationship Id="rId4" Type="http://schemas.openxmlformats.org/officeDocument/2006/relationships/hyperlink" Target="http://www.itu.int/oth/R0C0500000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md/S11-SG-CIR-0019" TargetMode="External"/><Relationship Id="rId3" Type="http://schemas.openxmlformats.org/officeDocument/2006/relationships/hyperlink" Target="http://www.itu.int/ITU-R/go/wrc-12" TargetMode="External"/><Relationship Id="rId7" Type="http://schemas.openxmlformats.org/officeDocument/2006/relationships/hyperlink" Target="http://www.itu.int/md/R00-CA-CIR-01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u.int/md/S11-DM-CIR-01000" TargetMode="External"/><Relationship Id="rId5" Type="http://schemas.openxmlformats.org/officeDocument/2006/relationships/hyperlink" Target="http://www.itu.int/md/S11-SG-CIR-0011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go/wrc-12&amp;related-activitie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ero.dk/cpg" TargetMode="External"/><Relationship Id="rId3" Type="http://schemas.openxmlformats.org/officeDocument/2006/relationships/hyperlink" Target="http://www.asmg.ae/" TargetMode="External"/><Relationship Id="rId7" Type="http://schemas.openxmlformats.org/officeDocument/2006/relationships/hyperlink" Target="http://www.rcc.org.ru/index.php?lang=en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://citel.oas.org/ccp2-radio/WRC.asp" TargetMode="External"/><Relationship Id="rId5" Type="http://schemas.openxmlformats.org/officeDocument/2006/relationships/hyperlink" Target="http://www.atu-uat.org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1.jpeg"/><Relationship Id="rId9" Type="http://schemas.openxmlformats.org/officeDocument/2006/relationships/hyperlink" Target="http://www.aptsec.org/Program/APG/papg.html" TargetMode="Externa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go/wrc-12-inf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tu.int/md/R00-CA-CIR-0197" TargetMode="External"/><Relationship Id="rId4" Type="http://schemas.openxmlformats.org/officeDocument/2006/relationships/hyperlink" Target="http://www.itu.int/ITU-R/go/wrc-12-info-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1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043608" y="1340768"/>
            <a:ext cx="7164387" cy="144655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ITU </a:t>
            </a:r>
            <a:r>
              <a:rPr lang="en-US" sz="36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Preparations</a:t>
            </a:r>
            <a:r>
              <a:rPr lang="en-US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</a:t>
            </a:r>
            <a:br>
              <a:rPr lang="en-US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WRC-12 and RA-12</a:t>
            </a:r>
          </a:p>
        </p:txBody>
      </p:sp>
      <p:sp>
        <p:nvSpPr>
          <p:cNvPr id="857109" name="Text Box 21"/>
          <p:cNvSpPr txBox="1">
            <a:spLocks noChangeArrowheads="1"/>
          </p:cNvSpPr>
          <p:nvPr/>
        </p:nvSpPr>
        <p:spPr bwMode="auto">
          <a:xfrm>
            <a:off x="3262843" y="5157788"/>
            <a:ext cx="2977097" cy="92333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ahoma" pitchFamily="34" charset="0"/>
              </a:rPr>
              <a:t>Fabio Leite</a:t>
            </a:r>
          </a:p>
          <a:p>
            <a:pPr algn="ctr">
              <a:defRPr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ahoma" pitchFamily="34" charset="0"/>
              </a:rPr>
              <a:t>Deputy-Director</a:t>
            </a:r>
          </a:p>
          <a:p>
            <a:pPr algn="ctr">
              <a:defRPr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ahoma" pitchFamily="34" charset="0"/>
              </a:rPr>
              <a:t>ITU </a:t>
            </a:r>
            <a:r>
              <a:rPr lang="en-US" sz="1800" b="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ahoma" pitchFamily="34" charset="0"/>
              </a:rPr>
              <a:t>Radiocommunication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ahoma" pitchFamily="34" charset="0"/>
              </a:rPr>
              <a:t> Bureau</a:t>
            </a:r>
          </a:p>
        </p:txBody>
      </p:sp>
      <p:pic>
        <p:nvPicPr>
          <p:cNvPr id="15364" name="Picture 25" descr="ra-wrc-12-72 (bi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238" y="3141663"/>
            <a:ext cx="19573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8" descr="ra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200" y="3357563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0" descr="wrc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357563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7119" name="Rectangle 31"/>
          <p:cNvSpPr>
            <a:spLocks noChangeArrowheads="1"/>
          </p:cNvSpPr>
          <p:nvPr/>
        </p:nvSpPr>
        <p:spPr bwMode="auto">
          <a:xfrm>
            <a:off x="1115616" y="548680"/>
            <a:ext cx="640873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ahoma" pitchFamily="34" charset="0"/>
              </a:rPr>
              <a:t>1</a:t>
            </a:r>
            <a: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ahoma" pitchFamily="34" charset="0"/>
              </a:rPr>
              <a:t>November</a:t>
            </a:r>
            <a:r>
              <a:rPr lang="en-US" sz="1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ahoma" pitchFamily="34" charset="0"/>
              </a:rPr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008063" y="2143125"/>
            <a:ext cx="7164387" cy="769938"/>
          </a:xfrm>
        </p:spPr>
        <p:txBody>
          <a:bodyPr/>
          <a:lstStyle/>
          <a:p>
            <a:endParaRPr lang="en-US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95050" cy="75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1584176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Narrow" pitchFamily="34" charset="0"/>
              </a:rPr>
              <a:t>IT tools for delegates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</a:b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484D9C6-19F9-43A6-9534-C3D6CEDA6EC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784350"/>
            <a:ext cx="9143999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3200" b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D0D0D"/>
                </a:solidFill>
                <a:latin typeface="Calibri" pitchFamily="34" charset="0"/>
              </a:rPr>
              <a:t>         Document Proposals Management </a:t>
            </a:r>
            <a:r>
              <a:rPr lang="en-US" sz="3200" b="0" dirty="0" smtClean="0">
                <a:solidFill>
                  <a:srgbClr val="0D0D0D"/>
                </a:solidFill>
                <a:latin typeface="Calibri" pitchFamily="34" charset="0"/>
              </a:rPr>
              <a:t>System</a:t>
            </a:r>
            <a:endParaRPr lang="en-US" sz="3200" b="0" dirty="0">
              <a:solidFill>
                <a:srgbClr val="0D0D0D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D0D0D"/>
                </a:solidFill>
                <a:latin typeface="Calibri" pitchFamily="34" charset="0"/>
              </a:rPr>
              <a:t>         Document Synchronization applications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D0D0D"/>
                </a:solidFill>
                <a:latin typeface="Calibri" pitchFamily="34" charset="0"/>
              </a:rPr>
              <a:t>         Share Folders (through Share Point Sites)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chemeClr val="tx1"/>
                </a:solidFill>
                <a:latin typeface="Calibri" pitchFamily="34" charset="0"/>
              </a:rPr>
              <a:t>         Audio </a:t>
            </a:r>
            <a:r>
              <a:rPr lang="en-US" sz="3200" b="0" dirty="0">
                <a:solidFill>
                  <a:srgbClr val="0D0D0D"/>
                </a:solidFill>
                <a:latin typeface="Calibri" pitchFamily="34" charset="0"/>
              </a:rPr>
              <a:t>Webcast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0" dirty="0">
                <a:solidFill>
                  <a:srgbClr val="0D0D0D"/>
                </a:solidFill>
                <a:latin typeface="Calibri" pitchFamily="34" charset="0"/>
              </a:rPr>
              <a:t>         Smartphone application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91" name="Text Box 27"/>
          <p:cNvSpPr txBox="1">
            <a:spLocks noChangeArrowheads="1"/>
          </p:cNvSpPr>
          <p:nvPr/>
        </p:nvSpPr>
        <p:spPr bwMode="auto">
          <a:xfrm>
            <a:off x="2247900" y="836613"/>
            <a:ext cx="4556125" cy="336550"/>
          </a:xfrm>
          <a:prstGeom prst="rect">
            <a:avLst/>
          </a:prstGeom>
          <a:gradFill>
            <a:gsLst>
              <a:gs pos="1000">
                <a:srgbClr val="C1218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1600" b="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Agenda: draft in WRC Res </a:t>
            </a:r>
            <a:r>
              <a:rPr lang="en-US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1600" b="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final in Council Res</a:t>
            </a:r>
          </a:p>
        </p:txBody>
      </p:sp>
      <p:sp>
        <p:nvSpPr>
          <p:cNvPr id="1956892" name="AutoShape 28"/>
          <p:cNvSpPr>
            <a:spLocks noChangeArrowheads="1"/>
          </p:cNvSpPr>
          <p:nvPr/>
        </p:nvSpPr>
        <p:spPr bwMode="auto">
          <a:xfrm>
            <a:off x="2411413" y="1123950"/>
            <a:ext cx="4175125" cy="360363"/>
          </a:xfrm>
          <a:prstGeom prst="downArrow">
            <a:avLst>
              <a:gd name="adj1" fmla="val 49963"/>
              <a:gd name="adj2" fmla="val 86264"/>
            </a:avLst>
          </a:prstGeom>
          <a:gradFill>
            <a:gsLst>
              <a:gs pos="1000">
                <a:srgbClr val="C1218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  <a:defRPr/>
            </a:pPr>
            <a:endParaRPr lang="en-US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70B1438-8708-486A-B86B-408690528CD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57600" y="3379788"/>
            <a:ext cx="167640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   WRC</a:t>
            </a:r>
            <a:endParaRPr lang="en-US" sz="280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4" name="AutoShape 3"/>
          <p:cNvSpPr>
            <a:spLocks noChangeArrowheads="1"/>
          </p:cNvSpPr>
          <p:nvPr/>
        </p:nvSpPr>
        <p:spPr bwMode="auto">
          <a:xfrm>
            <a:off x="4416425" y="4005263"/>
            <a:ext cx="660400" cy="1079500"/>
          </a:xfrm>
          <a:prstGeom prst="upArrow">
            <a:avLst>
              <a:gd name="adj1" fmla="val 50000"/>
              <a:gd name="adj2" fmla="val 40865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341438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5"/>
          <p:cNvSpPr>
            <a:spLocks noChangeArrowheads="1"/>
          </p:cNvSpPr>
          <p:nvPr/>
        </p:nvSpPr>
        <p:spPr bwMode="auto">
          <a:xfrm rot="-8279930">
            <a:off x="3079750" y="2622550"/>
            <a:ext cx="1530350" cy="381000"/>
          </a:xfrm>
          <a:prstGeom prst="leftArrow">
            <a:avLst>
              <a:gd name="adj1" fmla="val 50000"/>
              <a:gd name="adj2" fmla="val 100417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pic>
        <p:nvPicPr>
          <p:cNvPr id="17417" name="Picture 6" descr="cept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852738"/>
            <a:ext cx="6842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 descr="image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25538"/>
            <a:ext cx="806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at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989138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citel_logo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789363"/>
            <a:ext cx="1295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logo_mini_en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4365625"/>
            <a:ext cx="62865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1" descr="asm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5516563"/>
            <a:ext cx="11160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AutoShape 12"/>
          <p:cNvSpPr>
            <a:spLocks/>
          </p:cNvSpPr>
          <p:nvPr/>
        </p:nvSpPr>
        <p:spPr bwMode="auto">
          <a:xfrm>
            <a:off x="1619250" y="1196975"/>
            <a:ext cx="360363" cy="5003800"/>
          </a:xfrm>
          <a:prstGeom prst="rightBrace">
            <a:avLst>
              <a:gd name="adj1" fmla="val 68977"/>
              <a:gd name="adj2" fmla="val 158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Text Box 13"/>
          <p:cNvSpPr txBox="1">
            <a:spLocks noChangeArrowheads="1"/>
          </p:cNvSpPr>
          <p:nvPr/>
        </p:nvSpPr>
        <p:spPr bwMode="auto">
          <a:xfrm>
            <a:off x="0" y="6237288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Regional preparation</a:t>
            </a:r>
            <a:r>
              <a:rPr lang="en-US" sz="10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10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US" sz="10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Resolution </a:t>
            </a:r>
            <a:r>
              <a:rPr lang="fr-FR" sz="10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72</a:t>
            </a:r>
            <a:r>
              <a:rPr lang="en-US" sz="10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 (Rev.WRC‑07)</a:t>
            </a:r>
          </a:p>
        </p:txBody>
      </p:sp>
      <p:sp>
        <p:nvSpPr>
          <p:cNvPr id="1956878" name="AutoShape 14"/>
          <p:cNvSpPr>
            <a:spLocks noChangeArrowheads="1"/>
          </p:cNvSpPr>
          <p:nvPr/>
        </p:nvSpPr>
        <p:spPr bwMode="auto">
          <a:xfrm>
            <a:off x="2214563" y="1700213"/>
            <a:ext cx="865187" cy="503237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Proposals</a:t>
            </a:r>
          </a:p>
        </p:txBody>
      </p:sp>
      <p:sp>
        <p:nvSpPr>
          <p:cNvPr id="17426" name="Text Box 15"/>
          <p:cNvSpPr txBox="1">
            <a:spLocks noChangeArrowheads="1"/>
          </p:cNvSpPr>
          <p:nvPr/>
        </p:nvSpPr>
        <p:spPr bwMode="auto">
          <a:xfrm>
            <a:off x="1766888" y="2179638"/>
            <a:ext cx="1868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Coordinated </a:t>
            </a:r>
            <a:br>
              <a:rPr lang="en-US" sz="16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en-US" sz="16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common proposals</a:t>
            </a:r>
          </a:p>
        </p:txBody>
      </p:sp>
      <p:sp>
        <p:nvSpPr>
          <p:cNvPr id="17427" name="AutoShape 16"/>
          <p:cNvSpPr>
            <a:spLocks noChangeArrowheads="1"/>
          </p:cNvSpPr>
          <p:nvPr/>
        </p:nvSpPr>
        <p:spPr bwMode="auto">
          <a:xfrm rot="-2669147">
            <a:off x="4532313" y="2517775"/>
            <a:ext cx="1743075" cy="381000"/>
          </a:xfrm>
          <a:prstGeom prst="leftArrow">
            <a:avLst>
              <a:gd name="adj1" fmla="val 50000"/>
              <a:gd name="adj2" fmla="val 114375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7716838" y="2336800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Member States</a:t>
            </a:r>
          </a:p>
        </p:txBody>
      </p:sp>
      <p:sp>
        <p:nvSpPr>
          <p:cNvPr id="17429" name="AutoShape 18"/>
          <p:cNvSpPr>
            <a:spLocks/>
          </p:cNvSpPr>
          <p:nvPr/>
        </p:nvSpPr>
        <p:spPr bwMode="auto">
          <a:xfrm>
            <a:off x="7308850" y="1397000"/>
            <a:ext cx="431800" cy="1008063"/>
          </a:xfrm>
          <a:prstGeom prst="leftBrace">
            <a:avLst>
              <a:gd name="adj1" fmla="val 19455"/>
              <a:gd name="adj2" fmla="val 5007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30" name="AutoShape 19"/>
          <p:cNvSpPr>
            <a:spLocks noChangeArrowheads="1"/>
          </p:cNvSpPr>
          <p:nvPr/>
        </p:nvSpPr>
        <p:spPr bwMode="auto">
          <a:xfrm rot="9873445">
            <a:off x="2560638" y="3819525"/>
            <a:ext cx="1119187" cy="381000"/>
          </a:xfrm>
          <a:prstGeom prst="leftArrow">
            <a:avLst>
              <a:gd name="adj1" fmla="val 50000"/>
              <a:gd name="adj2" fmla="val 73437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31" name="Text Box 20"/>
          <p:cNvSpPr txBox="1">
            <a:spLocks noChangeArrowheads="1"/>
          </p:cNvSpPr>
          <p:nvPr/>
        </p:nvSpPr>
        <p:spPr bwMode="auto">
          <a:xfrm>
            <a:off x="1908175" y="4437063"/>
            <a:ext cx="123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CPM Report</a:t>
            </a:r>
          </a:p>
        </p:txBody>
      </p:sp>
      <p:sp>
        <p:nvSpPr>
          <p:cNvPr id="17432" name="Text Box 21"/>
          <p:cNvSpPr txBox="1">
            <a:spLocks noChangeArrowheads="1"/>
          </p:cNvSpPr>
          <p:nvPr/>
        </p:nvSpPr>
        <p:spPr bwMode="auto">
          <a:xfrm>
            <a:off x="7099300" y="3424238"/>
            <a:ext cx="914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Final Acts</a:t>
            </a:r>
          </a:p>
        </p:txBody>
      </p:sp>
      <p:sp>
        <p:nvSpPr>
          <p:cNvPr id="17433" name="Rectangle 22" descr="Wide upward diagonal"/>
          <p:cNvSpPr>
            <a:spLocks noChangeArrowheads="1"/>
          </p:cNvSpPr>
          <p:nvPr/>
        </p:nvSpPr>
        <p:spPr bwMode="auto">
          <a:xfrm>
            <a:off x="3276600" y="1484313"/>
            <a:ext cx="2590800" cy="503237"/>
          </a:xfrm>
          <a:prstGeom prst="rect">
            <a:avLst/>
          </a:prstGeom>
          <a:pattFill prst="wdUpDiag">
            <a:fgClr>
              <a:srgbClr val="FFCCFF"/>
            </a:fgClr>
            <a:bgClr>
              <a:schemeClr val="bg1"/>
            </a:bgClr>
          </a:patt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Informal Group</a:t>
            </a:r>
          </a:p>
          <a:p>
            <a:pPr algn="ctr"/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(Structure &amp; Chairmanship)</a:t>
            </a:r>
          </a:p>
        </p:txBody>
      </p:sp>
      <p:sp>
        <p:nvSpPr>
          <p:cNvPr id="17434" name="AutoShape 23" descr="Wide upward diagonal"/>
          <p:cNvSpPr>
            <a:spLocks noChangeArrowheads="1"/>
          </p:cNvSpPr>
          <p:nvPr/>
        </p:nvSpPr>
        <p:spPr bwMode="auto">
          <a:xfrm rot="-5421374">
            <a:off x="3917950" y="2484438"/>
            <a:ext cx="1292225" cy="301625"/>
          </a:xfrm>
          <a:prstGeom prst="leftArrow">
            <a:avLst>
              <a:gd name="adj1" fmla="val 50000"/>
              <a:gd name="adj2" fmla="val 107105"/>
            </a:avLst>
          </a:prstGeom>
          <a:pattFill prst="wdUpDiag">
            <a:fgClr>
              <a:schemeClr val="accent2">
                <a:alpha val="50195"/>
              </a:schemeClr>
            </a:fgClr>
            <a:bgClr>
              <a:srgbClr val="FFFFFF">
                <a:alpha val="50195"/>
              </a:srgb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35" name="AutoShape 24"/>
          <p:cNvSpPr>
            <a:spLocks noChangeArrowheads="1"/>
          </p:cNvSpPr>
          <p:nvPr/>
        </p:nvSpPr>
        <p:spPr bwMode="auto">
          <a:xfrm rot="7219839">
            <a:off x="2988469" y="4347369"/>
            <a:ext cx="1204913" cy="377825"/>
          </a:xfrm>
          <a:prstGeom prst="leftArrow">
            <a:avLst>
              <a:gd name="adj1" fmla="val 50000"/>
              <a:gd name="adj2" fmla="val 79727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956889" name="AutoShape 25"/>
          <p:cNvSpPr>
            <a:spLocks noChangeArrowheads="1"/>
          </p:cNvSpPr>
          <p:nvPr/>
        </p:nvSpPr>
        <p:spPr bwMode="auto">
          <a:xfrm>
            <a:off x="6154738" y="1628775"/>
            <a:ext cx="865187" cy="503238"/>
          </a:xfrm>
          <a:prstGeom prst="flowChartPunchedCar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Proposals</a:t>
            </a:r>
          </a:p>
        </p:txBody>
      </p:sp>
      <p:sp>
        <p:nvSpPr>
          <p:cNvPr id="17437" name="Text Box 26"/>
          <p:cNvSpPr txBox="1">
            <a:spLocks noChangeArrowheads="1"/>
          </p:cNvSpPr>
          <p:nvPr/>
        </p:nvSpPr>
        <p:spPr bwMode="auto">
          <a:xfrm>
            <a:off x="2716213" y="5727700"/>
            <a:ext cx="898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Director’s</a:t>
            </a:r>
            <a:b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Report</a:t>
            </a:r>
          </a:p>
        </p:txBody>
      </p:sp>
      <p:sp>
        <p:nvSpPr>
          <p:cNvPr id="17438" name="Line 2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94" name="Rectangle 30"/>
          <p:cNvSpPr>
            <a:spLocks noChangeArrowheads="1"/>
          </p:cNvSpPr>
          <p:nvPr/>
        </p:nvSpPr>
        <p:spPr bwMode="auto">
          <a:xfrm>
            <a:off x="1852531" y="48310"/>
            <a:ext cx="540083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sz="36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Overview of the preparations</a:t>
            </a:r>
            <a:endParaRPr lang="en-US" sz="36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440" name="Picture 31" descr="R-REG-RR-2004-JPG-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494188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Text Box 32"/>
          <p:cNvSpPr txBox="1">
            <a:spLocks noChangeArrowheads="1"/>
          </p:cNvSpPr>
          <p:nvPr/>
        </p:nvSpPr>
        <p:spPr bwMode="auto">
          <a:xfrm>
            <a:off x="7751763" y="4868863"/>
            <a:ext cx="1068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Radio</a:t>
            </a:r>
            <a:b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Regulations</a:t>
            </a:r>
            <a:b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600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(CS89)</a:t>
            </a:r>
          </a:p>
        </p:txBody>
      </p:sp>
      <p:pic>
        <p:nvPicPr>
          <p:cNvPr id="17442" name="Picture 25" descr="ra-wrc-12-72 (big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8400" y="3467100"/>
            <a:ext cx="5762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898" name="Picture 34"/>
          <p:cNvPicPr>
            <a:picLocks noChangeAspect="1" noChangeArrowheads="1"/>
          </p:cNvPicPr>
          <p:nvPr/>
        </p:nvPicPr>
        <p:blipFill>
          <a:blip r:embed="rId14" cstate="print"/>
          <a:srcRect l="29214" t="12579" r="27370" b="1749"/>
          <a:stretch>
            <a:fillRect/>
          </a:stretch>
        </p:blipFill>
        <p:spPr bwMode="white">
          <a:xfrm>
            <a:off x="6383338" y="3141663"/>
            <a:ext cx="709612" cy="10064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7444" name="AutoShape 35"/>
          <p:cNvSpPr>
            <a:spLocks noChangeArrowheads="1"/>
          </p:cNvSpPr>
          <p:nvPr/>
        </p:nvSpPr>
        <p:spPr bwMode="auto">
          <a:xfrm rot="1127485" flipH="1">
            <a:off x="2919413" y="3078163"/>
            <a:ext cx="788987" cy="381000"/>
          </a:xfrm>
          <a:prstGeom prst="leftArrow">
            <a:avLst>
              <a:gd name="adj1" fmla="val 50000"/>
              <a:gd name="adj2" fmla="val 51771"/>
            </a:avLst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45" name="AutoShape 36"/>
          <p:cNvSpPr>
            <a:spLocks noChangeArrowheads="1"/>
          </p:cNvSpPr>
          <p:nvPr/>
        </p:nvSpPr>
        <p:spPr bwMode="auto">
          <a:xfrm rot="10800000">
            <a:off x="5494338" y="3429000"/>
            <a:ext cx="903287" cy="430213"/>
          </a:xfrm>
          <a:prstGeom prst="leftArrow">
            <a:avLst>
              <a:gd name="adj1" fmla="val 50000"/>
              <a:gd name="adj2" fmla="val 52491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sp>
        <p:nvSpPr>
          <p:cNvPr id="17446" name="AutoShape 37"/>
          <p:cNvSpPr>
            <a:spLocks noChangeArrowheads="1"/>
          </p:cNvSpPr>
          <p:nvPr/>
        </p:nvSpPr>
        <p:spPr bwMode="auto">
          <a:xfrm rot="-5400000">
            <a:off x="6318250" y="4348163"/>
            <a:ext cx="830263" cy="433387"/>
          </a:xfrm>
          <a:prstGeom prst="leftArrow">
            <a:avLst>
              <a:gd name="adj1" fmla="val 50000"/>
              <a:gd name="adj2" fmla="val 47894"/>
            </a:avLst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endParaRPr lang="en-US"/>
          </a:p>
        </p:txBody>
      </p:sp>
      <p:pic>
        <p:nvPicPr>
          <p:cNvPr id="1956902" name="Picture 38" descr="WRC_DO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4475" y="4792663"/>
            <a:ext cx="696913" cy="93503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48" name="Rectangle 39"/>
          <p:cNvSpPr>
            <a:spLocks noChangeArrowheads="1"/>
          </p:cNvSpPr>
          <p:nvPr/>
        </p:nvSpPr>
        <p:spPr bwMode="auto">
          <a:xfrm>
            <a:off x="3851275" y="4806950"/>
            <a:ext cx="2089150" cy="17145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Conference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Secretariat</a:t>
            </a:r>
          </a:p>
          <a:p>
            <a:pPr algn="ctr"/>
            <a:r>
              <a:rPr lang="en-GB" sz="2800" b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(BR &amp; GS)</a:t>
            </a:r>
            <a:endParaRPr lang="en-US" sz="2800" b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956904" name="Picture 4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white">
          <a:xfrm>
            <a:off x="2168525" y="3643313"/>
            <a:ext cx="617538" cy="8651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7450" name="Rectangle 4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2051050" y="2971800"/>
            <a:ext cx="8382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GB" b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RA</a:t>
            </a:r>
            <a:endParaRPr lang="en-US" b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AD829-4A87-404E-A45F-05777642819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04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62238" y="1555750"/>
            <a:ext cx="6481762" cy="2952750"/>
          </a:xfrm>
          <a:gradFill>
            <a:gsLst>
              <a:gs pos="100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CS No. 91: </a:t>
            </a:r>
            <a:r>
              <a:rPr lang="en-GB" sz="2000" b="1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Provide necessary technical bases for WRC-12 </a:t>
            </a:r>
            <a:r>
              <a:rPr lang="en-GB" sz="2000" b="1" dirty="0" smtClean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and </a:t>
            </a:r>
            <a:r>
              <a:rPr lang="en-GB" sz="2000" b="1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respond to WRC requests (CV135</a:t>
            </a:r>
            <a:r>
              <a:rPr lang="en-GB" sz="2000" b="1" dirty="0" smtClean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endParaRPr lang="en-GB" sz="2000" b="1" dirty="0" smtClean="0">
              <a:solidFill>
                <a:srgbClr val="009900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CV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No. 136</a:t>
            </a:r>
            <a:r>
              <a:rPr lang="en-GB" sz="2000" b="1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en-GB" sz="2000" b="1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Report to WRC-12 on progress in matters that may be included on agenda of future </a:t>
            </a:r>
            <a:r>
              <a:rPr lang="en-GB" sz="2000" b="1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WRCs</a:t>
            </a:r>
            <a:endParaRPr lang="en-GB" sz="2000" b="1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endParaRPr lang="en-GB" sz="2000" b="1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2000" b="1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Election of Ch. &amp; V-Ch. for </a:t>
            </a:r>
            <a:r>
              <a:rPr lang="en-GB" sz="2000" b="1" dirty="0" err="1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SGs</a:t>
            </a:r>
            <a:r>
              <a:rPr lang="en-GB" sz="2000" b="1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, (CV242), incl. RAG, CPM and </a:t>
            </a:r>
            <a:r>
              <a:rPr lang="en-GB" sz="2000" b="1" dirty="0" smtClean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SC</a:t>
            </a: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endParaRPr lang="en-GB" sz="2000" b="1" dirty="0">
              <a:solidFill>
                <a:srgbClr val="009900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See also </a:t>
            </a:r>
            <a:r>
              <a:rPr lang="fr-FR" sz="2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§§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 &amp; 1.6 of Res. ITU-R 1-5</a:t>
            </a: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8474075" y="6548438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4D3B8BC3-4394-4FF1-977D-5E84F80B1056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3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1940484" name="Rectangle 5"/>
          <p:cNvSpPr>
            <a:spLocks noChangeArrowheads="1"/>
          </p:cNvSpPr>
          <p:nvPr/>
        </p:nvSpPr>
        <p:spPr bwMode="auto">
          <a:xfrm>
            <a:off x="1835696" y="109866"/>
            <a:ext cx="561662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PREPARATION</a:t>
            </a:r>
            <a:r>
              <a:rPr lang="en-GB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FOR  RA-12</a:t>
            </a:r>
            <a:endParaRPr lang="en-US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916238" y="765175"/>
            <a:ext cx="376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tabLst>
                <a:tab pos="895350" algn="l"/>
              </a:tabLst>
            </a:pPr>
            <a:r>
              <a:rPr lang="en-US" sz="1800">
                <a:solidFill>
                  <a:srgbClr val="000000"/>
                </a:solidFill>
                <a:latin typeface="Arial Narrow" pitchFamily="34" charset="0"/>
              </a:rPr>
              <a:t>Web page at: </a:t>
            </a:r>
            <a:r>
              <a:rPr lang="en-US" sz="1800">
                <a:solidFill>
                  <a:srgbClr val="5C5C5C"/>
                </a:solidFill>
                <a:latin typeface="Arial Narrow" pitchFamily="34" charset="0"/>
                <a:hlinkClick r:id="rId3"/>
              </a:rPr>
              <a:t>www.itu.int/ITU-R/go/ra-12</a:t>
            </a:r>
            <a:endParaRPr lang="en-GB" sz="1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40487" name="Rectangle 2"/>
          <p:cNvSpPr>
            <a:spLocks noChangeArrowheads="1"/>
          </p:cNvSpPr>
          <p:nvPr/>
        </p:nvSpPr>
        <p:spPr bwMode="auto">
          <a:xfrm>
            <a:off x="395288" y="4508500"/>
            <a:ext cx="8497887" cy="2016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 typeface="Wingdings" pitchFamily="2" charset="2"/>
              <a:buChar char="Ø"/>
              <a:tabLst>
                <a:tab pos="809625" algn="l"/>
              </a:tabLst>
            </a:pPr>
            <a:endParaRPr lang="en-GB" sz="2000">
              <a:solidFill>
                <a:srgbClr val="FF0000"/>
              </a:solidFill>
              <a:latin typeface="Arial Narrow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 typeface="Wingdings" pitchFamily="2" charset="2"/>
              <a:buChar char="Ø"/>
              <a:tabLst>
                <a:tab pos="809625" algn="l"/>
              </a:tabLst>
            </a:pPr>
            <a:r>
              <a:rPr lang="en-GB" sz="2000">
                <a:solidFill>
                  <a:srgbClr val="FF0000"/>
                </a:solidFill>
                <a:latin typeface="Arial Narrow" pitchFamily="34" charset="0"/>
              </a:rPr>
              <a:t>Geneva, 16 – 20 January 2012</a:t>
            </a:r>
            <a:r>
              <a:rPr lang="en-GB" sz="2000">
                <a:solidFill>
                  <a:srgbClr val="040404"/>
                </a:solidFill>
                <a:latin typeface="Arial Narrow" pitchFamily="34" charset="0"/>
              </a:rPr>
              <a:t>, invitations: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Tx/>
              <a:buChar char="-"/>
              <a:tabLst>
                <a:tab pos="809625" algn="l"/>
              </a:tabLst>
            </a:pPr>
            <a:r>
              <a:rPr lang="en-GB" sz="1600" b="0">
                <a:solidFill>
                  <a:srgbClr val="000000"/>
                </a:solidFill>
                <a:latin typeface="Arial Narrow" pitchFamily="34" charset="0"/>
              </a:rPr>
              <a:t>ITU SG Circular Letter No. 24, DM-11/1002 and DM-11/1003</a:t>
            </a:r>
            <a:br>
              <a:rPr lang="en-GB" sz="1600" b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GB" sz="1600" b="0">
                <a:solidFill>
                  <a:srgbClr val="000000"/>
                </a:solidFill>
                <a:latin typeface="Arial Narrow" pitchFamily="34" charset="0"/>
              </a:rPr>
              <a:t>of 16 May 2011, at: </a:t>
            </a:r>
            <a:r>
              <a:rPr lang="en-GB" sz="1600">
                <a:solidFill>
                  <a:srgbClr val="5C5C5C"/>
                </a:solidFill>
                <a:latin typeface="Arial Narrow" pitchFamily="34" charset="0"/>
                <a:hlinkClick r:id="rId4"/>
              </a:rPr>
              <a:t>www.itu.int/oth/R0C05000007</a:t>
            </a:r>
            <a:r>
              <a:rPr lang="en-GB" sz="1600" b="0">
                <a:solidFill>
                  <a:srgbClr val="5C5C5C"/>
                </a:solidFill>
                <a:latin typeface="Arial Narrow" pitchFamily="34" charset="0"/>
              </a:rPr>
              <a:t> </a:t>
            </a:r>
            <a:r>
              <a:rPr lang="en-GB" sz="1600" b="0">
                <a:solidFill>
                  <a:srgbClr val="000000"/>
                </a:solidFill>
                <a:latin typeface="Arial Narrow" pitchFamily="34" charset="0"/>
              </a:rPr>
              <a:t>&amp; </a:t>
            </a:r>
            <a:r>
              <a:rPr lang="en-GB" sz="1600">
                <a:solidFill>
                  <a:srgbClr val="5C5C5C"/>
                </a:solidFill>
                <a:latin typeface="Arial Narrow" pitchFamily="34" charset="0"/>
                <a:hlinkClick r:id="rId5"/>
              </a:rPr>
              <a:t>www.itu.int/oth/R0C05000008</a:t>
            </a:r>
            <a:r>
              <a:rPr lang="en-US" sz="1600" b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Tx/>
              <a:buChar char="-"/>
              <a:tabLst>
                <a:tab pos="809625" algn="l"/>
              </a:tabLst>
            </a:pPr>
            <a:r>
              <a:rPr lang="en-US" sz="1600" b="0">
                <a:solidFill>
                  <a:srgbClr val="000000"/>
                </a:solidFill>
                <a:latin typeface="Arial Narrow" pitchFamily="34" charset="0"/>
              </a:rPr>
              <a:t>BR CACE/543 of 22 June 2011, at: </a:t>
            </a:r>
            <a:r>
              <a:rPr lang="en-US" sz="1600">
                <a:solidFill>
                  <a:srgbClr val="5C5C5C"/>
                </a:solidFill>
                <a:latin typeface="Arial Narrow" pitchFamily="34" charset="0"/>
                <a:hlinkClick r:id="rId6"/>
              </a:rPr>
              <a:t>www.itu.int/md/R00-CACE-CIR-0543</a:t>
            </a:r>
            <a:endParaRPr lang="en-US" sz="1600" b="0">
              <a:solidFill>
                <a:srgbClr val="000000"/>
              </a:solidFill>
              <a:latin typeface="Arial Narrow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 typeface="Wingdings" pitchFamily="2" charset="2"/>
              <a:buChar char="Ø"/>
              <a:tabLst>
                <a:tab pos="809625" algn="l"/>
              </a:tabLst>
            </a:pPr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BR CACE/547 of 22 August 2011 </a:t>
            </a:r>
            <a:r>
              <a:rPr lang="en-US" sz="1600">
                <a:solidFill>
                  <a:srgbClr val="040404"/>
                </a:solidFill>
                <a:latin typeface="Arial Narrow" pitchFamily="34" charset="0"/>
              </a:rPr>
              <a:t>on </a:t>
            </a:r>
            <a:r>
              <a:rPr lang="en-GB" sz="1600">
                <a:solidFill>
                  <a:srgbClr val="040404"/>
                </a:solidFill>
                <a:latin typeface="Arial Narrow" pitchFamily="34" charset="0"/>
              </a:rPr>
              <a:t>Appointment of Chairmen and Vice-Chairmen of </a:t>
            </a:r>
            <a:br>
              <a:rPr lang="en-GB" sz="1600">
                <a:solidFill>
                  <a:srgbClr val="040404"/>
                </a:solidFill>
                <a:latin typeface="Arial Narrow" pitchFamily="34" charset="0"/>
              </a:rPr>
            </a:br>
            <a:r>
              <a:rPr lang="en-GB" sz="1600">
                <a:solidFill>
                  <a:srgbClr val="040404"/>
                </a:solidFill>
                <a:latin typeface="Arial Narrow" pitchFamily="34" charset="0"/>
              </a:rPr>
              <a:t>ITU-R Study Groups, SC, CPM and RAG</a:t>
            </a:r>
            <a:r>
              <a:rPr lang="en-US" sz="1600">
                <a:solidFill>
                  <a:srgbClr val="040404"/>
                </a:solidFill>
                <a:latin typeface="Arial Narrow" pitchFamily="34" charset="0"/>
              </a:rPr>
              <a:t>, at: </a:t>
            </a:r>
            <a:r>
              <a:rPr lang="en-US" sz="1600">
                <a:solidFill>
                  <a:srgbClr val="040404"/>
                </a:solidFill>
                <a:latin typeface="Arial Narrow" pitchFamily="34" charset="0"/>
                <a:hlinkClick r:id="rId7"/>
              </a:rPr>
              <a:t>www.itu.int/md/R00-CACE-CIR-0547/en</a:t>
            </a:r>
            <a:r>
              <a:rPr lang="en-US" sz="1600">
                <a:solidFill>
                  <a:srgbClr val="040404"/>
                </a:solidFill>
                <a:latin typeface="Arial Narrow" pitchFamily="34" charset="0"/>
              </a:rPr>
              <a:t> 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940488" name="Picture 8"/>
          <p:cNvPicPr>
            <a:picLocks noChangeAspect="1" noChangeArrowheads="1"/>
          </p:cNvPicPr>
          <p:nvPr/>
        </p:nvPicPr>
        <p:blipFill>
          <a:blip r:embed="rId8" cstate="print"/>
          <a:srcRect l="29248" t="12920" r="27026" b="954"/>
          <a:stretch>
            <a:fillRect/>
          </a:stretch>
        </p:blipFill>
        <p:spPr bwMode="white">
          <a:xfrm>
            <a:off x="395288" y="1341438"/>
            <a:ext cx="2286000" cy="324008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build="p" animBg="1"/>
      <p:bldP spid="19404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B01B2-291A-4981-97DB-B619F5B527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474075" y="6548438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5D2903AF-E3F2-4F8D-BE28-403A1454A6CA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4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16238" y="765175"/>
            <a:ext cx="348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tabLst>
                <a:tab pos="895350" algn="l"/>
              </a:tabLst>
            </a:pPr>
            <a:r>
              <a:rPr lang="en-US" sz="1600">
                <a:solidFill>
                  <a:srgbClr val="000000"/>
                </a:solidFill>
                <a:latin typeface="Arial Narrow" pitchFamily="34" charset="0"/>
              </a:rPr>
              <a:t>Web page at: </a:t>
            </a:r>
            <a:r>
              <a:rPr lang="en-US" sz="1600">
                <a:solidFill>
                  <a:srgbClr val="5C5C5C"/>
                </a:solidFill>
                <a:latin typeface="Arial Narrow" pitchFamily="34" charset="0"/>
                <a:hlinkClick r:id="rId3"/>
              </a:rPr>
              <a:t>www.itu.int/ITU-R/go/wrc-12</a:t>
            </a:r>
            <a:endParaRPr lang="en-GB" sz="16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942534" name="Picture 6"/>
          <p:cNvPicPr>
            <a:picLocks noChangeAspect="1" noChangeArrowheads="1"/>
          </p:cNvPicPr>
          <p:nvPr/>
        </p:nvPicPr>
        <p:blipFill>
          <a:blip r:embed="rId4" cstate="print"/>
          <a:srcRect l="29214" t="12579" r="27370" b="1749"/>
          <a:stretch>
            <a:fillRect/>
          </a:stretch>
        </p:blipFill>
        <p:spPr bwMode="white">
          <a:xfrm>
            <a:off x="179388" y="1268413"/>
            <a:ext cx="2292350" cy="32543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942535" name="Rectangle 2"/>
          <p:cNvSpPr>
            <a:spLocks noChangeArrowheads="1"/>
          </p:cNvSpPr>
          <p:nvPr/>
        </p:nvSpPr>
        <p:spPr bwMode="auto">
          <a:xfrm>
            <a:off x="2484438" y="1484313"/>
            <a:ext cx="6659562" cy="2952750"/>
          </a:xfrm>
          <a:prstGeom prst="rect">
            <a:avLst/>
          </a:prstGeom>
          <a:gradFill>
            <a:gsLst>
              <a:gs pos="100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CS No. 89: </a:t>
            </a:r>
            <a:r>
              <a:rPr lang="en-GB" sz="1800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A world </a:t>
            </a:r>
            <a:r>
              <a:rPr lang="en-GB" sz="1800" dirty="0" err="1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radiocommunication</a:t>
            </a:r>
            <a:r>
              <a:rPr lang="en-GB" sz="1800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 conference may partially or, in exceptional cases, completely,</a:t>
            </a:r>
            <a:r>
              <a:rPr lang="en-GB" sz="18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1800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revise the Radio Regulations and may deal with any question of a worldwide character within its competence and related to its agenda;</a:t>
            </a:r>
            <a:r>
              <a:rPr lang="en-GB" sz="18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1800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its other duties are specified in the Convention.</a:t>
            </a:r>
            <a:r>
              <a:rPr lang="en-GB" sz="18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(i.e. CV Article 7)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Symbol" pitchFamily="18" charset="2"/>
              <a:buChar char="Þ"/>
              <a:tabLst>
                <a:tab pos="809625" algn="l"/>
              </a:tabLst>
              <a:defRPr/>
            </a:pPr>
            <a:endParaRPr lang="en-GB" sz="1800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Arial" pitchFamily="34" charset="0"/>
              <a:buNone/>
              <a:tabLst>
                <a:tab pos="809625" algn="l"/>
              </a:tabLst>
              <a:defRPr/>
            </a:pPr>
            <a:endParaRPr lang="en-GB" sz="1800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Symbol" pitchFamily="18" charset="2"/>
              <a:buChar char="Þ"/>
              <a:tabLst>
                <a:tab pos="809625" algn="l"/>
              </a:tabLst>
              <a:defRPr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Agenda in Council Resolution 1291(MOD)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2536" name="Rectangle 2"/>
          <p:cNvSpPr>
            <a:spLocks noChangeArrowheads="1"/>
          </p:cNvSpPr>
          <p:nvPr/>
        </p:nvSpPr>
        <p:spPr bwMode="auto">
          <a:xfrm>
            <a:off x="323850" y="4581525"/>
            <a:ext cx="8820150" cy="1725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 typeface="Wingdings" pitchFamily="2" charset="2"/>
              <a:buChar char="Ø"/>
              <a:tabLst>
                <a:tab pos="809625" algn="l"/>
              </a:tabLst>
            </a:pPr>
            <a:r>
              <a:rPr lang="en-GB" sz="1800">
                <a:solidFill>
                  <a:srgbClr val="CC0000"/>
                </a:solidFill>
                <a:latin typeface="Arial Narrow" pitchFamily="34" charset="0"/>
              </a:rPr>
              <a:t>Geneva, 23 Jan. – 17 Feb. 2012, </a:t>
            </a:r>
            <a:r>
              <a:rPr lang="en-GB" sz="1800">
                <a:solidFill>
                  <a:srgbClr val="040404"/>
                </a:solidFill>
                <a:latin typeface="Arial Narrow" pitchFamily="34" charset="0"/>
              </a:rPr>
              <a:t>invitations:</a:t>
            </a:r>
          </a:p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Tx/>
              <a:buChar char="-"/>
              <a:tabLst>
                <a:tab pos="809625" algn="l"/>
              </a:tabLst>
            </a:pPr>
            <a:r>
              <a:rPr lang="en-GB" sz="1800" b="0">
                <a:solidFill>
                  <a:srgbClr val="000000"/>
                </a:solidFill>
                <a:latin typeface="Arial Narrow" pitchFamily="34" charset="0"/>
              </a:rPr>
              <a:t>SG Circular Letter No.11 and DM-11/1000 of 10 March 2011, </a:t>
            </a:r>
            <a:br>
              <a:rPr lang="en-GB" sz="1800" b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GB" sz="1800" b="0">
                <a:solidFill>
                  <a:srgbClr val="000000"/>
                </a:solidFill>
                <a:latin typeface="Arial Narrow" pitchFamily="34" charset="0"/>
              </a:rPr>
              <a:t>at: </a:t>
            </a:r>
            <a:r>
              <a:rPr lang="en-US" sz="1800">
                <a:solidFill>
                  <a:srgbClr val="000000"/>
                </a:solidFill>
                <a:latin typeface="Arial Narrow" pitchFamily="34" charset="0"/>
                <a:hlinkClick r:id="rId5"/>
              </a:rPr>
              <a:t>www.itu.int/md/S11-SG-CIR-0011</a:t>
            </a:r>
            <a:r>
              <a:rPr lang="en-GB" sz="1800" b="0">
                <a:solidFill>
                  <a:srgbClr val="000000"/>
                </a:solidFill>
                <a:latin typeface="Arial Narrow" pitchFamily="34" charset="0"/>
              </a:rPr>
              <a:t> &amp; </a:t>
            </a:r>
            <a:r>
              <a:rPr lang="en-US" sz="1800">
                <a:solidFill>
                  <a:srgbClr val="000000"/>
                </a:solidFill>
                <a:latin typeface="Arial Narrow" pitchFamily="34" charset="0"/>
                <a:hlinkClick r:id="rId6"/>
              </a:rPr>
              <a:t>www.itu.int/md/S11-DM-CIR-01000</a:t>
            </a:r>
            <a:endParaRPr 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Tx/>
              <a:buChar char="-"/>
              <a:tabLst>
                <a:tab pos="809625" algn="l"/>
              </a:tabLst>
            </a:pPr>
            <a:r>
              <a:rPr lang="en-US" sz="1800" b="0">
                <a:solidFill>
                  <a:srgbClr val="000000"/>
                </a:solidFill>
                <a:latin typeface="Arial Narrow" pitchFamily="34" charset="0"/>
              </a:rPr>
              <a:t>BR CA/196 of 6 April 2011, at: </a:t>
            </a:r>
            <a:r>
              <a:rPr lang="en-US" sz="1800">
                <a:solidFill>
                  <a:srgbClr val="000000"/>
                </a:solidFill>
                <a:latin typeface="Arial Narrow" pitchFamily="34" charset="0"/>
                <a:hlinkClick r:id="rId7"/>
              </a:rPr>
              <a:t>www.itu.int/md/R00-CA-CIR-0196</a:t>
            </a:r>
            <a:endParaRPr lang="en-US" sz="1800">
              <a:solidFill>
                <a:srgbClr val="000000"/>
              </a:solidFill>
              <a:latin typeface="Arial Narrow" pitchFamily="34" charset="0"/>
            </a:endParaRPr>
          </a:p>
          <a:p>
            <a:pPr marL="533400" indent="-533400" eaLnBrk="0" hangingPunct="0">
              <a:lnSpc>
                <a:spcPct val="90000"/>
              </a:lnSpc>
              <a:spcBef>
                <a:spcPct val="30000"/>
              </a:spcBef>
              <a:buClr>
                <a:srgbClr val="0E438A"/>
              </a:buClr>
              <a:buSzPct val="110000"/>
              <a:buFont typeface="Wingdings" pitchFamily="2" charset="2"/>
              <a:buChar char="Ø"/>
              <a:tabLst>
                <a:tab pos="809625" algn="l"/>
              </a:tabLst>
            </a:pPr>
            <a:r>
              <a:rPr lang="en-US" sz="1800">
                <a:solidFill>
                  <a:srgbClr val="CC0000"/>
                </a:solidFill>
                <a:latin typeface="Arial Narrow" pitchFamily="34" charset="0"/>
              </a:rPr>
              <a:t>Credentials</a:t>
            </a:r>
            <a:r>
              <a:rPr lang="en-GB" sz="1800" b="0">
                <a:solidFill>
                  <a:srgbClr val="CC0000"/>
                </a:solidFill>
                <a:latin typeface="Arial Narrow" pitchFamily="34" charset="0"/>
              </a:rPr>
              <a:t>, </a:t>
            </a:r>
            <a:r>
              <a:rPr lang="en-GB" sz="1800" b="0">
                <a:solidFill>
                  <a:srgbClr val="000000"/>
                </a:solidFill>
                <a:latin typeface="Arial Narrow" pitchFamily="34" charset="0"/>
              </a:rPr>
              <a:t>see SG Circular Letter No.19 of 20 April 2011</a:t>
            </a:r>
            <a:br>
              <a:rPr lang="en-GB" sz="1800" b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GB" sz="1800" b="0">
                <a:solidFill>
                  <a:srgbClr val="000000"/>
                </a:solidFill>
                <a:latin typeface="Arial Narrow" pitchFamily="34" charset="0"/>
              </a:rPr>
              <a:t>at: </a:t>
            </a:r>
            <a:r>
              <a:rPr lang="en-US" sz="1800">
                <a:solidFill>
                  <a:srgbClr val="000000"/>
                </a:solidFill>
                <a:latin typeface="Arial Narrow" pitchFamily="34" charset="0"/>
                <a:hlinkClick r:id="rId8"/>
              </a:rPr>
              <a:t>www.itu.int/md/S11-SG-CIR-0019</a:t>
            </a:r>
            <a:endParaRPr lang="en-US" sz="1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5696" y="109866"/>
            <a:ext cx="561662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PREPARATION</a:t>
            </a:r>
            <a:r>
              <a:rPr lang="en-GB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FOR  RA-12</a:t>
            </a:r>
            <a:endParaRPr lang="en-US" sz="28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2535" grpId="0" animBg="1"/>
      <p:bldP spid="19425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9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7E8A5-0AA7-4AAA-98B7-36268E5F71F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474075" y="6548438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965DFA14-C495-47C1-8713-3E372E362825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5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graphicFrame>
        <p:nvGraphicFramePr>
          <p:cNvPr id="1922051" name="Group 3"/>
          <p:cNvGraphicFramePr>
            <a:graphicFrameLocks noGrp="1"/>
          </p:cNvGraphicFramePr>
          <p:nvPr/>
        </p:nvGraphicFramePr>
        <p:xfrm>
          <a:off x="0" y="1557338"/>
          <a:ext cx="9144000" cy="4427539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65000"/>
                  </a:schemeClr>
                </a:solidFill>
              </a:tblPr>
              <a:tblGrid>
                <a:gridCol w="1331913"/>
                <a:gridCol w="2663825"/>
                <a:gridCol w="2952750"/>
                <a:gridCol w="219551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Steering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0404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Credentials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WG 4A (radiolocation issues):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§§ 1.14, 1.15, 1.21, 3*, 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WG 5A (science issues):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§§ 1.6, 1.11, 1.12, 1.16, 1.24, 8.1.1 (Issue C), 3*, 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WG 6A (general issues):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§§ 1.2, 1.19, 1.22, 3*, 5*, 8.1(8.1.1 Issue A and other parts)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Budget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WG 4B (aeronautical issues):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§§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</a:rPr>
                        <a:t>1.3, 1.4, 1.7**, 3*, 5*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WG 5B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(satellite issues):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§§ 1.13, 1.18, 1.25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</a:rPr>
                        <a:t>**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, 7, 8.1.1 (Issue B), 8.1.2 (satellite issues), 8.1.3, 3*, 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WG 6B (update regulations):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§§ 1.1, 2, 3*, 4, 5*, 6, 8.1.2 (non-satellite issues)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COM 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Editorial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WG 4C (maritime and amateur issues):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§§ 1.9, 1.10, 1.23, 3*, 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66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WG 5C (fixed, mobile and broadcasting issues):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§§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1.5, 1.8, 1.17, 1.20, 3*, 5*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E438A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WG 6C (future work program):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§ 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04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69696">
                            <a:tint val="66000"/>
                            <a:satMod val="160000"/>
                          </a:srgbClr>
                        </a:gs>
                        <a:gs pos="50000">
                          <a:srgbClr val="969696">
                            <a:tint val="44500"/>
                            <a:satMod val="160000"/>
                          </a:srgbClr>
                        </a:gs>
                        <a:gs pos="100000">
                          <a:srgbClr val="969696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922078" name="Rectangle 176"/>
          <p:cNvSpPr>
            <a:spLocks noChangeArrowheads="1"/>
          </p:cNvSpPr>
          <p:nvPr/>
        </p:nvSpPr>
        <p:spPr bwMode="white">
          <a:xfrm>
            <a:off x="0" y="620688"/>
            <a:ext cx="9144000" cy="9325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defRPr/>
            </a:pPr>
            <a:r>
              <a:rPr lang="en-US" sz="1800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Next meeting </a:t>
            </a:r>
            <a:r>
              <a:rPr lang="en-GB" sz="1800" dirty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in October or November 2011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(see: </a:t>
            </a:r>
            <a:r>
              <a:rPr lang="en-US" sz="1600" dirty="0">
                <a:latin typeface="Arial Narrow" pitchFamily="34" charset="0"/>
                <a:cs typeface="Arial" pitchFamily="34" charset="0"/>
                <a:hlinkClick r:id="rId3"/>
              </a:rPr>
              <a:t>http://www.itu.int/ITU-R/go/wrc-12&amp;related-activities=1</a:t>
            </a:r>
            <a:r>
              <a:rPr lang="en-US" sz="16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defRPr/>
            </a:pPr>
            <a:r>
              <a:rPr lang="en-GB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Proposed WRC-12 structure, agreed at 4</a:t>
            </a:r>
            <a:r>
              <a:rPr lang="en-GB" baseline="30000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th</a:t>
            </a:r>
            <a:r>
              <a:rPr lang="en-GB" dirty="0">
                <a:solidFill>
                  <a:srgbClr val="CC0000"/>
                </a:solidFill>
                <a:latin typeface="Arial Narrow" pitchFamily="34" charset="0"/>
                <a:cs typeface="Arial" pitchFamily="34" charset="0"/>
              </a:rPr>
              <a:t> meeting, 9 Jun’11</a:t>
            </a:r>
          </a:p>
        </p:txBody>
      </p:sp>
      <p:sp>
        <p:nvSpPr>
          <p:cNvPr id="1922079" name="Rectangle 177"/>
          <p:cNvSpPr>
            <a:spLocks noChangeArrowheads="1"/>
          </p:cNvSpPr>
          <p:nvPr/>
        </p:nvSpPr>
        <p:spPr bwMode="white">
          <a:xfrm>
            <a:off x="0" y="6165850"/>
            <a:ext cx="1616075" cy="3698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defRPr/>
            </a:pPr>
            <a:r>
              <a:rPr lang="en-US" sz="2000" dirty="0">
                <a:solidFill>
                  <a:srgbClr val="040404"/>
                </a:solidFill>
                <a:latin typeface="Arial Narrow" pitchFamily="34" charset="0"/>
                <a:cs typeface="Arial" pitchFamily="34" charset="0"/>
              </a:rPr>
              <a:t>*</a:t>
            </a:r>
            <a:r>
              <a:rPr lang="en-US" sz="1800" dirty="0">
                <a:solidFill>
                  <a:srgbClr val="040404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relevant parts.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22080" name="Rectangle 177"/>
          <p:cNvSpPr>
            <a:spLocks noChangeArrowheads="1"/>
          </p:cNvSpPr>
          <p:nvPr/>
        </p:nvSpPr>
        <p:spPr bwMode="white">
          <a:xfrm>
            <a:off x="2087563" y="6165850"/>
            <a:ext cx="5786437" cy="5349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eaLnBrk="0" hangingPunct="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**	meeting sessions of WG 4B and WG 5B and their respective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SWGs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dealing with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§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1.7 and </a:t>
            </a:r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§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1.25 shall not be carried in parallel.</a:t>
            </a:r>
          </a:p>
        </p:txBody>
      </p:sp>
      <p:sp>
        <p:nvSpPr>
          <p:cNvPr id="1922081" name="Rectangle 33"/>
          <p:cNvSpPr>
            <a:spLocks noChangeArrowheads="1"/>
          </p:cNvSpPr>
          <p:nvPr/>
        </p:nvSpPr>
        <p:spPr bwMode="auto">
          <a:xfrm>
            <a:off x="1403648" y="28109"/>
            <a:ext cx="640871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Informal </a:t>
            </a:r>
            <a:r>
              <a:rPr lang="en-GB" sz="20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Group</a:t>
            </a:r>
            <a:r>
              <a:rPr lang="en-GB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 on WRC-12 Preparation</a:t>
            </a:r>
            <a:endParaRPr lang="en-US" sz="1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55169-65FA-414A-AA02-0494CAD33BA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8474075" y="6548438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6C406E67-1EC4-499A-AACE-5CD01B83245C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6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pic>
        <p:nvPicPr>
          <p:cNvPr id="27651" name="Picture 2" descr="ASM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16113"/>
            <a:ext cx="41036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atu_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56540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logo_mini_en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516563"/>
            <a:ext cx="6937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image00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933450"/>
            <a:ext cx="91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itel_logo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4724400"/>
            <a:ext cx="1782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cept_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3644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8201" name="Text Box 8"/>
          <p:cNvSpPr txBox="1">
            <a:spLocks noChangeArrowheads="1"/>
          </p:cNvSpPr>
          <p:nvPr/>
        </p:nvSpPr>
        <p:spPr bwMode="auto">
          <a:xfrm>
            <a:off x="903288" y="620713"/>
            <a:ext cx="8240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Regional group meetings:</a:t>
            </a:r>
          </a:p>
        </p:txBody>
      </p:sp>
      <p:sp>
        <p:nvSpPr>
          <p:cNvPr id="1928202" name="Text Box 9"/>
          <p:cNvSpPr txBox="1">
            <a:spLocks noChangeArrowheads="1"/>
          </p:cNvSpPr>
          <p:nvPr/>
        </p:nvSpPr>
        <p:spPr bwMode="auto">
          <a:xfrm>
            <a:off x="2700338" y="981075"/>
            <a:ext cx="6443662" cy="534988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APG2012-4, 13 – 18 December 2010, Hong Kong, China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APG2012-5, 29 Aug. </a:t>
            </a:r>
            <a:r>
              <a:rPr lang="en-US" sz="1600" b="0">
                <a:solidFill>
                  <a:srgbClr val="262626"/>
                </a:solidFill>
                <a:latin typeface="Arial Narrow" pitchFamily="34" charset="0"/>
              </a:rPr>
              <a:t>– </a:t>
            </a: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3 Sep. 2011, Busan, Korea (Rep. of)</a:t>
            </a:r>
          </a:p>
        </p:txBody>
      </p:sp>
      <p:sp>
        <p:nvSpPr>
          <p:cNvPr id="1928203" name="Text Box 10"/>
          <p:cNvSpPr txBox="1">
            <a:spLocks noChangeArrowheads="1"/>
          </p:cNvSpPr>
          <p:nvPr/>
        </p:nvSpPr>
        <p:spPr bwMode="auto">
          <a:xfrm>
            <a:off x="2771775" y="3644900"/>
            <a:ext cx="6372225" cy="5842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CPG12-7, 27 June – 1 July 2011, Oxford, United Kingdom</a:t>
            </a:r>
          </a:p>
          <a:p>
            <a:pPr>
              <a:buFontTx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CPG12-8, 1 – 4 November 2011, Romania</a:t>
            </a:r>
          </a:p>
        </p:txBody>
      </p:sp>
      <p:sp>
        <p:nvSpPr>
          <p:cNvPr id="1928204" name="Text Box 11"/>
          <p:cNvSpPr txBox="1">
            <a:spLocks noChangeArrowheads="1"/>
          </p:cNvSpPr>
          <p:nvPr/>
        </p:nvSpPr>
        <p:spPr bwMode="auto">
          <a:xfrm>
            <a:off x="2700338" y="2636838"/>
            <a:ext cx="6443662" cy="688975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•"/>
              <a:tabLst>
                <a:tab pos="92075" algn="l"/>
              </a:tabLst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1600" b="0" baseline="300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nd</a:t>
            </a: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 meeting, 11-14 July 2011, Algiers, Algeria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92075" algn="l"/>
              </a:tabLst>
            </a:pPr>
            <a:r>
              <a:rPr lang="en-US" sz="16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 3</a:t>
            </a:r>
            <a:r>
              <a:rPr lang="en-US" sz="1600" baseline="300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rd</a:t>
            </a:r>
            <a:r>
              <a:rPr lang="en-US" sz="16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 meeting, 9 November 2011, Geneva, Switzerland</a:t>
            </a:r>
            <a:endParaRPr lang="en-US" sz="160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1928205" name="Text Box 12"/>
          <p:cNvSpPr txBox="1">
            <a:spLocks noChangeArrowheads="1"/>
          </p:cNvSpPr>
          <p:nvPr/>
        </p:nvSpPr>
        <p:spPr bwMode="auto">
          <a:xfrm>
            <a:off x="2771775" y="4652963"/>
            <a:ext cx="6372225" cy="534987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b="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XVII PCC.II, 17 – 20 May 2011, Dominican Republic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XVIII PCC.II, 28 Nov. - 2 Dec. 2011, San Juan, Puerto Rico</a:t>
            </a:r>
          </a:p>
        </p:txBody>
      </p:sp>
      <p:sp>
        <p:nvSpPr>
          <p:cNvPr id="1928206" name="Text Box 14"/>
          <p:cNvSpPr txBox="1">
            <a:spLocks noChangeArrowheads="1"/>
          </p:cNvSpPr>
          <p:nvPr/>
        </p:nvSpPr>
        <p:spPr bwMode="auto">
          <a:xfrm>
            <a:off x="900113" y="6308725"/>
            <a:ext cx="4113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Regional Commonwealth in the field of Communications</a:t>
            </a:r>
          </a:p>
        </p:txBody>
      </p:sp>
      <p:sp>
        <p:nvSpPr>
          <p:cNvPr id="1928207" name="Text Box 15"/>
          <p:cNvSpPr txBox="1">
            <a:spLocks noChangeArrowheads="1"/>
          </p:cNvSpPr>
          <p:nvPr/>
        </p:nvSpPr>
        <p:spPr bwMode="auto">
          <a:xfrm>
            <a:off x="1687513" y="1489075"/>
            <a:ext cx="2143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Asia Pacific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Telecommunity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28208" name="Text Box 16"/>
          <p:cNvSpPr txBox="1">
            <a:spLocks noChangeArrowheads="1"/>
          </p:cNvSpPr>
          <p:nvPr/>
        </p:nvSpPr>
        <p:spPr bwMode="auto">
          <a:xfrm>
            <a:off x="1258888" y="3284538"/>
            <a:ext cx="2647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African Telecommunications Union</a:t>
            </a:r>
          </a:p>
        </p:txBody>
      </p:sp>
      <p:sp>
        <p:nvSpPr>
          <p:cNvPr id="1928209" name="Text Box 17"/>
          <p:cNvSpPr txBox="1">
            <a:spLocks noChangeArrowheads="1"/>
          </p:cNvSpPr>
          <p:nvPr/>
        </p:nvSpPr>
        <p:spPr bwMode="auto">
          <a:xfrm>
            <a:off x="1331913" y="4221163"/>
            <a:ext cx="5359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European Conference of Postal and Telecommunications Administrations</a:t>
            </a:r>
            <a:r>
              <a:rPr lang="en-US" sz="1000" b="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1928210" name="Text Box 18"/>
          <p:cNvSpPr txBox="1">
            <a:spLocks noChangeArrowheads="1"/>
          </p:cNvSpPr>
          <p:nvPr/>
        </p:nvSpPr>
        <p:spPr bwMode="auto">
          <a:xfrm>
            <a:off x="2051050" y="5229225"/>
            <a:ext cx="3559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Inter-American Telecommunication Commission</a:t>
            </a:r>
            <a:endParaRPr lang="en-US" sz="1000" b="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white">
          <a:xfrm>
            <a:off x="107950" y="1773238"/>
            <a:ext cx="8964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white">
          <a:xfrm>
            <a:off x="107950" y="2565400"/>
            <a:ext cx="8964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white">
          <a:xfrm>
            <a:off x="107950" y="4581525"/>
            <a:ext cx="8964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white">
          <a:xfrm>
            <a:off x="107950" y="5445125"/>
            <a:ext cx="8964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white">
          <a:xfrm>
            <a:off x="71438" y="3573463"/>
            <a:ext cx="8964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28216" name="Text Box 24"/>
          <p:cNvSpPr txBox="1">
            <a:spLocks noChangeArrowheads="1"/>
          </p:cNvSpPr>
          <p:nvPr/>
        </p:nvSpPr>
        <p:spPr bwMode="auto">
          <a:xfrm>
            <a:off x="2700338" y="1844675"/>
            <a:ext cx="6443662" cy="4826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14</a:t>
            </a:r>
            <a:r>
              <a:rPr lang="en-US" sz="1600" b="0" baseline="300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th</a:t>
            </a: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 ASMG, 28 Nov. – 2 Dec. 2010, Beirut, Lebanon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15</a:t>
            </a:r>
            <a:r>
              <a:rPr lang="en-US" sz="1600" b="0" baseline="3000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th</a:t>
            </a: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 ASMG, 1-5 October 2011, Sharm Alsheek, Egypt</a:t>
            </a:r>
          </a:p>
        </p:txBody>
      </p:sp>
      <p:sp>
        <p:nvSpPr>
          <p:cNvPr id="1928217" name="Rectangle 26"/>
          <p:cNvSpPr>
            <a:spLocks noChangeArrowheads="1"/>
          </p:cNvSpPr>
          <p:nvPr/>
        </p:nvSpPr>
        <p:spPr bwMode="auto">
          <a:xfrm>
            <a:off x="1500188" y="71438"/>
            <a:ext cx="6072187" cy="549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WRC Regional Preparation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8218" name="Text Box 13"/>
          <p:cNvSpPr txBox="1">
            <a:spLocks noChangeArrowheads="1"/>
          </p:cNvSpPr>
          <p:nvPr/>
        </p:nvSpPr>
        <p:spPr bwMode="auto">
          <a:xfrm>
            <a:off x="2771800" y="5517232"/>
            <a:ext cx="6372200" cy="830997"/>
          </a:xfrm>
          <a:prstGeom prst="rect">
            <a:avLst/>
          </a:prstGeom>
          <a:gradFill>
            <a:gsLst>
              <a:gs pos="0">
                <a:srgbClr val="FBE4AE">
                  <a:alpha val="86000"/>
                </a:srgb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89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WG-7: 11 – 15 April 2011, Tashkent, Uzbekistan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COMs: 26 – 28 April 2011, Astana, Kazakhstan</a:t>
            </a:r>
          </a:p>
          <a:p>
            <a:pPr>
              <a:buFontTx/>
              <a:buChar char="•"/>
            </a:pPr>
            <a:r>
              <a:rPr lang="en-US" sz="1600" b="0">
                <a:solidFill>
                  <a:srgbClr val="262626"/>
                </a:solidFill>
                <a:latin typeface="Arial Narrow" pitchFamily="34" charset="0"/>
                <a:cs typeface="Times New Roman" pitchFamily="18" charset="0"/>
              </a:rPr>
              <a:t>WG-8 / COMs: 5 – 7 / 8 – 9 September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80CD-CDEB-4C8B-8055-9711BE249FA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61986" name="Line 3"/>
          <p:cNvSpPr>
            <a:spLocks noChangeShapeType="1"/>
          </p:cNvSpPr>
          <p:nvPr/>
        </p:nvSpPr>
        <p:spPr bwMode="white">
          <a:xfrm>
            <a:off x="107950" y="2636838"/>
            <a:ext cx="8785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61987" name="Line 4"/>
          <p:cNvSpPr>
            <a:spLocks noChangeShapeType="1"/>
          </p:cNvSpPr>
          <p:nvPr/>
        </p:nvSpPr>
        <p:spPr bwMode="white">
          <a:xfrm>
            <a:off x="107950" y="4249738"/>
            <a:ext cx="8785225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8474075" y="6548438"/>
            <a:ext cx="254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556ED5C4-971A-496E-9BE3-E5572CF42D34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7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1768454" name="Text Box 6"/>
          <p:cNvSpPr txBox="1">
            <a:spLocks noChangeArrowheads="1"/>
          </p:cNvSpPr>
          <p:nvPr/>
        </p:nvSpPr>
        <p:spPr bwMode="auto">
          <a:xfrm>
            <a:off x="1547813" y="908050"/>
            <a:ext cx="7596187" cy="18732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65113" indent="-265113">
              <a:lnSpc>
                <a:spcPct val="9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Organized in collaboration with ATU, 14 – 16 September 2009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Presentation of the organization, preliminary views, 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priorities and positions of the 6 regional groups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Presentation and review of the ITU-R preparatory 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studies by some Chairmen of the responsible groups</a:t>
            </a:r>
          </a:p>
        </p:txBody>
      </p:sp>
      <p:sp>
        <p:nvSpPr>
          <p:cNvPr id="1768455" name="Text Box 7"/>
          <p:cNvSpPr txBox="1">
            <a:spLocks noChangeArrowheads="1"/>
          </p:cNvSpPr>
          <p:nvPr/>
        </p:nvSpPr>
        <p:spPr bwMode="auto">
          <a:xfrm>
            <a:off x="1547813" y="2781300"/>
            <a:ext cx="7596187" cy="18002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65113" indent="-265113">
              <a:lnSpc>
                <a:spcPct val="9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24 – 25 November 2010, ITU Headquarters, Geneva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Presentation of the Draft CPM Report to WRC-12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Presentation and review of the regional groups’ draft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preliminary views, positions and common proposals</a:t>
            </a:r>
          </a:p>
        </p:txBody>
      </p:sp>
      <p:sp>
        <p:nvSpPr>
          <p:cNvPr id="1768457" name="Text Box 9"/>
          <p:cNvSpPr txBox="1">
            <a:spLocks noChangeArrowheads="1"/>
          </p:cNvSpPr>
          <p:nvPr/>
        </p:nvSpPr>
        <p:spPr bwMode="auto">
          <a:xfrm>
            <a:off x="1547813" y="4508500"/>
            <a:ext cx="7200900" cy="2016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265113" indent="-265113">
              <a:lnSpc>
                <a:spcPct val="9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ITU Headquarters, Geneva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Up-to-date information on WRC-12 &amp; RA-12 preparations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Brief presentation of CPM &amp; BR Dir. Reports to WRC-12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Char char="ð"/>
              <a:defRPr/>
            </a:pPr>
            <a:r>
              <a:rPr lang="en-GB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Provide participants with the opportunity to </a:t>
            </a:r>
            <a:br>
              <a:rPr lang="en-GB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</a:br>
            <a:r>
              <a:rPr lang="en-GB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exchange views and better understand the Regional </a:t>
            </a:r>
            <a:br>
              <a:rPr lang="en-GB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</a:br>
            <a:r>
              <a:rPr lang="en-GB" sz="1800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Groups’ draft common proposals &amp; positions</a:t>
            </a:r>
            <a:endParaRPr lang="en-US" sz="1800" dirty="0">
              <a:solidFill>
                <a:srgbClr val="FF3300"/>
              </a:solidFill>
              <a:latin typeface="Arial Narrow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61994" name="Rectangle 13"/>
          <p:cNvSpPr>
            <a:spLocks noChangeArrowheads="1"/>
          </p:cNvSpPr>
          <p:nvPr/>
        </p:nvSpPr>
        <p:spPr bwMode="white">
          <a:xfrm>
            <a:off x="1785938" y="577850"/>
            <a:ext cx="4842479" cy="36933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sz="1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Web page at: </a:t>
            </a:r>
            <a:r>
              <a:rPr lang="en-US" sz="18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  <a:hlinkClick r:id="rId3"/>
              </a:rPr>
              <a:t>http://www.itu.int/ITU-R/go/wrc-12-info</a:t>
            </a:r>
            <a:endParaRPr lang="en-US" sz="1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961995" name="Picture 11" descr="wrc-12-regional-atu-09-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052513"/>
            <a:ext cx="11144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1996" name="Picture 12" descr="wrc-12-info-10-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2660650"/>
            <a:ext cx="111283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white">
          <a:xfrm>
            <a:off x="900113" y="1196975"/>
            <a:ext cx="4254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r>
              <a:rPr lang="en-US" sz="2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1</a:t>
            </a:r>
            <a:r>
              <a:rPr lang="en-US" sz="2000" baseline="30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st</a:t>
            </a:r>
            <a:endParaRPr lang="en-US" sz="200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white">
          <a:xfrm>
            <a:off x="900113" y="2781300"/>
            <a:ext cx="471487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r>
              <a:rPr lang="en-US" sz="2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000" baseline="30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nd</a:t>
            </a:r>
            <a:endParaRPr lang="en-US" sz="200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61999" name="Rectangle 15"/>
          <p:cNvSpPr>
            <a:spLocks noChangeArrowheads="1"/>
          </p:cNvSpPr>
          <p:nvPr/>
        </p:nvSpPr>
        <p:spPr bwMode="auto">
          <a:xfrm>
            <a:off x="1187624" y="0"/>
            <a:ext cx="6480719" cy="5794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ITU Information Meetings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0" name="Picture 2" descr="http://www.itu.int/ITU-R/conferences/images/wrc-12-info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675" y="4440238"/>
            <a:ext cx="11620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900113" y="46529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r>
              <a:rPr lang="en-US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baseline="3000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rd</a:t>
            </a:r>
            <a:endParaRPr lang="en-US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1986" grpId="0" animBg="1"/>
      <p:bldP spid="1961987" grpId="0" animBg="1"/>
      <p:bldP spid="1768454" grpId="0" animBg="1"/>
      <p:bldP spid="1768455" grpId="0" animBg="1"/>
      <p:bldP spid="1768457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8748713" y="6548438"/>
            <a:ext cx="287337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368B0674-7969-4972-910C-2D0C4EADE4AA}" type="slidenum">
              <a:rPr lang="en-US" sz="1000" b="0">
                <a:solidFill>
                  <a:srgbClr val="0E438A"/>
                </a:solidFill>
                <a:latin typeface="Zurich BT" charset="0"/>
                <a:cs typeface="Times New Roman" pitchFamily="18" charset="0"/>
              </a:rPr>
              <a:pPr algn="r"/>
              <a:t>8</a:t>
            </a:fld>
            <a:endParaRPr lang="en-US" sz="1000" b="0">
              <a:solidFill>
                <a:srgbClr val="0E438A"/>
              </a:solidFill>
              <a:latin typeface="Zurich BT" charset="0"/>
              <a:cs typeface="Times New Roman" pitchFamily="18" charset="0"/>
            </a:endParaRPr>
          </a:p>
        </p:txBody>
      </p:sp>
      <p:sp>
        <p:nvSpPr>
          <p:cNvPr id="1874948" name="Rectangle 12"/>
          <p:cNvSpPr>
            <a:spLocks noChangeArrowheads="1"/>
          </p:cNvSpPr>
          <p:nvPr/>
        </p:nvSpPr>
        <p:spPr bwMode="auto">
          <a:xfrm>
            <a:off x="1115616" y="116632"/>
            <a:ext cx="673258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en-GB" baseline="300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rd</a:t>
            </a:r>
            <a:r>
              <a:rPr lang="en-GB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ITU Information meeting</a:t>
            </a:r>
            <a:endParaRPr lang="en-US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748" name="Rectangle 13"/>
          <p:cNvSpPr>
            <a:spLocks noChangeArrowheads="1"/>
          </p:cNvSpPr>
          <p:nvPr/>
        </p:nvSpPr>
        <p:spPr bwMode="white">
          <a:xfrm>
            <a:off x="2195513" y="620713"/>
            <a:ext cx="4248150" cy="517525"/>
          </a:xfrm>
          <a:prstGeom prst="rect">
            <a:avLst/>
          </a:prstGeom>
          <a:solidFill>
            <a:schemeClr val="accent1">
              <a:alpha val="89803"/>
            </a:schemeClr>
          </a:solidFill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Web page at: </a:t>
            </a:r>
            <a:r>
              <a:rPr lang="en-US" sz="1400">
                <a:latin typeface="Arial Narrow" pitchFamily="34" charset="0"/>
                <a:hlinkClick r:id="rId3" invalidUrl="http:///"/>
              </a:rPr>
              <a:t>http://</a:t>
            </a:r>
            <a:r>
              <a:rPr lang="en-US" sz="1400">
                <a:latin typeface="Arial Narrow" pitchFamily="34" charset="0"/>
                <a:hlinkClick r:id="rId4"/>
              </a:rPr>
              <a:t>www.itu.int/ITU-R/go/wrc-12-info-11</a:t>
            </a:r>
            <a:endParaRPr lang="en-US" sz="1400">
              <a:latin typeface="Arial Narrow" pitchFamily="34" charset="0"/>
            </a:endParaRPr>
          </a:p>
          <a:p>
            <a:pPr eaLnBrk="0" hangingPunct="0">
              <a:buClr>
                <a:schemeClr val="tx1"/>
              </a:buClr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(see CA/197 at: </a:t>
            </a:r>
            <a:r>
              <a:rPr lang="en-US" sz="1400">
                <a:solidFill>
                  <a:srgbClr val="5C5C5C"/>
                </a:solidFill>
                <a:latin typeface="Arial Narrow" pitchFamily="34" charset="0"/>
                <a:hlinkClick r:id="rId5"/>
              </a:rPr>
              <a:t>http://www.itu.int/md/R00-CA-CIR-0197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en-US" sz="1400">
              <a:latin typeface="Arial Narrow" pitchFamily="34" charset="0"/>
            </a:endParaRPr>
          </a:p>
        </p:txBody>
      </p:sp>
      <p:sp>
        <p:nvSpPr>
          <p:cNvPr id="1770512" name="Rectangle 16"/>
          <p:cNvSpPr>
            <a:spLocks noChangeArrowheads="1"/>
          </p:cNvSpPr>
          <p:nvPr/>
        </p:nvSpPr>
        <p:spPr bwMode="white">
          <a:xfrm>
            <a:off x="0" y="6381750"/>
            <a:ext cx="8748713" cy="307975"/>
          </a:xfrm>
          <a:prstGeom prst="rect">
            <a:avLst/>
          </a:prstGeom>
          <a:solidFill>
            <a:schemeClr val="accent1">
              <a:alpha val="89803"/>
            </a:schemeClr>
          </a:solidFill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400">
                <a:solidFill>
                  <a:srgbClr val="FF3300"/>
                </a:solidFill>
                <a:latin typeface="Arial Narrow" pitchFamily="34" charset="0"/>
              </a:rPr>
              <a:t>Exchange of views and explanations to better understand the preliminary positions on WRC-12 agenda items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Programme</a:t>
            </a:r>
            <a:endParaRPr lang="en-US" sz="9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76375" y="1268413"/>
          <a:ext cx="2274795" cy="4553782"/>
        </p:xfrm>
        <a:graphic>
          <a:graphicData uri="http://schemas.openxmlformats.org/drawingml/2006/table">
            <a:tbl>
              <a:tblPr/>
              <a:tblGrid>
                <a:gridCol w="330755"/>
                <a:gridCol w="1944040"/>
              </a:tblGrid>
              <a:tr h="194011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Monday 07/11/11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4093" marR="44093" marT="44093" marB="44093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09:30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Verdana"/>
                          <a:ea typeface="Times New Roman"/>
                          <a:cs typeface="Times New Roman"/>
                        </a:rPr>
                        <a:t>Opening by the Chairman, Mr. Albert </a:t>
                      </a:r>
                      <a:r>
                        <a:rPr lang="en-US" sz="600" b="1" dirty="0" err="1">
                          <a:latin typeface="Verdana"/>
                          <a:ea typeface="Times New Roman"/>
                          <a:cs typeface="Times New Roman"/>
                        </a:rPr>
                        <a:t>Nalbandian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Status of ITU preparation for WRC-12 and RA-12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BR Director's Report to WRC-12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10:30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35821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10:45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Session 1 - Review of the WRC-12 agenda items related to the aeronautical issues (agenda items 1.3, 1.4, 1.7)*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Presentation by Mr. John Mettrop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12:00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Lunch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45557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14:00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Session 2 - Review of the WRC-12 agenda items related to the radiolocation, maritime and amateur issues (agenda items 1.9, 1.10, 1.14, 1.15, 1.21, 1.23)*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Presentation by Mr. Nikolay Varlamov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15:30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45557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15:45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Session 3 - Review of the WRC-12 agenda items related to the fixed, mobile and broadcasting issues (agenda items 1.5, 1.8, 1.17, 1.20)*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Verdana"/>
                          <a:ea typeface="Times New Roman"/>
                          <a:cs typeface="Times New Roman"/>
                        </a:rPr>
                        <a:t>Presentation by Mr. Naser Al-Rashedi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3070" marR="33070" marT="33070" marB="330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427538" y="1268413"/>
          <a:ext cx="2433332" cy="4980426"/>
        </p:xfrm>
        <a:graphic>
          <a:graphicData uri="http://schemas.openxmlformats.org/drawingml/2006/table">
            <a:tbl>
              <a:tblPr/>
              <a:tblGrid>
                <a:gridCol w="207320"/>
                <a:gridCol w="2226012"/>
              </a:tblGrid>
              <a:tr h="193557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Tuesday 08/11/11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990" marR="43990" marT="43990" marB="43990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09:00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Session 4 - Review of the WRC-12 agenda items related to the satellite issues (agenda items 1.13, 1.18, 1.25, 7)*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5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Presentation by Mr. Alexandre Vallet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10:30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10:45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Verdana"/>
                          <a:ea typeface="Times New Roman"/>
                          <a:cs typeface="Times New Roman"/>
                        </a:rPr>
                        <a:t>Session 5 - Review of the WRC-12 agenda items related to the science issues (agenda items 1.6, 1.11, 1.12, 1.16, 1.24)*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Presentation by Mr. John E. Zuzek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12:00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Lunch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3209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14:00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Session 6 - Review of the WRC-12 agenda items related to the general and other issues (agenda items 1.2, 1.19, 1.22, 1.1, 2, 4, 8.2)*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Presentation by Mr. Aboubakar Zourmba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9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Panelists: Representatives of APT, ASMG, ATU, CEPT, CITEL, RCC, BR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15:30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b="1" i="1">
                          <a:latin typeface="Verdana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F2FD"/>
                    </a:solidFill>
                  </a:tcPr>
                </a:tc>
              </a:tr>
              <a:tr h="2771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15:45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Conclusion and closing session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Chairman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6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Verdana"/>
                          <a:ea typeface="Times New Roman"/>
                          <a:cs typeface="Times New Roman"/>
                        </a:rPr>
                        <a:t>Panelists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5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Verdana"/>
                          <a:ea typeface="Times New Roman"/>
                          <a:cs typeface="Times New Roman"/>
                        </a:rPr>
                        <a:t>* The order of consideration of the WRC-12 agenda items is indicative at this stage and may be subsequently modified as deemed appropriate.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2993" marR="32993" marT="32993" marB="329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05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008063" y="2143125"/>
            <a:ext cx="7164387" cy="769938"/>
          </a:xfrm>
        </p:spPr>
        <p:txBody>
          <a:bodyPr/>
          <a:lstStyle/>
          <a:p>
            <a:endParaRPr lang="en-US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3488" cy="74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35195</TotalTime>
  <Words>1201</Words>
  <Application>Microsoft Office PowerPoint</Application>
  <PresentationFormat>On-screen Show (4:3)</PresentationFormat>
  <Paragraphs>212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ITU Preparations for WRC-12 and RA-12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IT tools for delegates 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Development Forum</dc:title>
  <dc:creator>Fabio Leite</dc:creator>
  <cp:lastModifiedBy>Administrator</cp:lastModifiedBy>
  <cp:revision>2524</cp:revision>
  <cp:lastPrinted>2001-11-25T13:41:09Z</cp:lastPrinted>
  <dcterms:created xsi:type="dcterms:W3CDTF">2006-05-30T12:53:59Z</dcterms:created>
  <dcterms:modified xsi:type="dcterms:W3CDTF">2011-10-31T22:03:10Z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