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617" r:id="rId2"/>
    <p:sldId id="817" r:id="rId3"/>
    <p:sldId id="819" r:id="rId4"/>
    <p:sldId id="820" r:id="rId5"/>
    <p:sldId id="835" r:id="rId6"/>
    <p:sldId id="634" r:id="rId7"/>
    <p:sldId id="832" r:id="rId8"/>
    <p:sldId id="836" r:id="rId9"/>
    <p:sldId id="842" r:id="rId10"/>
    <p:sldId id="822" r:id="rId11"/>
    <p:sldId id="838" r:id="rId12"/>
    <p:sldId id="843" r:id="rId13"/>
    <p:sldId id="831" r:id="rId14"/>
    <p:sldId id="830" r:id="rId15"/>
    <p:sldId id="839" r:id="rId16"/>
    <p:sldId id="845" r:id="rId17"/>
    <p:sldId id="844" r:id="rId18"/>
    <p:sldId id="846" r:id="rId19"/>
    <p:sldId id="840" r:id="rId20"/>
    <p:sldId id="841" r:id="rId21"/>
    <p:sldId id="815" r:id="rId22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FF66"/>
    <a:srgbClr val="00FFFF"/>
    <a:srgbClr val="000000"/>
    <a:srgbClr val="DDDDDD"/>
    <a:srgbClr val="0000FF"/>
    <a:srgbClr val="66CCFF"/>
    <a:srgbClr val="FFFF00"/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7" autoAdjust="0"/>
    <p:restoredTop sz="90534" autoAdjust="0"/>
  </p:normalViewPr>
  <p:slideViewPr>
    <p:cSldViewPr snapToGrid="0">
      <p:cViewPr varScale="1">
        <p:scale>
          <a:sx n="66" d="100"/>
          <a:sy n="66" d="100"/>
        </p:scale>
        <p:origin x="-1602" y="-114"/>
      </p:cViewPr>
      <p:guideLst>
        <p:guide orient="horz" pos="2160"/>
        <p:guide pos="10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"/>
    </p:cViewPr>
  </p:sorterViewPr>
  <p:notesViewPr>
    <p:cSldViewPr snapToGrid="0">
      <p:cViewPr>
        <p:scale>
          <a:sx n="75" d="100"/>
          <a:sy n="75" d="100"/>
        </p:scale>
        <p:origin x="-1362" y="1080"/>
      </p:cViewPr>
      <p:guideLst>
        <p:guide orient="horz" pos="3111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5"/>
            <a:ext cx="2946576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380065"/>
            <a:ext cx="2946576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F32DD918-3E4C-4DC8-9AB5-47F4BD98EC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690823"/>
            <a:ext cx="4985393" cy="4441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5"/>
            <a:ext cx="2946576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380065"/>
            <a:ext cx="2946576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7987D5C-6284-4394-9BFF-3A5B425480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34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787BA-A333-432E-9E1B-245A1012C03C}" type="slidenum">
              <a:rPr lang="en-US"/>
              <a:pPr/>
              <a:t>1</a:t>
            </a:fld>
            <a:endParaRPr lang="en-US"/>
          </a:p>
        </p:txBody>
      </p:sp>
      <p:sp>
        <p:nvSpPr>
          <p:cNvPr id="85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81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C23097-0433-47D9-BEEB-28CA29F595EB}" type="slidenum">
              <a:rPr lang="en-US"/>
              <a:pPr/>
              <a:t>11</a:t>
            </a:fld>
            <a:endParaRPr lang="en-US"/>
          </a:p>
        </p:txBody>
      </p:sp>
      <p:sp>
        <p:nvSpPr>
          <p:cNvPr id="180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7125" cy="3702050"/>
          </a:xfrm>
          <a:ln/>
        </p:spPr>
      </p:sp>
      <p:sp>
        <p:nvSpPr>
          <p:cNvPr id="18063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sz="140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E983B-0548-4D74-966F-C384B643A251}" type="slidenum">
              <a:rPr lang="en-US"/>
              <a:pPr/>
              <a:t>12</a:t>
            </a:fld>
            <a:endParaRPr lang="en-US"/>
          </a:p>
        </p:txBody>
      </p:sp>
      <p:sp>
        <p:nvSpPr>
          <p:cNvPr id="145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885546-9733-4A24-BC02-17CFED2C9E40}" type="slidenum">
              <a:rPr lang="en-US"/>
              <a:pPr/>
              <a:t>13</a:t>
            </a:fld>
            <a:endParaRPr lang="en-US"/>
          </a:p>
        </p:txBody>
      </p:sp>
      <p:sp>
        <p:nvSpPr>
          <p:cNvPr id="179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D69EE-4E5A-4FB8-9DF7-C235321792CA}" type="slidenum">
              <a:rPr lang="en-US"/>
              <a:pPr/>
              <a:t>14</a:t>
            </a:fld>
            <a:endParaRPr lang="en-US"/>
          </a:p>
        </p:txBody>
      </p:sp>
      <p:sp>
        <p:nvSpPr>
          <p:cNvPr id="178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266E-4801-4D00-ACD9-C09E433D7871}" type="slidenum">
              <a:rPr lang="en-US"/>
              <a:pPr/>
              <a:t>15</a:t>
            </a:fld>
            <a:endParaRPr lang="en-US"/>
          </a:p>
        </p:txBody>
      </p:sp>
      <p:sp>
        <p:nvSpPr>
          <p:cNvPr id="180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266E-4801-4D00-ACD9-C09E433D7871}" type="slidenum">
              <a:rPr lang="en-US"/>
              <a:pPr/>
              <a:t>16</a:t>
            </a:fld>
            <a:endParaRPr lang="en-US"/>
          </a:p>
        </p:txBody>
      </p:sp>
      <p:sp>
        <p:nvSpPr>
          <p:cNvPr id="180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266E-4801-4D00-ACD9-C09E433D7871}" type="slidenum">
              <a:rPr lang="en-US"/>
              <a:pPr/>
              <a:t>17</a:t>
            </a:fld>
            <a:endParaRPr lang="en-US"/>
          </a:p>
        </p:txBody>
      </p:sp>
      <p:sp>
        <p:nvSpPr>
          <p:cNvPr id="180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266E-4801-4D00-ACD9-C09E433D7871}" type="slidenum">
              <a:rPr lang="en-US"/>
              <a:pPr/>
              <a:t>18</a:t>
            </a:fld>
            <a:endParaRPr lang="en-US"/>
          </a:p>
        </p:txBody>
      </p:sp>
      <p:sp>
        <p:nvSpPr>
          <p:cNvPr id="180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9334E-CE5D-4C65-9440-95867D4EE3C8}" type="slidenum">
              <a:rPr lang="en-US"/>
              <a:pPr/>
              <a:t>19</a:t>
            </a:fld>
            <a:endParaRPr lang="en-US"/>
          </a:p>
        </p:txBody>
      </p:sp>
      <p:sp>
        <p:nvSpPr>
          <p:cNvPr id="181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5FED36-1EE0-4196-A2B4-F97909E81B89}" type="slidenum">
              <a:rPr lang="en-US"/>
              <a:pPr/>
              <a:t>20</a:t>
            </a:fld>
            <a:endParaRPr lang="en-US"/>
          </a:p>
        </p:txBody>
      </p:sp>
      <p:sp>
        <p:nvSpPr>
          <p:cNvPr id="181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7125" cy="3702050"/>
          </a:xfrm>
          <a:ln/>
        </p:spPr>
      </p:sp>
      <p:sp>
        <p:nvSpPr>
          <p:cNvPr id="181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CFAB9-FC78-4E9E-80B5-CF166CC328FE}" type="slidenum">
              <a:rPr lang="en-US"/>
              <a:pPr/>
              <a:t>2</a:t>
            </a:fld>
            <a:endParaRPr lang="en-US"/>
          </a:p>
        </p:txBody>
      </p:sp>
      <p:sp>
        <p:nvSpPr>
          <p:cNvPr id="176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7125" cy="3702050"/>
          </a:xfrm>
          <a:ln/>
        </p:spPr>
      </p:sp>
      <p:sp>
        <p:nvSpPr>
          <p:cNvPr id="176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141" y="2358832"/>
            <a:ext cx="4985393" cy="6773350"/>
          </a:xfrm>
          <a:solidFill>
            <a:schemeClr val="bg1"/>
          </a:solidFill>
        </p:spPr>
        <p:txBody>
          <a:bodyPr/>
          <a:lstStyle/>
          <a:p>
            <a:endParaRPr lang="en-US" sz="140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B4B7F-4175-4B4B-9F6B-F6266896CF75}" type="slidenum">
              <a:rPr lang="en-US"/>
              <a:pPr/>
              <a:t>21</a:t>
            </a:fld>
            <a:endParaRPr lang="en-US"/>
          </a:p>
        </p:txBody>
      </p:sp>
      <p:sp>
        <p:nvSpPr>
          <p:cNvPr id="171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7125" cy="3702050"/>
          </a:xfrm>
          <a:ln/>
        </p:spPr>
      </p:sp>
      <p:sp>
        <p:nvSpPr>
          <p:cNvPr id="171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D6E026-8592-47EC-AD66-BC8DDCFC1439}" type="slidenum">
              <a:rPr lang="en-US"/>
              <a:pPr/>
              <a:t>3</a:t>
            </a:fld>
            <a:endParaRPr lang="en-US"/>
          </a:p>
        </p:txBody>
      </p:sp>
      <p:sp>
        <p:nvSpPr>
          <p:cNvPr id="1767426" name="Rectangle 7"/>
          <p:cNvSpPr txBox="1">
            <a:spLocks noGrp="1" noChangeArrowheads="1"/>
          </p:cNvSpPr>
          <p:nvPr/>
        </p:nvSpPr>
        <p:spPr bwMode="auto">
          <a:xfrm>
            <a:off x="3849482" y="9378485"/>
            <a:ext cx="2946575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7E405BB5-E8A7-4099-8103-A394922D7AE4}" type="slidenum">
              <a:rPr lang="en-US" sz="1200" b="0">
                <a:latin typeface="Calibri" pitchFamily="34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en-US" sz="1200" b="0">
              <a:latin typeface="Calibri" pitchFamily="34" charset="0"/>
            </a:endParaRPr>
          </a:p>
        </p:txBody>
      </p:sp>
      <p:sp>
        <p:nvSpPr>
          <p:cNvPr id="1767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8825"/>
            <a:ext cx="4956175" cy="3717925"/>
          </a:xfrm>
          <a:ln/>
        </p:spPr>
      </p:sp>
      <p:sp>
        <p:nvSpPr>
          <p:cNvPr id="1767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850" y="1858330"/>
            <a:ext cx="4965976" cy="7243853"/>
          </a:xfrm>
          <a:solidFill>
            <a:schemeClr val="bg1"/>
          </a:solidFill>
        </p:spPr>
        <p:txBody>
          <a:bodyPr lIns="91440" tIns="45720" rIns="91440" bIns="45720"/>
          <a:lstStyle/>
          <a:p>
            <a:pPr>
              <a:spcBef>
                <a:spcPct val="0"/>
              </a:spcBef>
            </a:pPr>
            <a:endParaRPr lang="en-US" sz="140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2EB519-E74D-4591-B03B-C799EC34AB5F}" type="slidenum">
              <a:rPr lang="en-US"/>
              <a:pPr/>
              <a:t>5</a:t>
            </a:fld>
            <a:endParaRPr lang="en-US"/>
          </a:p>
        </p:txBody>
      </p:sp>
      <p:sp>
        <p:nvSpPr>
          <p:cNvPr id="180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D4C4E7-91B2-469A-BD2A-D451D1C09E03}" type="slidenum">
              <a:rPr lang="en-US"/>
              <a:pPr/>
              <a:t>6</a:t>
            </a:fld>
            <a:endParaRPr lang="en-US"/>
          </a:p>
        </p:txBody>
      </p:sp>
      <p:sp>
        <p:nvSpPr>
          <p:cNvPr id="131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6CEE0-0CE7-478E-BDA2-088BB42E4395}" type="slidenum">
              <a:rPr lang="en-US"/>
              <a:pPr/>
              <a:t>7</a:t>
            </a:fld>
            <a:endParaRPr lang="en-US"/>
          </a:p>
        </p:txBody>
      </p:sp>
      <p:sp>
        <p:nvSpPr>
          <p:cNvPr id="179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6F5157-9686-4161-AFF8-396D55C78B19}" type="slidenum">
              <a:rPr lang="en-US"/>
              <a:pPr/>
              <a:t>8</a:t>
            </a:fld>
            <a:endParaRPr lang="en-US"/>
          </a:p>
        </p:txBody>
      </p:sp>
      <p:sp>
        <p:nvSpPr>
          <p:cNvPr id="180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E39D0-C559-4E5E-8E1A-B509E208904B}" type="slidenum">
              <a:rPr lang="en-US"/>
              <a:pPr/>
              <a:t>9</a:t>
            </a:fld>
            <a:endParaRPr lang="en-US"/>
          </a:p>
        </p:txBody>
      </p:sp>
      <p:sp>
        <p:nvSpPr>
          <p:cNvPr id="181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DDE6B-A6D4-448F-8F9E-586AED92A705}" type="slidenum">
              <a:rPr lang="en-US"/>
              <a:pPr/>
              <a:t>10</a:t>
            </a:fld>
            <a:endParaRPr lang="en-US"/>
          </a:p>
        </p:txBody>
      </p:sp>
      <p:sp>
        <p:nvSpPr>
          <p:cNvPr id="177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7125" cy="3702050"/>
          </a:xfrm>
          <a:ln/>
        </p:spPr>
      </p:sp>
      <p:sp>
        <p:nvSpPr>
          <p:cNvPr id="17735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endParaRPr lang="en-US" sz="14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03350" y="2349500"/>
            <a:ext cx="7054850" cy="863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4479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7620000" y="6175375"/>
            <a:ext cx="1281113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000" b="0">
                <a:solidFill>
                  <a:schemeClr val="bg1"/>
                </a:solidFill>
                <a:latin typeface="Univers" pitchFamily="34" charset="0"/>
              </a:rPr>
              <a:t>International</a:t>
            </a:r>
            <a:br>
              <a:rPr lang="en-US" sz="1000" b="0">
                <a:solidFill>
                  <a:schemeClr val="bg1"/>
                </a:solidFill>
                <a:latin typeface="Univers" pitchFamily="34" charset="0"/>
              </a:rPr>
            </a:br>
            <a:r>
              <a:rPr lang="en-US" sz="1000" b="0">
                <a:solidFill>
                  <a:schemeClr val="bg1"/>
                </a:solidFill>
                <a:latin typeface="Univers" pitchFamily="34" charset="0"/>
              </a:rPr>
              <a:t>Telecommunication</a:t>
            </a:r>
            <a:br>
              <a:rPr lang="en-US" sz="1000" b="0">
                <a:solidFill>
                  <a:schemeClr val="bg1"/>
                </a:solidFill>
                <a:latin typeface="Univers" pitchFamily="34" charset="0"/>
              </a:rPr>
            </a:br>
            <a:r>
              <a:rPr lang="en-US" sz="1000" b="0">
                <a:solidFill>
                  <a:schemeClr val="bg1"/>
                </a:solidFill>
                <a:latin typeface="Univers" pitchFamily="34" charset="0"/>
              </a:rPr>
              <a:t>Union</a:t>
            </a:r>
          </a:p>
        </p:txBody>
      </p:sp>
      <p:sp>
        <p:nvSpPr>
          <p:cNvPr id="179208" name="Rectangle 8"/>
          <p:cNvSpPr>
            <a:spLocks noChangeArrowheads="1"/>
          </p:cNvSpPr>
          <p:nvPr/>
        </p:nvSpPr>
        <p:spPr bwMode="auto">
          <a:xfrm>
            <a:off x="6426200" y="4343400"/>
            <a:ext cx="5238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200">
                <a:solidFill>
                  <a:srgbClr val="0C4B84"/>
                </a:solidFill>
                <a:latin typeface="Verdana" pitchFamily="34" charset="0"/>
              </a:rPr>
              <a:t> </a:t>
            </a:r>
            <a:endParaRPr lang="en-US" sz="2400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79209" name="Rectangle 9"/>
          <p:cNvSpPr>
            <a:spLocks noChangeArrowheads="1"/>
          </p:cNvSpPr>
          <p:nvPr/>
        </p:nvSpPr>
        <p:spPr bwMode="auto">
          <a:xfrm>
            <a:off x="7319963" y="4524375"/>
            <a:ext cx="5238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200">
                <a:solidFill>
                  <a:srgbClr val="0C4B84"/>
                </a:solidFill>
                <a:latin typeface="Verdana" pitchFamily="34" charset="0"/>
              </a:rPr>
              <a:t> </a:t>
            </a:r>
            <a:endParaRPr lang="en-US" sz="2400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79210" name="Rectangle 10"/>
          <p:cNvSpPr>
            <a:spLocks noChangeArrowheads="1"/>
          </p:cNvSpPr>
          <p:nvPr/>
        </p:nvSpPr>
        <p:spPr bwMode="auto">
          <a:xfrm>
            <a:off x="5280025" y="4802188"/>
            <a:ext cx="44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000" b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n-US" sz="2400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79225" name="Line 25"/>
          <p:cNvSpPr>
            <a:spLocks noChangeShapeType="1"/>
          </p:cNvSpPr>
          <p:nvPr userDrawn="1"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9230" name="Line 30"/>
          <p:cNvSpPr>
            <a:spLocks noChangeShapeType="1"/>
          </p:cNvSpPr>
          <p:nvPr userDrawn="1"/>
        </p:nvSpPr>
        <p:spPr bwMode="auto">
          <a:xfrm flipH="1">
            <a:off x="611188" y="476250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9232" name="Picture 3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white">
          <a:xfrm>
            <a:off x="5508625" y="5229225"/>
            <a:ext cx="3635375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9233" name="Line 33"/>
          <p:cNvSpPr>
            <a:spLocks noChangeShapeType="1"/>
          </p:cNvSpPr>
          <p:nvPr userDrawn="1"/>
        </p:nvSpPr>
        <p:spPr bwMode="auto">
          <a:xfrm flipH="1">
            <a:off x="4716463" y="476250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9235" name="Picture 3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0"/>
            <a:ext cx="25558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237" name="Picture 37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0"/>
            <a:ext cx="1625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3A15E0-82C8-49CB-ABBF-70CBB2F6D7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5690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52513"/>
            <a:ext cx="1943100" cy="51927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1052513"/>
            <a:ext cx="5678487" cy="51927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391E30-B20F-458E-A1B7-2BACD8F875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0390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4213" y="1052513"/>
            <a:ext cx="7773987" cy="5192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388350" y="6548438"/>
            <a:ext cx="339725" cy="244475"/>
          </a:xfrm>
        </p:spPr>
        <p:txBody>
          <a:bodyPr/>
          <a:lstStyle>
            <a:lvl1pPr>
              <a:defRPr/>
            </a:lvl1pPr>
          </a:lstStyle>
          <a:p>
            <a:fld id="{BC245C2F-BA66-48F9-8901-23F4DFF785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788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31B453-9CA7-4C2E-B904-13423113FE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9312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0D51B7-2315-49A5-BFC4-5C85C0ABC2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6885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44675"/>
            <a:ext cx="381000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5E3618-ACED-4102-8745-866504391C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0588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8A5D32-AEF0-4C03-B84F-B40581165E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1872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1F42BF-149A-49E3-AB8E-1A8848149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2017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B699BA-E61D-4DB8-9DE4-5AB6C7E601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9609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8B8407-5283-4B6C-B6A5-7827F9473B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9127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3C837E-0384-4E5D-9FD4-CB3E4E7EE2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5872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Watermar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b="12773"/>
          <a:stretch>
            <a:fillRect/>
          </a:stretch>
        </p:blipFill>
        <p:spPr bwMode="auto">
          <a:xfrm>
            <a:off x="0" y="809625"/>
            <a:ext cx="6467475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2" name="Line 68"/>
          <p:cNvSpPr>
            <a:spLocks noChangeShapeType="1"/>
          </p:cNvSpPr>
          <p:nvPr userDrawn="1"/>
        </p:nvSpPr>
        <p:spPr bwMode="auto">
          <a:xfrm flipH="1">
            <a:off x="395288" y="6691313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52513"/>
            <a:ext cx="777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44675"/>
            <a:ext cx="777240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6548438"/>
            <a:ext cx="339725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buClrTx/>
              <a:buFontTx/>
              <a:buNone/>
              <a:defRPr sz="1000" b="0">
                <a:solidFill>
                  <a:srgbClr val="0E438A"/>
                </a:solidFill>
                <a:latin typeface="Zurich BT" charset="0"/>
                <a:cs typeface="Times New Roman" pitchFamily="18" charset="0"/>
              </a:defRPr>
            </a:lvl1pPr>
          </a:lstStyle>
          <a:p>
            <a:fld id="{97463D18-DF3B-4194-AF8A-2E32CD39544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99" name="Picture 75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white">
          <a:xfrm>
            <a:off x="7164388" y="0"/>
            <a:ext cx="1979612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1" name="Line 77"/>
          <p:cNvSpPr>
            <a:spLocks noChangeShapeType="1"/>
          </p:cNvSpPr>
          <p:nvPr userDrawn="1"/>
        </p:nvSpPr>
        <p:spPr bwMode="auto">
          <a:xfrm flipH="1">
            <a:off x="395288" y="404813"/>
            <a:ext cx="6697662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2" name="Rectangle 78"/>
          <p:cNvSpPr>
            <a:spLocks noChangeArrowheads="1"/>
          </p:cNvSpPr>
          <p:nvPr userDrawn="1"/>
        </p:nvSpPr>
        <p:spPr bwMode="auto">
          <a:xfrm>
            <a:off x="542925" y="6569075"/>
            <a:ext cx="2878138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000">
                <a:solidFill>
                  <a:srgbClr val="0E438A"/>
                </a:solidFill>
                <a:latin typeface="Zurich BT" charset="0"/>
              </a:rPr>
              <a:t>CPG15-1, 16 – 18 April 2012, Mainz, Germany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8A"/>
        </a:buClr>
        <a:buSzPct val="110000"/>
        <a:buFont typeface="Wingdings" pitchFamily="2" charset="2"/>
        <a:buChar char="§"/>
        <a:defRPr sz="3200">
          <a:solidFill>
            <a:srgbClr val="5C5C5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800">
          <a:solidFill>
            <a:srgbClr val="5C5C5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400">
          <a:solidFill>
            <a:srgbClr val="5C5C5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u.int/md/meetingdoc.asp?type=sitems&amp;lang=e&amp;parent=R00-CA-CIR-0201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a.nazari@cra.ir" TargetMode="External"/><Relationship Id="rId3" Type="http://schemas.openxmlformats.org/officeDocument/2006/relationships/hyperlink" Target="mailto:Cindy.Cook@ic.gc.ca" TargetMode="External"/><Relationship Id="rId7" Type="http://schemas.openxmlformats.org/officeDocument/2006/relationships/hyperlink" Target="mailto:gaoxiaoyang@chinasatcom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martin.weber@bnetza.de" TargetMode="External"/><Relationship Id="rId11" Type="http://schemas.openxmlformats.org/officeDocument/2006/relationships/hyperlink" Target="http://www.itu.int/md/meetingdoc.asp?type=sitems&amp;lang=e&amp;parent=R00-CA-CIR-0201" TargetMode="External"/><Relationship Id="rId5" Type="http://schemas.openxmlformats.org/officeDocument/2006/relationships/hyperlink" Target="mailto:alexandre.vassiliev@ties.itu.int" TargetMode="External"/><Relationship Id="rId10" Type="http://schemas.openxmlformats.org/officeDocument/2006/relationships/hyperlink" Target="mailto:ngige@cck.go.ke" TargetMode="External"/><Relationship Id="rId4" Type="http://schemas.openxmlformats.org/officeDocument/2006/relationships/hyperlink" Target="mailto:cglass@ntia.doc.gov" TargetMode="External"/><Relationship Id="rId9" Type="http://schemas.openxmlformats.org/officeDocument/2006/relationships/hyperlink" Target="mailto:khalid.alawadi@tra.gov.a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oth/R0A0A000006/e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u.int/md/meetingdoc.asp?type=sitems&amp;lang=e&amp;parent=R00-CA-CIR-0201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tu.int/ITU-R/index.asp?category=study-groups&amp;rlink=rwp7b&amp;lang=en" TargetMode="External"/><Relationship Id="rId3" Type="http://schemas.openxmlformats.org/officeDocument/2006/relationships/hyperlink" Target="http://www.itu.int/ITU-R/index.asp?category=study-groups&amp;rlink=rwp4a&amp;lang=en" TargetMode="External"/><Relationship Id="rId7" Type="http://schemas.openxmlformats.org/officeDocument/2006/relationships/hyperlink" Target="http://www.itu.int/ITU-R/index.asp?category=study-groups&amp;rlink=rwp5b&amp;lang=en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tu.int/ITU-R/index.asp?category=study-groups&amp;rlink=rwp5a&amp;lang=en" TargetMode="External"/><Relationship Id="rId11" Type="http://schemas.openxmlformats.org/officeDocument/2006/relationships/hyperlink" Target="http://www.itu.int/ITU-R/index.asp?category=study-groups&amp;rlink=rsc&amp;lang=en" TargetMode="External"/><Relationship Id="rId5" Type="http://schemas.openxmlformats.org/officeDocument/2006/relationships/hyperlink" Target="http://www.itu.int/ITU-R/index.asp?category=study-groups&amp;rlink=rwp4c&amp;lang=en" TargetMode="External"/><Relationship Id="rId10" Type="http://schemas.openxmlformats.org/officeDocument/2006/relationships/hyperlink" Target="http://www.itu.int/ITU-R/index.asp?category=study-groups&amp;rlink=rjtg5-6&amp;lang=en" TargetMode="External"/><Relationship Id="rId4" Type="http://schemas.openxmlformats.org/officeDocument/2006/relationships/hyperlink" Target="http://www.itu.int/ITU-R/index.asp?category=study-groups&amp;rlink=rwp1b&amp;lang=en" TargetMode="External"/><Relationship Id="rId9" Type="http://schemas.openxmlformats.org/officeDocument/2006/relationships/hyperlink" Target="http://www.itu.int/ITU-R/index.asp?category=study-groups&amp;rlink=rwp7c&amp;lang=en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tu.int/ITU-R/index.asp?category=study-groups&amp;rlink=rwp7b&amp;lang=en" TargetMode="External"/><Relationship Id="rId3" Type="http://schemas.openxmlformats.org/officeDocument/2006/relationships/hyperlink" Target="http://www.itu.int/ITU-R/index.asp?category=study-groups&amp;rlink=rwp4a&amp;lang=en" TargetMode="External"/><Relationship Id="rId7" Type="http://schemas.openxmlformats.org/officeDocument/2006/relationships/hyperlink" Target="http://www.itu.int/ITU-R/index.asp?category=study-groups&amp;rlink=rwp5b&amp;lang=en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tu.int/ITU-R/index.asp?category=study-groups&amp;rlink=rwp5a&amp;lang=en" TargetMode="External"/><Relationship Id="rId11" Type="http://schemas.openxmlformats.org/officeDocument/2006/relationships/hyperlink" Target="http://www.itu.int/ITU-R/index.asp?category=study-groups&amp;rlink=rsc&amp;lang=en" TargetMode="External"/><Relationship Id="rId5" Type="http://schemas.openxmlformats.org/officeDocument/2006/relationships/hyperlink" Target="http://www.itu.int/ITU-R/index.asp?category=study-groups&amp;rlink=rwp4c&amp;lang=en" TargetMode="External"/><Relationship Id="rId10" Type="http://schemas.openxmlformats.org/officeDocument/2006/relationships/hyperlink" Target="http://www.itu.int/ITU-R/index.asp?category=study-groups&amp;rlink=rjtg5-6&amp;lang=en" TargetMode="External"/><Relationship Id="rId4" Type="http://schemas.openxmlformats.org/officeDocument/2006/relationships/hyperlink" Target="http://www.itu.int/ITU-R/index.asp?category=study-groups&amp;rlink=rwp1b&amp;lang=en" TargetMode="External"/><Relationship Id="rId9" Type="http://schemas.openxmlformats.org/officeDocument/2006/relationships/hyperlink" Target="http://www.itu.int/ITU-R/index.asp?category=study-groups&amp;rlink=rwp7c&amp;lang=en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tu.int/ITU-R/index.asp?category=study-groups&amp;rlink=rwp7b&amp;lang=en" TargetMode="External"/><Relationship Id="rId3" Type="http://schemas.openxmlformats.org/officeDocument/2006/relationships/hyperlink" Target="http://www.itu.int/ITU-R/index.asp?category=study-groups&amp;rlink=rwp4a&amp;lang=en" TargetMode="External"/><Relationship Id="rId7" Type="http://schemas.openxmlformats.org/officeDocument/2006/relationships/hyperlink" Target="http://www.itu.int/ITU-R/index.asp?category=study-groups&amp;rlink=rwp5b&amp;lang=en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tu.int/ITU-R/index.asp?category=study-groups&amp;rlink=rwp5a&amp;lang=en" TargetMode="External"/><Relationship Id="rId11" Type="http://schemas.openxmlformats.org/officeDocument/2006/relationships/hyperlink" Target="http://www.itu.int/events/upcomingevents.asp?lang=en&amp;sector=ITU-R" TargetMode="External"/><Relationship Id="rId5" Type="http://schemas.openxmlformats.org/officeDocument/2006/relationships/hyperlink" Target="http://www.itu.int/ITU-R/index.asp?category=study-groups&amp;rlink=rwp4c&amp;lang=en" TargetMode="External"/><Relationship Id="rId10" Type="http://schemas.openxmlformats.org/officeDocument/2006/relationships/hyperlink" Target="http://www.itu.int/ITU-R/index.asp?category=study-groups&amp;rlink=rjtg5-6&amp;lang=en" TargetMode="External"/><Relationship Id="rId4" Type="http://schemas.openxmlformats.org/officeDocument/2006/relationships/hyperlink" Target="http://www.itu.int/ITU-R/index.asp?category=study-groups&amp;rlink=rwp1b&amp;lang=en" TargetMode="External"/><Relationship Id="rId9" Type="http://schemas.openxmlformats.org/officeDocument/2006/relationships/hyperlink" Target="http://www.itu.int/ITU-R/index.asp?category=study-groups&amp;rlink=rwp7c&amp;lang=en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events/upcomingevents.asp?lang=en&amp;sector=ITU-R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events/upcomingevents.asp?lang=en&amp;sector=ITU-R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events/upcomingevents.asp?lang=en&amp;sector=ITU-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2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11" Type="http://schemas.openxmlformats.org/officeDocument/2006/relationships/image" Target="../media/image11.png"/><Relationship Id="rId5" Type="http://schemas.openxmlformats.org/officeDocument/2006/relationships/hyperlink" Target="http://www.itu.int/ITU-R/index.asp?category=conferences&amp;rlink=wrc-11-regional&amp;lang=en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23.wmf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hyperlink" Target="http://www.ero.dk/cpg" TargetMode="External"/><Relationship Id="rId3" Type="http://schemas.openxmlformats.org/officeDocument/2006/relationships/hyperlink" Target="http://www.asmg.ae/" TargetMode="External"/><Relationship Id="rId7" Type="http://schemas.openxmlformats.org/officeDocument/2006/relationships/hyperlink" Target="http://www.rcc.org.ru/en/" TargetMode="External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hyperlink" Target="http://citel.oas.org/ccp2-radio/WRC.asp" TargetMode="External"/><Relationship Id="rId5" Type="http://schemas.openxmlformats.org/officeDocument/2006/relationships/hyperlink" Target="http://www.atu-uat.org/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22.jpeg"/><Relationship Id="rId9" Type="http://schemas.openxmlformats.org/officeDocument/2006/relationships/hyperlink" Target="http://www.aptsec.org/Program/APG/papg.html" TargetMode="External"/><Relationship Id="rId1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jpeg"/><Relationship Id="rId3" Type="http://schemas.openxmlformats.org/officeDocument/2006/relationships/image" Target="../media/image6.wmf"/><Relationship Id="rId7" Type="http://schemas.openxmlformats.org/officeDocument/2006/relationships/image" Target="../media/image12.png"/><Relationship Id="rId12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5.jpeg"/><Relationship Id="rId5" Type="http://schemas.openxmlformats.org/officeDocument/2006/relationships/image" Target="../media/image10.png"/><Relationship Id="rId15" Type="http://schemas.openxmlformats.org/officeDocument/2006/relationships/image" Target="../media/image19.jpeg"/><Relationship Id="rId10" Type="http://schemas.openxmlformats.org/officeDocument/2006/relationships/image" Target="../media/image14.jpeg"/><Relationship Id="rId4" Type="http://schemas.openxmlformats.org/officeDocument/2006/relationships/image" Target="../media/image9.png"/><Relationship Id="rId9" Type="http://schemas.openxmlformats.org/officeDocument/2006/relationships/hyperlink" Target="http://web/ITU-R/go/wrc-07-asmg/en" TargetMode="External"/><Relationship Id="rId1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Excel_97-2003_Worksheet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publ/R-RES-R.2-6-201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tu.int/oth/R0A0A000006/en" TargetMode="External"/><Relationship Id="rId4" Type="http://schemas.openxmlformats.org/officeDocument/2006/relationships/hyperlink" Target="http://www.itu.int/md/meetingdoc.asp?type=sitems&amp;lang=e&amp;parent=R00-CA-CIR-0201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intcoop@minsvyaz.ru" TargetMode="External"/><Relationship Id="rId3" Type="http://schemas.openxmlformats.org/officeDocument/2006/relationships/hyperlink" Target="mailto:aboubakar.zourmba@ties.itu.int" TargetMode="External"/><Relationship Id="rId7" Type="http://schemas.openxmlformats.org/officeDocument/2006/relationships/hyperlink" Target="mailto:varlamov@ties.itu.in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hesh.sharma@ties.itu.int" TargetMode="External"/><Relationship Id="rId5" Type="http://schemas.openxmlformats.org/officeDocument/2006/relationships/hyperlink" Target="mailto:glenn.s.feldhake@nasa.gov" TargetMode="External"/><Relationship Id="rId10" Type="http://schemas.openxmlformats.org/officeDocument/2006/relationships/hyperlink" Target="http://www.itu.int/cgi-bin/htsh/compass/cvc.param.sh?acvty_code=CPM" TargetMode="External"/><Relationship Id="rId4" Type="http://schemas.openxmlformats.org/officeDocument/2006/relationships/hyperlink" Target="mailto:almuathen77@hotmail.com" TargetMode="External"/><Relationship Id="rId9" Type="http://schemas.openxmlformats.org/officeDocument/2006/relationships/hyperlink" Target="mailto:kjwee@kcc.go.kr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md/meetingdoc.asp?type=sitems&amp;lang=e&amp;parent=R00-CA-CIR-020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homas.ewers@bnetza.de" TargetMode="External"/><Relationship Id="rId4" Type="http://schemas.openxmlformats.org/officeDocument/2006/relationships/hyperlink" Target="http://www.itu.int/ITU-R/go/jtg4-5-6-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1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0" y="1992898"/>
            <a:ext cx="9144000" cy="2800767"/>
          </a:xfrm>
          <a:noFill/>
          <a:ln/>
        </p:spPr>
        <p:txBody>
          <a:bodyPr/>
          <a:lstStyle/>
          <a:p>
            <a:r>
              <a:rPr lang="en-US" sz="44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Preparation </a:t>
            </a:r>
            <a:r>
              <a:rPr lang="en-US" sz="4400" dirty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for </a:t>
            </a:r>
            <a:r>
              <a:rPr lang="en-US" sz="44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the</a:t>
            </a:r>
            <a:br>
              <a:rPr lang="en-US" sz="44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</a:br>
            <a:r>
              <a:rPr lang="en-US" sz="44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World </a:t>
            </a:r>
            <a:r>
              <a:rPr lang="en-US" sz="4400" dirty="0" err="1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Radiocommunication</a:t>
            </a:r>
            <a:r>
              <a:rPr lang="en-US" sz="4400" dirty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4400" dirty="0" smtClean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Conference 2015</a:t>
            </a:r>
            <a:r>
              <a:rPr lang="en-US" sz="4400" dirty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4400" dirty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</a:br>
            <a:r>
              <a:rPr lang="en-US" sz="4400" dirty="0">
                <a:solidFill>
                  <a:srgbClr val="000066"/>
                </a:solidFill>
                <a:latin typeface="Tahoma" pitchFamily="34" charset="0"/>
                <a:cs typeface="Tahoma" pitchFamily="34" charset="0"/>
              </a:rPr>
              <a:t>(WRC-15)</a:t>
            </a:r>
          </a:p>
        </p:txBody>
      </p:sp>
      <p:sp>
        <p:nvSpPr>
          <p:cNvPr id="857109" name="Text Box 21"/>
          <p:cNvSpPr txBox="1">
            <a:spLocks noChangeArrowheads="1"/>
          </p:cNvSpPr>
          <p:nvPr/>
        </p:nvSpPr>
        <p:spPr bwMode="auto">
          <a:xfrm>
            <a:off x="627626" y="5410200"/>
            <a:ext cx="463120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i="1" smtClean="0">
                <a:solidFill>
                  <a:srgbClr val="072897"/>
                </a:solidFill>
                <a:latin typeface="Verdana" pitchFamily="34" charset="0"/>
                <a:cs typeface="Tahoma" pitchFamily="34" charset="0"/>
              </a:rPr>
              <a:t>Philippe Aubineau</a:t>
            </a:r>
            <a:r>
              <a:rPr lang="en-GB" sz="2400" smtClean="0">
                <a:solidFill>
                  <a:srgbClr val="072897"/>
                </a:solidFill>
                <a:latin typeface="Verdana" pitchFamily="34" charset="0"/>
                <a:cs typeface="Tahoma" pitchFamily="34" charset="0"/>
              </a:rPr>
              <a:t> </a:t>
            </a:r>
            <a:br>
              <a:rPr lang="en-GB" sz="2400" smtClean="0">
                <a:solidFill>
                  <a:srgbClr val="072897"/>
                </a:solidFill>
                <a:latin typeface="Verdana" pitchFamily="34" charset="0"/>
                <a:cs typeface="Tahoma" pitchFamily="34" charset="0"/>
              </a:rPr>
            </a:br>
            <a:r>
              <a:rPr lang="en-GB" sz="2000" b="0" smtClean="0">
                <a:solidFill>
                  <a:srgbClr val="072897"/>
                </a:solidFill>
                <a:latin typeface="Verdana" pitchFamily="34" charset="0"/>
                <a:cs typeface="Tahoma" pitchFamily="34" charset="0"/>
              </a:rPr>
              <a:t>Counsellor, ITU-R Study Groups,</a:t>
            </a:r>
          </a:p>
          <a:p>
            <a:pPr algn="ctr" eaLnBrk="1" hangingPunct="1">
              <a:buClrTx/>
              <a:buFontTx/>
              <a:buNone/>
            </a:pPr>
            <a:r>
              <a:rPr lang="en-GB" sz="2000" b="0" smtClean="0">
                <a:solidFill>
                  <a:srgbClr val="072897"/>
                </a:solidFill>
                <a:latin typeface="Verdana" pitchFamily="34" charset="0"/>
                <a:cs typeface="Tahoma" pitchFamily="34" charset="0"/>
              </a:rPr>
              <a:t>Radiocommunication Bureau, ITU</a:t>
            </a:r>
            <a:endParaRPr lang="en-GB" sz="2000" b="0">
              <a:solidFill>
                <a:srgbClr val="072897"/>
              </a:solidFill>
              <a:latin typeface="Verdana" pitchFamily="34" charset="0"/>
              <a:cs typeface="Tahoma" pitchFamily="34" charset="0"/>
            </a:endParaRPr>
          </a:p>
        </p:txBody>
      </p:sp>
      <p:sp>
        <p:nvSpPr>
          <p:cNvPr id="857112" name="Rectangle 24"/>
          <p:cNvSpPr>
            <a:spLocks noChangeArrowheads="1"/>
          </p:cNvSpPr>
          <p:nvPr/>
        </p:nvSpPr>
        <p:spPr bwMode="auto">
          <a:xfrm>
            <a:off x="1835150" y="115888"/>
            <a:ext cx="6119813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US" sz="2000">
                <a:solidFill>
                  <a:srgbClr val="1B5BA2"/>
                </a:solidFill>
                <a:latin typeface="Verdana" pitchFamily="34" charset="0"/>
              </a:rPr>
              <a:t>1</a:t>
            </a:r>
            <a:r>
              <a:rPr lang="en-US" sz="2000" baseline="30000">
                <a:solidFill>
                  <a:srgbClr val="1B5BA2"/>
                </a:solidFill>
                <a:latin typeface="Verdana" pitchFamily="34" charset="0"/>
              </a:rPr>
              <a:t>st</a:t>
            </a:r>
            <a:r>
              <a:rPr lang="en-US" sz="2000">
                <a:solidFill>
                  <a:srgbClr val="1B5BA2"/>
                </a:solidFill>
                <a:latin typeface="Verdana" pitchFamily="34" charset="0"/>
              </a:rPr>
              <a:t> Meeting of the CEPT/ECC </a:t>
            </a:r>
            <a:br>
              <a:rPr lang="en-US" sz="2000">
                <a:solidFill>
                  <a:srgbClr val="1B5BA2"/>
                </a:solidFill>
                <a:latin typeface="Verdana" pitchFamily="34" charset="0"/>
              </a:rPr>
            </a:br>
            <a:r>
              <a:rPr lang="en-US" sz="2000">
                <a:solidFill>
                  <a:srgbClr val="1B5BA2"/>
                </a:solidFill>
                <a:latin typeface="Verdana" pitchFamily="34" charset="0"/>
              </a:rPr>
              <a:t>Conference Preparatory Group </a:t>
            </a:r>
            <a:br>
              <a:rPr lang="en-US" sz="2000">
                <a:solidFill>
                  <a:srgbClr val="1B5BA2"/>
                </a:solidFill>
                <a:latin typeface="Verdana" pitchFamily="34" charset="0"/>
              </a:rPr>
            </a:br>
            <a:r>
              <a:rPr lang="en-US" sz="2000">
                <a:solidFill>
                  <a:srgbClr val="1B5BA2"/>
                </a:solidFill>
                <a:latin typeface="Verdana" pitchFamily="34" charset="0"/>
              </a:rPr>
              <a:t>for WRC-15</a:t>
            </a:r>
            <a:r>
              <a:rPr lang="en-US" sz="2400">
                <a:latin typeface="Verdana" pitchFamily="34" charset="0"/>
              </a:rPr>
              <a:t/>
            </a:r>
            <a:br>
              <a:rPr lang="en-US" sz="2400">
                <a:latin typeface="Verdana" pitchFamily="34" charset="0"/>
              </a:rPr>
            </a:br>
            <a:r>
              <a:rPr lang="en-US">
                <a:solidFill>
                  <a:srgbClr val="000000"/>
                </a:solidFill>
                <a:latin typeface="Verdana" pitchFamily="34" charset="0"/>
              </a:rPr>
              <a:t>16 – 18 Apr. 2012, Mainz, Germany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74DCF5-2EA8-41F2-947C-B52E9324E384}" type="slidenum">
              <a:rPr lang="en-US"/>
              <a:pPr/>
              <a:t>10</a:t>
            </a:fld>
            <a:endParaRPr lang="en-US"/>
          </a:p>
        </p:txBody>
      </p:sp>
      <p:sp>
        <p:nvSpPr>
          <p:cNvPr id="1772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6175"/>
            <a:ext cx="6143625" cy="5378450"/>
          </a:xfrm>
          <a:noFill/>
          <a:ln/>
        </p:spPr>
        <p:txBody>
          <a:bodyPr/>
          <a:lstStyle/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1.	</a:t>
            </a:r>
            <a:r>
              <a:rPr lang="en-GB" sz="3000">
                <a:solidFill>
                  <a:srgbClr val="000000"/>
                </a:solidFill>
              </a:rPr>
              <a:t>Mobile </a:t>
            </a:r>
            <a:r>
              <a:rPr lang="en-GB" sz="2400">
                <a:solidFill>
                  <a:srgbClr val="000000"/>
                </a:solidFill>
              </a:rPr>
              <a:t>and </a:t>
            </a:r>
            <a:r>
              <a:rPr lang="en-GB" sz="3000">
                <a:solidFill>
                  <a:srgbClr val="000000"/>
                </a:solidFill>
              </a:rPr>
              <a:t>Amateur issues</a:t>
            </a:r>
            <a:endParaRPr lang="en-US" sz="3000">
              <a:solidFill>
                <a:srgbClr val="000000"/>
              </a:solidFill>
            </a:endParaRPr>
          </a:p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2.	</a:t>
            </a:r>
            <a:r>
              <a:rPr lang="en-GB" sz="3000">
                <a:solidFill>
                  <a:srgbClr val="000000"/>
                </a:solidFill>
              </a:rPr>
              <a:t>Science issues</a:t>
            </a:r>
            <a:endParaRPr lang="en-US" sz="3000">
              <a:solidFill>
                <a:srgbClr val="000000"/>
              </a:solidFill>
            </a:endParaRPr>
          </a:p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3.	</a:t>
            </a:r>
            <a:r>
              <a:rPr lang="en-US" sz="3000">
                <a:solidFill>
                  <a:srgbClr val="000000"/>
                </a:solidFill>
              </a:rPr>
              <a:t>Aeronautical, Maritime</a:t>
            </a:r>
            <a:br>
              <a:rPr lang="en-US" sz="3000">
                <a:solidFill>
                  <a:srgbClr val="000000"/>
                </a:solidFill>
              </a:rPr>
            </a:br>
            <a:r>
              <a:rPr lang="en-GB" sz="3000">
                <a:solidFill>
                  <a:srgbClr val="000000"/>
                </a:solidFill>
              </a:rPr>
              <a:t>and Radiolocation issues</a:t>
            </a:r>
            <a:endParaRPr lang="en-US" sz="3000">
              <a:solidFill>
                <a:srgbClr val="000000"/>
              </a:solidFill>
            </a:endParaRPr>
          </a:p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4.	</a:t>
            </a:r>
            <a:r>
              <a:rPr lang="en-GB" sz="3000">
                <a:solidFill>
                  <a:srgbClr val="000000"/>
                </a:solidFill>
              </a:rPr>
              <a:t>Satellite services</a:t>
            </a:r>
            <a:br>
              <a:rPr lang="en-GB" sz="3000">
                <a:solidFill>
                  <a:srgbClr val="000000"/>
                </a:solidFill>
              </a:rPr>
            </a:br>
            <a:r>
              <a:rPr lang="en-GB" sz="2800">
                <a:solidFill>
                  <a:srgbClr val="000000"/>
                </a:solidFill>
              </a:rPr>
              <a:t>4.1 Fixed-satellite service</a:t>
            </a:r>
            <a:br>
              <a:rPr lang="en-GB" sz="2800">
                <a:solidFill>
                  <a:srgbClr val="000000"/>
                </a:solidFill>
              </a:rPr>
            </a:br>
            <a:r>
              <a:rPr lang="en-GB" sz="2800">
                <a:solidFill>
                  <a:srgbClr val="000000"/>
                </a:solidFill>
              </a:rPr>
              <a:t>4.2 Mobile-satellite service</a:t>
            </a:r>
            <a:endParaRPr lang="en-US" sz="2800">
              <a:solidFill>
                <a:srgbClr val="000000"/>
              </a:solidFill>
            </a:endParaRPr>
          </a:p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5.	</a:t>
            </a:r>
            <a:r>
              <a:rPr lang="en-GB" sz="3000">
                <a:solidFill>
                  <a:srgbClr val="000000"/>
                </a:solidFill>
              </a:rPr>
              <a:t>Satellite regulatory issues</a:t>
            </a:r>
            <a:endParaRPr lang="en-US" sz="3000">
              <a:solidFill>
                <a:srgbClr val="000000"/>
              </a:solidFill>
            </a:endParaRPr>
          </a:p>
          <a:p>
            <a:pPr marL="531813" indent="-531813">
              <a:spcBef>
                <a:spcPct val="40000"/>
              </a:spcBef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</a:rPr>
              <a:t>6.	</a:t>
            </a:r>
            <a:r>
              <a:rPr lang="en-GB" sz="3000">
                <a:solidFill>
                  <a:srgbClr val="000000"/>
                </a:solidFill>
              </a:rPr>
              <a:t>General issues</a:t>
            </a:r>
            <a:endParaRPr lang="en-US" sz="3000">
              <a:solidFill>
                <a:srgbClr val="000000"/>
              </a:solidFill>
            </a:endParaRPr>
          </a:p>
        </p:txBody>
      </p:sp>
      <p:sp>
        <p:nvSpPr>
          <p:cNvPr id="1772547" name="Rectangle 3"/>
          <p:cNvSpPr>
            <a:spLocks noChangeArrowheads="1"/>
          </p:cNvSpPr>
          <p:nvPr/>
        </p:nvSpPr>
        <p:spPr bwMode="auto">
          <a:xfrm>
            <a:off x="0" y="0"/>
            <a:ext cx="7092950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CPM Report – Table of contents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72548" name="Text Box 4"/>
          <p:cNvSpPr txBox="1">
            <a:spLocks noChangeArrowheads="1"/>
          </p:cNvSpPr>
          <p:nvPr/>
        </p:nvSpPr>
        <p:spPr bwMode="auto">
          <a:xfrm>
            <a:off x="609600" y="838200"/>
            <a:ext cx="2874963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>
            <a:spAutoFit/>
          </a:bodyPr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800" u="sng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Chapters of CPM Report</a:t>
            </a:r>
          </a:p>
        </p:txBody>
      </p:sp>
      <p:sp>
        <p:nvSpPr>
          <p:cNvPr id="1772549" name="Line 5"/>
          <p:cNvSpPr>
            <a:spLocks noChangeShapeType="1"/>
          </p:cNvSpPr>
          <p:nvPr/>
        </p:nvSpPr>
        <p:spPr bwMode="auto">
          <a:xfrm>
            <a:off x="228600" y="1773238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50" name="Line 6"/>
          <p:cNvSpPr>
            <a:spLocks noChangeShapeType="1"/>
          </p:cNvSpPr>
          <p:nvPr/>
        </p:nvSpPr>
        <p:spPr bwMode="auto">
          <a:xfrm>
            <a:off x="228600" y="2492375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51" name="Line 7"/>
          <p:cNvSpPr>
            <a:spLocks noChangeShapeType="1"/>
          </p:cNvSpPr>
          <p:nvPr/>
        </p:nvSpPr>
        <p:spPr bwMode="auto">
          <a:xfrm>
            <a:off x="228600" y="3644900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52" name="Line 8"/>
          <p:cNvSpPr>
            <a:spLocks noChangeShapeType="1"/>
          </p:cNvSpPr>
          <p:nvPr/>
        </p:nvSpPr>
        <p:spPr bwMode="auto">
          <a:xfrm>
            <a:off x="228600" y="5157788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53" name="Line 9"/>
          <p:cNvSpPr>
            <a:spLocks noChangeShapeType="1"/>
          </p:cNvSpPr>
          <p:nvPr/>
        </p:nvSpPr>
        <p:spPr bwMode="auto">
          <a:xfrm>
            <a:off x="228600" y="5949950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54" name="Text Box 10"/>
          <p:cNvSpPr txBox="1">
            <a:spLocks noChangeArrowheads="1"/>
          </p:cNvSpPr>
          <p:nvPr/>
        </p:nvSpPr>
        <p:spPr bwMode="auto">
          <a:xfrm>
            <a:off x="6346825" y="839788"/>
            <a:ext cx="2617788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>
            <a:spAutoFit/>
          </a:bodyPr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800" u="sng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WRC-15 Agenda items</a:t>
            </a:r>
          </a:p>
        </p:txBody>
      </p:sp>
      <p:sp>
        <p:nvSpPr>
          <p:cNvPr id="1772555" name="Text Box 1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84888" y="5827713"/>
            <a:ext cx="30591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4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9.1.4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9.1.6</a:t>
            </a:r>
            <a:r>
              <a:rPr lang="en-US" sz="2000">
                <a:solidFill>
                  <a:srgbClr val="000000"/>
                </a:solidFill>
                <a:latin typeface="Tahoma" pitchFamily="34" charset="0"/>
              </a:rPr>
              <a:t>,</a:t>
            </a:r>
            <a:r>
              <a:rPr lang="en-US" sz="2000">
                <a:solidFill>
                  <a:srgbClr val="0000FF"/>
                </a:solidFill>
                <a:latin typeface="Tahoma" pitchFamily="34" charset="0"/>
              </a:rPr>
              <a:t/>
            </a:r>
            <a:br>
              <a:rPr lang="en-US" sz="2000">
                <a:solidFill>
                  <a:srgbClr val="0000FF"/>
                </a:solidFill>
                <a:latin typeface="Tahoma" pitchFamily="34" charset="0"/>
              </a:rPr>
            </a:br>
            <a:r>
              <a:rPr lang="en-US">
                <a:solidFill>
                  <a:srgbClr val="0000FF"/>
                </a:solidFill>
                <a:latin typeface="Arial" pitchFamily="34" charset="0"/>
              </a:rPr>
              <a:t>9.1.7</a:t>
            </a:r>
            <a:r>
              <a:rPr lang="en-US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</a:rPr>
              <a:t>10</a:t>
            </a:r>
          </a:p>
        </p:txBody>
      </p:sp>
      <p:sp>
        <p:nvSpPr>
          <p:cNvPr id="1772556" name="Text Box 1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084888" y="1150938"/>
            <a:ext cx="3059112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1.2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1.3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1.4</a:t>
            </a:r>
          </a:p>
        </p:txBody>
      </p:sp>
      <p:sp>
        <p:nvSpPr>
          <p:cNvPr id="1772557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84888" y="1700213"/>
            <a:ext cx="305911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1.11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1.12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1.13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1.14</a:t>
            </a:r>
          </a:p>
        </p:txBody>
      </p:sp>
      <p:sp>
        <p:nvSpPr>
          <p:cNvPr id="1772558" name="Text Box 14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84888" y="2582863"/>
            <a:ext cx="305911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1.5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1.15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1.16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/>
            </a:r>
            <a:b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1.17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1.18</a:t>
            </a:r>
          </a:p>
        </p:txBody>
      </p:sp>
      <p:sp>
        <p:nvSpPr>
          <p:cNvPr id="1772559" name="Text Box 1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094413" y="4076700"/>
            <a:ext cx="3049587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1.6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1.7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1.8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1.9.1</a:t>
            </a:r>
          </a:p>
        </p:txBody>
      </p:sp>
      <p:sp>
        <p:nvSpPr>
          <p:cNvPr id="1772560" name="Text Box 16"/>
          <p:cNvSpPr txBox="1">
            <a:spLocks noChangeArrowheads="1"/>
          </p:cNvSpPr>
          <p:nvPr/>
        </p:nvSpPr>
        <p:spPr bwMode="auto">
          <a:xfrm>
            <a:off x="6094413" y="4543425"/>
            <a:ext cx="3049587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1.9.2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1.10</a:t>
            </a:r>
          </a:p>
        </p:txBody>
      </p:sp>
      <p:sp>
        <p:nvSpPr>
          <p:cNvPr id="1772561" name="Line 17"/>
          <p:cNvSpPr>
            <a:spLocks noChangeShapeType="1"/>
          </p:cNvSpPr>
          <p:nvPr/>
        </p:nvSpPr>
        <p:spPr bwMode="auto">
          <a:xfrm>
            <a:off x="244475" y="4221163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62" name="Line 18"/>
          <p:cNvSpPr>
            <a:spLocks noChangeShapeType="1"/>
          </p:cNvSpPr>
          <p:nvPr/>
        </p:nvSpPr>
        <p:spPr bwMode="auto">
          <a:xfrm>
            <a:off x="244475" y="4652963"/>
            <a:ext cx="8648700" cy="0"/>
          </a:xfrm>
          <a:prstGeom prst="lin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63" name="Text Box 19"/>
          <p:cNvSpPr txBox="1">
            <a:spLocks noChangeArrowheads="1"/>
          </p:cNvSpPr>
          <p:nvPr/>
        </p:nvSpPr>
        <p:spPr bwMode="auto">
          <a:xfrm>
            <a:off x="6084888" y="5084763"/>
            <a:ext cx="30591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479" tIns="41239" rIns="82479" bIns="41239" anchor="ctr"/>
          <a:lstStyle>
            <a:lvl1pPr defTabSz="8255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41275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825500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23666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1649413" defTabSz="8255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1066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5638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0210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478213" defTabSz="825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7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9.1.1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9.1.2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9.1.3</a:t>
            </a:r>
            <a:r>
              <a:rPr lang="en-US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,</a:t>
            </a: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/>
            </a:r>
            <a:b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9.1.5</a:t>
            </a:r>
            <a:r>
              <a:rPr lang="en-US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</a:rPr>
              <a:t>9.1.8</a:t>
            </a:r>
            <a:r>
              <a:rPr lang="en-US">
                <a:solidFill>
                  <a:srgbClr val="000000"/>
                </a:solidFill>
                <a:latin typeface="Arial" pitchFamily="34" charset="0"/>
              </a:rPr>
              <a:t>, </a:t>
            </a:r>
            <a:r>
              <a:rPr lang="en-US">
                <a:solidFill>
                  <a:srgbClr val="0000FF"/>
                </a:solidFill>
                <a:latin typeface="Arial" pitchFamily="34" charset="0"/>
              </a:rPr>
              <a:t>9.3</a:t>
            </a:r>
          </a:p>
        </p:txBody>
      </p:sp>
      <p:sp>
        <p:nvSpPr>
          <p:cNvPr id="1772564" name="Rectangle 20"/>
          <p:cNvSpPr>
            <a:spLocks noChangeArrowheads="1"/>
          </p:cNvSpPr>
          <p:nvPr/>
        </p:nvSpPr>
        <p:spPr bwMode="white">
          <a:xfrm>
            <a:off x="-31750" y="476250"/>
            <a:ext cx="5108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00"/>
                </a:solidFill>
              </a:rPr>
              <a:t>(see details in Annexes 6 and 7 to </a:t>
            </a:r>
            <a:r>
              <a:rPr lang="en-GB">
                <a:solidFill>
                  <a:srgbClr val="000000"/>
                </a:solidFill>
                <a:hlinkClick r:id="rId4"/>
              </a:rPr>
              <a:t>CA/201</a:t>
            </a:r>
            <a:r>
              <a:rPr lang="en-GB">
                <a:solidFill>
                  <a:srgbClr val="000000"/>
                </a:solidFill>
              </a:rPr>
              <a:t>)</a:t>
            </a:r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10-B3F5-415D-A7D4-1C3BCE994A06}" type="slidenum">
              <a:rPr lang="en-US"/>
              <a:pPr/>
              <a:t>11</a:t>
            </a:fld>
            <a:endParaRPr lang="en-US"/>
          </a:p>
        </p:txBody>
      </p:sp>
      <p:sp>
        <p:nvSpPr>
          <p:cNvPr id="1805315" name="Rectangle 3"/>
          <p:cNvSpPr>
            <a:spLocks noChangeArrowheads="1"/>
          </p:cNvSpPr>
          <p:nvPr/>
        </p:nvSpPr>
        <p:spPr bwMode="auto">
          <a:xfrm>
            <a:off x="0" y="0"/>
            <a:ext cx="7092950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Tx/>
              <a:buFontTx/>
              <a:buNone/>
            </a:pPr>
            <a:r>
              <a:rPr lang="en-GB" sz="3200">
                <a:solidFill>
                  <a:schemeClr val="bg1"/>
                </a:solidFill>
                <a:latin typeface="Arial" pitchFamily="34" charset="0"/>
              </a:rPr>
              <a:t>CPM Report – Chapter </a:t>
            </a:r>
            <a:r>
              <a:rPr lang="en-US" sz="3200">
                <a:solidFill>
                  <a:schemeClr val="bg1"/>
                </a:solidFill>
                <a:latin typeface="Arial" pitchFamily="34" charset="0"/>
              </a:rPr>
              <a:t>Rapporteurs</a:t>
            </a:r>
          </a:p>
        </p:txBody>
      </p:sp>
      <p:graphicFrame>
        <p:nvGraphicFramePr>
          <p:cNvPr id="1805568" name="Group 25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764299833"/>
              </p:ext>
            </p:extLst>
          </p:nvPr>
        </p:nvGraphicFramePr>
        <p:xfrm>
          <a:off x="0" y="908050"/>
          <a:ext cx="9180513" cy="5691252"/>
        </p:xfrm>
        <a:graphic>
          <a:graphicData uri="http://schemas.openxmlformats.org/drawingml/2006/table">
            <a:tbl>
              <a:tblPr/>
              <a:tblGrid>
                <a:gridCol w="4230688"/>
                <a:gridCol w="4949825"/>
              </a:tblGrid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Chapters</a:t>
                      </a:r>
                      <a:endParaRPr kumimoji="0" lang="en-GB" sz="2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5C5C5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Rapporteurs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 Mobile and Amateur issues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8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- Agenda items 1.1 and 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Ms C. COOK (CAN)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5C5C5C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3"/>
                        </a:rPr>
                        <a:t>Cindy.Cook@ic.gc.ca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5C5C5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- Agenda items 1.3 and 1.4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Ch. GLASS (USA)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5C5C5C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4"/>
                        </a:rPr>
                        <a:t>cglass@ntia.doc.gov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5C5C5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Science issues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A. VASSILIEV (RUS)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5"/>
                        </a:rPr>
                        <a:t>alexandre.vassiliev@ties.itu.int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Aeronautical, Maritime</a:t>
                      </a:r>
                      <a:b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and Radiolocation issues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M. WEBER (D)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6"/>
                        </a:rPr>
                        <a:t>martin.weber@bnetza.de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 Satellite services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5C5C5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4.1- Fixed-satellite service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X. GAO (CHN)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7"/>
                        </a:rPr>
                        <a:t>gaoxiaoyang@chinasatcom.com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4.2- Mobile-satellite service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M.A. NAZARI (IRN)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8"/>
                        </a:rPr>
                        <a:t>a.nazari@cra.ir</a:t>
                      </a:r>
                      <a:endParaRPr kumimoji="0" lang="en-GB" sz="28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5C5C5C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 Satellite regulatory issues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K. AL-AWADHI (UAE)</a:t>
                      </a:r>
                      <a:r>
                        <a:rPr kumimoji="0" lang="en-GB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9"/>
                        </a:rPr>
                        <a:t>khalid.alawadi@tra.gov.ae</a:t>
                      </a:r>
                      <a:endParaRPr kumimoji="0" lang="en-GB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 General issues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E438A"/>
                        </a:buClr>
                        <a:buSzPct val="110000"/>
                        <a:buFont typeface="Wingdings" pitchFamily="2" charset="2"/>
                        <a:buNone/>
                        <a:tabLst>
                          <a:tab pos="4662488" algn="r"/>
                        </a:tabLst>
                      </a:pPr>
                      <a:r>
                        <a:rPr kumimoji="0" lang="en-GB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P.N. NGIGE (KEN)</a:t>
                      </a:r>
                      <a:r>
                        <a:rPr kumimoji="0" lang="en-GB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GB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10"/>
                        </a:rPr>
                        <a:t>ngige@cck.go.ke</a:t>
                      </a:r>
                      <a:r>
                        <a:rPr kumimoji="0" lang="en-GB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05370" name="Rectangle 58"/>
          <p:cNvSpPr>
            <a:spLocks noChangeArrowheads="1"/>
          </p:cNvSpPr>
          <p:nvPr/>
        </p:nvSpPr>
        <p:spPr bwMode="white">
          <a:xfrm>
            <a:off x="0" y="541338"/>
            <a:ext cx="4294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(see details in Annex 13 to </a:t>
            </a:r>
            <a:r>
              <a:rPr lang="en-GB" dirty="0">
                <a:solidFill>
                  <a:srgbClr val="000000"/>
                </a:solidFill>
                <a:hlinkClick r:id="rId11"/>
              </a:rPr>
              <a:t>CA/201</a:t>
            </a:r>
            <a:r>
              <a:rPr lang="en-GB" dirty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AEE7F-C480-4210-B4B8-5AB056E959A5}" type="slidenum">
              <a:rPr lang="en-US"/>
              <a:pPr/>
              <a:t>12</a:t>
            </a:fld>
            <a:endParaRPr lang="en-US"/>
          </a:p>
        </p:txBody>
      </p:sp>
      <p:sp>
        <p:nvSpPr>
          <p:cNvPr id="1451010" name="Rectangle 2"/>
          <p:cNvSpPr>
            <a:spLocks noChangeArrowheads="1"/>
          </p:cNvSpPr>
          <p:nvPr/>
        </p:nvSpPr>
        <p:spPr bwMode="auto">
          <a:xfrm>
            <a:off x="0" y="0"/>
            <a:ext cx="7164388" cy="9461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ClrTx/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Structure of the draft CPM texts for </a:t>
            </a:r>
            <a:br>
              <a:rPr lang="en-GB" sz="2800">
                <a:solidFill>
                  <a:schemeClr val="bg1"/>
                </a:solidFill>
                <a:latin typeface="Arial" pitchFamily="34" charset="0"/>
              </a:rPr>
            </a:b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an agenda item in a given chapter</a:t>
            </a: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5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55065"/>
            <a:ext cx="8534400" cy="5410200"/>
          </a:xfrm>
          <a:noFill/>
          <a:ln/>
        </p:spPr>
        <p:txBody>
          <a:bodyPr/>
          <a:lstStyle/>
          <a:p>
            <a:pPr marL="1441450" indent="-144145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Chapter N</a:t>
            </a:r>
          </a:p>
          <a:p>
            <a:pPr marL="1441450" indent="-1441450"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Agenda Item 1.XY</a:t>
            </a:r>
          </a:p>
          <a:p>
            <a:pPr marL="0" indent="0">
              <a:lnSpc>
                <a:spcPct val="80000"/>
              </a:lnSpc>
              <a:buNone/>
            </a:pPr>
            <a:endParaRPr lang="en-US" sz="2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[Relevant WRC Resolutions if any]</a:t>
            </a: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N/1.XY/1	Executive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Summary*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N/1.XY/2	Background*</a:t>
            </a: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N/1.XY/3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Summary of </a:t>
            </a:r>
            <a:r>
              <a:rPr lang="en-GB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technical and operational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studies, </a:t>
            </a:r>
            <a:r>
              <a:rPr lang="en-US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including a list of relevant </a:t>
            </a:r>
            <a:r>
              <a:rPr lang="en-US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ITU-R Recommendations</a:t>
            </a: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N/1.XY/4	Analysis of the results of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studies**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N/1.XY/5	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Method(s) 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satisfy the Agenda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Item**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N/1.XY/6	Regulatory and procedural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considerations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GB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(see the Proposed detailed Structure for the Draft CPM Report to WRC-15 at</a:t>
            </a: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441450" indent="-1441450"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GB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www.itu.int/oth/R0A0A000006/en</a:t>
            </a:r>
            <a:r>
              <a:rPr lang="en-GB" sz="16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1441450" indent="-1441450">
              <a:lnSpc>
                <a:spcPct val="80000"/>
              </a:lnSpc>
              <a:buNone/>
            </a:pPr>
            <a:endParaRPr lang="en-US" sz="105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None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* Not more than half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of text		** Not applicable to WRC-15 Agenda item 9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441450" indent="-1441450">
              <a:lnSpc>
                <a:spcPct val="80000"/>
              </a:lnSpc>
              <a:buNone/>
            </a:pPr>
            <a:endParaRPr lang="ru-RU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8"/>
          <p:cNvSpPr>
            <a:spLocks noChangeArrowheads="1"/>
          </p:cNvSpPr>
          <p:nvPr/>
        </p:nvSpPr>
        <p:spPr bwMode="white">
          <a:xfrm>
            <a:off x="0" y="914330"/>
            <a:ext cx="41793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(see </a:t>
            </a:r>
            <a:r>
              <a:rPr lang="en-GB" dirty="0" smtClean="0">
                <a:solidFill>
                  <a:srgbClr val="000000"/>
                </a:solidFill>
              </a:rPr>
              <a:t>Annexes 5 and 11 </a:t>
            </a:r>
            <a:r>
              <a:rPr lang="en-GB" dirty="0">
                <a:solidFill>
                  <a:srgbClr val="000000"/>
                </a:solidFill>
              </a:rPr>
              <a:t>to </a:t>
            </a:r>
            <a:r>
              <a:rPr lang="en-GB" dirty="0">
                <a:solidFill>
                  <a:srgbClr val="000000"/>
                </a:solidFill>
                <a:hlinkClick r:id="rId4"/>
              </a:rPr>
              <a:t>CA/201</a:t>
            </a:r>
            <a:r>
              <a:rPr lang="en-GB" dirty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8365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41CC9-459C-4307-8F87-EF225E39A3FB}" type="slidenum">
              <a:rPr lang="en-US"/>
              <a:pPr/>
              <a:t>13</a:t>
            </a:fld>
            <a:endParaRPr lang="en-US"/>
          </a:p>
        </p:txBody>
      </p:sp>
      <p:sp>
        <p:nvSpPr>
          <p:cNvPr id="1790980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4068763" y="3051175"/>
            <a:ext cx="990600" cy="3048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4A</a:t>
            </a:r>
          </a:p>
        </p:txBody>
      </p:sp>
      <p:sp>
        <p:nvSpPr>
          <p:cNvPr id="1790981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58138" y="4845050"/>
            <a:ext cx="57467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9.1.4*</a:t>
            </a:r>
          </a:p>
        </p:txBody>
      </p:sp>
      <p:sp>
        <p:nvSpPr>
          <p:cNvPr id="1790982" name="Oval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2930525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1.6</a:t>
            </a:r>
          </a:p>
        </p:txBody>
      </p:sp>
      <p:sp>
        <p:nvSpPr>
          <p:cNvPr id="1790984" name="Oval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734300" y="5300663"/>
            <a:ext cx="5556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9.1.6</a:t>
            </a:r>
          </a:p>
        </p:txBody>
      </p:sp>
      <p:sp>
        <p:nvSpPr>
          <p:cNvPr id="1790991" name="Rectangle 15">
            <a:hlinkClick r:id="rId4"/>
          </p:cNvPr>
          <p:cNvSpPr>
            <a:spLocks noChangeArrowheads="1"/>
          </p:cNvSpPr>
          <p:nvPr/>
        </p:nvSpPr>
        <p:spPr bwMode="auto">
          <a:xfrm>
            <a:off x="4068763" y="5518150"/>
            <a:ext cx="990600" cy="3048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1B</a:t>
            </a:r>
          </a:p>
        </p:txBody>
      </p:sp>
      <p:sp>
        <p:nvSpPr>
          <p:cNvPr id="1790993" name="Rectangle 17">
            <a:hlinkClick r:id="rId5"/>
          </p:cNvPr>
          <p:cNvSpPr>
            <a:spLocks noChangeArrowheads="1"/>
          </p:cNvSpPr>
          <p:nvPr/>
        </p:nvSpPr>
        <p:spPr bwMode="auto">
          <a:xfrm>
            <a:off x="4068763" y="3556000"/>
            <a:ext cx="990600" cy="3048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100000">
                <a:srgbClr val="FFFF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4C</a:t>
            </a:r>
          </a:p>
        </p:txBody>
      </p:sp>
      <p:sp>
        <p:nvSpPr>
          <p:cNvPr id="1790995" name="Oval 1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308850" y="4365625"/>
            <a:ext cx="62547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9.1.2*</a:t>
            </a:r>
          </a:p>
        </p:txBody>
      </p:sp>
      <p:sp>
        <p:nvSpPr>
          <p:cNvPr id="1790996" name="Rectangle 20">
            <a:hlinkClick r:id="rId6"/>
          </p:cNvPr>
          <p:cNvSpPr>
            <a:spLocks noChangeArrowheads="1"/>
          </p:cNvSpPr>
          <p:nvPr/>
        </p:nvSpPr>
        <p:spPr bwMode="auto">
          <a:xfrm>
            <a:off x="4068763" y="2043113"/>
            <a:ext cx="990600" cy="3048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CC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5A</a:t>
            </a:r>
          </a:p>
        </p:txBody>
      </p:sp>
      <p:sp>
        <p:nvSpPr>
          <p:cNvPr id="1790997" name="Oval 2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1560513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  <p:sp>
        <p:nvSpPr>
          <p:cNvPr id="1790999" name="Rectangle 23">
            <a:hlinkClick r:id="rId7"/>
          </p:cNvPr>
          <p:cNvSpPr>
            <a:spLocks noChangeArrowheads="1"/>
          </p:cNvSpPr>
          <p:nvPr/>
        </p:nvSpPr>
        <p:spPr bwMode="auto">
          <a:xfrm>
            <a:off x="4068763" y="2547938"/>
            <a:ext cx="990600" cy="304800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5B</a:t>
            </a:r>
          </a:p>
        </p:txBody>
      </p:sp>
      <p:sp>
        <p:nvSpPr>
          <p:cNvPr id="1791000" name="Oval 2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2482850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1.5</a:t>
            </a:r>
          </a:p>
        </p:txBody>
      </p:sp>
      <p:sp>
        <p:nvSpPr>
          <p:cNvPr id="1791001" name="Oval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2022475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  <p:sp>
        <p:nvSpPr>
          <p:cNvPr id="1791002" name="Oval 2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1747838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1.15</a:t>
            </a:r>
          </a:p>
        </p:txBody>
      </p:sp>
      <p:sp>
        <p:nvSpPr>
          <p:cNvPr id="1791003" name="Rectangle 27">
            <a:hlinkClick r:id="rId8"/>
          </p:cNvPr>
          <p:cNvSpPr>
            <a:spLocks noChangeArrowheads="1"/>
          </p:cNvSpPr>
          <p:nvPr/>
        </p:nvSpPr>
        <p:spPr bwMode="auto">
          <a:xfrm>
            <a:off x="4068763" y="4060825"/>
            <a:ext cx="990600" cy="3048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FFFF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7B</a:t>
            </a:r>
          </a:p>
        </p:txBody>
      </p:sp>
      <p:sp>
        <p:nvSpPr>
          <p:cNvPr id="1791004" name="Oval 2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5635625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1.11</a:t>
            </a:r>
          </a:p>
        </p:txBody>
      </p:sp>
      <p:sp>
        <p:nvSpPr>
          <p:cNvPr id="1791006" name="Oval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838200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1.13</a:t>
            </a:r>
          </a:p>
        </p:txBody>
      </p:sp>
      <p:sp>
        <p:nvSpPr>
          <p:cNvPr id="1791007" name="Oval 3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02588" y="5734050"/>
            <a:ext cx="53022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9.1.8</a:t>
            </a:r>
          </a:p>
        </p:txBody>
      </p:sp>
      <p:sp>
        <p:nvSpPr>
          <p:cNvPr id="1791008" name="Rectangle 32">
            <a:hlinkClick r:id="rId9"/>
          </p:cNvPr>
          <p:cNvSpPr>
            <a:spLocks noChangeArrowheads="1"/>
          </p:cNvSpPr>
          <p:nvPr/>
        </p:nvSpPr>
        <p:spPr bwMode="auto">
          <a:xfrm>
            <a:off x="4086225" y="4564063"/>
            <a:ext cx="990600" cy="304800"/>
          </a:xfrm>
          <a:prstGeom prst="rect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7C</a:t>
            </a:r>
          </a:p>
        </p:txBody>
      </p:sp>
      <p:sp>
        <p:nvSpPr>
          <p:cNvPr id="1791009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6067425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1.12</a:t>
            </a:r>
          </a:p>
        </p:txBody>
      </p:sp>
      <p:sp>
        <p:nvSpPr>
          <p:cNvPr id="1791011" name="Rectangle 35">
            <a:hlinkClick r:id="rId10"/>
          </p:cNvPr>
          <p:cNvSpPr>
            <a:spLocks noChangeArrowheads="1"/>
          </p:cNvSpPr>
          <p:nvPr/>
        </p:nvSpPr>
        <p:spPr bwMode="auto">
          <a:xfrm>
            <a:off x="3781425" y="1106488"/>
            <a:ext cx="1535113" cy="295275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JTG 4-5-6-7</a:t>
            </a:r>
          </a:p>
        </p:txBody>
      </p:sp>
      <p:sp>
        <p:nvSpPr>
          <p:cNvPr id="1791013" name="Rectangle 37">
            <a:hlinkClick r:id="rId11"/>
          </p:cNvPr>
          <p:cNvSpPr>
            <a:spLocks noChangeArrowheads="1"/>
          </p:cNvSpPr>
          <p:nvPr/>
        </p:nvSpPr>
        <p:spPr bwMode="auto">
          <a:xfrm>
            <a:off x="4356100" y="5013325"/>
            <a:ext cx="457200" cy="3048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</a:t>
            </a:r>
          </a:p>
        </p:txBody>
      </p:sp>
      <p:sp>
        <p:nvSpPr>
          <p:cNvPr id="1791014" name="Oval 3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3476625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7*</a:t>
            </a:r>
          </a:p>
        </p:txBody>
      </p:sp>
      <p:sp>
        <p:nvSpPr>
          <p:cNvPr id="1791030" name="Oval 5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666750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  <p:sp>
        <p:nvSpPr>
          <p:cNvPr id="1791031" name="Oval 5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1109663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791033" name="Oval 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89925" y="5300663"/>
            <a:ext cx="5302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9.1.7</a:t>
            </a:r>
          </a:p>
        </p:txBody>
      </p:sp>
      <p:sp>
        <p:nvSpPr>
          <p:cNvPr id="1791034" name="Oval 5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4387850"/>
            <a:ext cx="601663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9.1.3*</a:t>
            </a:r>
          </a:p>
        </p:txBody>
      </p:sp>
      <p:sp>
        <p:nvSpPr>
          <p:cNvPr id="1791035" name="Oval 5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532813" y="4387850"/>
            <a:ext cx="576262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9.1.5*</a:t>
            </a:r>
          </a:p>
        </p:txBody>
      </p:sp>
      <p:sp>
        <p:nvSpPr>
          <p:cNvPr id="1791038" name="Oval 6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337661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1.7</a:t>
            </a:r>
          </a:p>
        </p:txBody>
      </p:sp>
      <p:sp>
        <p:nvSpPr>
          <p:cNvPr id="1791039" name="Oval 6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3838575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1.8</a:t>
            </a:r>
          </a:p>
        </p:txBody>
      </p:sp>
      <p:sp>
        <p:nvSpPr>
          <p:cNvPr id="1791040" name="Oval 6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2263" y="4298950"/>
            <a:ext cx="504825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1.9.1</a:t>
            </a:r>
          </a:p>
        </p:txBody>
      </p:sp>
      <p:sp>
        <p:nvSpPr>
          <p:cNvPr id="1791041" name="Oval 6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519271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1791042" name="Oval 6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4746625"/>
            <a:ext cx="5080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1.9.2</a:t>
            </a:r>
          </a:p>
        </p:txBody>
      </p:sp>
      <p:sp>
        <p:nvSpPr>
          <p:cNvPr id="1791043" name="Oval 6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56550" y="3933825"/>
            <a:ext cx="4826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9.1.1</a:t>
            </a:r>
          </a:p>
        </p:txBody>
      </p:sp>
      <p:sp>
        <p:nvSpPr>
          <p:cNvPr id="1791044" name="Oval 6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29563" y="3044825"/>
            <a:ext cx="530225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1.18*</a:t>
            </a:r>
          </a:p>
        </p:txBody>
      </p:sp>
      <p:sp>
        <p:nvSpPr>
          <p:cNvPr id="1791045" name="Oval 6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2179638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1.16</a:t>
            </a:r>
          </a:p>
        </p:txBody>
      </p:sp>
      <p:sp>
        <p:nvSpPr>
          <p:cNvPr id="1791046" name="Oval 7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2613025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1.17</a:t>
            </a:r>
          </a:p>
        </p:txBody>
      </p:sp>
      <p:sp>
        <p:nvSpPr>
          <p:cNvPr id="1791050" name="Rectangle 74">
            <a:hlinkClick r:id="rId9"/>
          </p:cNvPr>
          <p:cNvSpPr>
            <a:spLocks noChangeArrowheads="1"/>
          </p:cNvSpPr>
          <p:nvPr/>
        </p:nvSpPr>
        <p:spPr bwMode="auto">
          <a:xfrm>
            <a:off x="4086225" y="1539875"/>
            <a:ext cx="990600" cy="304800"/>
          </a:xfrm>
          <a:prstGeom prst="rect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7A</a:t>
            </a:r>
          </a:p>
        </p:txBody>
      </p:sp>
      <p:sp>
        <p:nvSpPr>
          <p:cNvPr id="1791051" name="Oval 7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931150" y="1290638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1.14</a:t>
            </a:r>
          </a:p>
        </p:txBody>
      </p:sp>
      <p:sp>
        <p:nvSpPr>
          <p:cNvPr id="1791053" name="Text Box 7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661025" y="6437313"/>
            <a:ext cx="1358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* Relevant part</a:t>
            </a:r>
          </a:p>
        </p:txBody>
      </p:sp>
      <p:sp>
        <p:nvSpPr>
          <p:cNvPr id="1791054" name="Text Box 78"/>
          <p:cNvSpPr txBox="1">
            <a:spLocks noChangeArrowheads="1"/>
          </p:cNvSpPr>
          <p:nvPr/>
        </p:nvSpPr>
        <p:spPr bwMode="auto">
          <a:xfrm>
            <a:off x="3352800" y="696913"/>
            <a:ext cx="2278124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Aft>
                <a:spcPct val="10000"/>
              </a:spcAft>
              <a:buClrTx/>
              <a:buFontTx/>
              <a:buNone/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Responsible </a:t>
            </a: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ITU-R Groups</a:t>
            </a:r>
          </a:p>
        </p:txBody>
      </p:sp>
      <p:sp>
        <p:nvSpPr>
          <p:cNvPr id="1791055" name="Rectangle 79"/>
          <p:cNvSpPr>
            <a:spLocks noChangeArrowheads="1"/>
          </p:cNvSpPr>
          <p:nvPr/>
        </p:nvSpPr>
        <p:spPr bwMode="auto">
          <a:xfrm>
            <a:off x="0" y="0"/>
            <a:ext cx="6948488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Agenda items &amp; Resp. Groups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cxnSp>
        <p:nvCxnSpPr>
          <p:cNvPr id="1791057" name="AutoShape 81"/>
          <p:cNvCxnSpPr>
            <a:cxnSpLocks noChangeShapeType="1"/>
            <a:stCxn id="1791011" idx="1"/>
            <a:endCxn id="1791030" idx="6"/>
          </p:cNvCxnSpPr>
          <p:nvPr/>
        </p:nvCxnSpPr>
        <p:spPr bwMode="auto">
          <a:xfrm flipH="1" flipV="1">
            <a:off x="781050" y="895350"/>
            <a:ext cx="3000375" cy="358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58" name="AutoShape 82"/>
          <p:cNvCxnSpPr>
            <a:cxnSpLocks noChangeShapeType="1"/>
            <a:stCxn id="1791011" idx="1"/>
            <a:endCxn id="1791031" idx="6"/>
          </p:cNvCxnSpPr>
          <p:nvPr/>
        </p:nvCxnSpPr>
        <p:spPr bwMode="auto">
          <a:xfrm flipH="1">
            <a:off x="781050" y="1254125"/>
            <a:ext cx="3000375" cy="84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59" name="AutoShape 83"/>
          <p:cNvCxnSpPr>
            <a:cxnSpLocks noChangeShapeType="1"/>
            <a:stCxn id="1790996" idx="1"/>
            <a:endCxn id="1790997" idx="6"/>
          </p:cNvCxnSpPr>
          <p:nvPr/>
        </p:nvCxnSpPr>
        <p:spPr bwMode="auto">
          <a:xfrm flipH="1" flipV="1">
            <a:off x="781050" y="1789113"/>
            <a:ext cx="3287713" cy="406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0" name="AutoShape 84"/>
          <p:cNvCxnSpPr>
            <a:cxnSpLocks noChangeShapeType="1"/>
            <a:stCxn id="1790996" idx="1"/>
            <a:endCxn id="1791001" idx="6"/>
          </p:cNvCxnSpPr>
          <p:nvPr/>
        </p:nvCxnSpPr>
        <p:spPr bwMode="auto">
          <a:xfrm flipH="1">
            <a:off x="781050" y="2195513"/>
            <a:ext cx="3287713" cy="555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1" name="AutoShape 85"/>
          <p:cNvCxnSpPr>
            <a:cxnSpLocks noChangeShapeType="1"/>
            <a:stCxn id="1790999" idx="1"/>
            <a:endCxn id="1791000" idx="6"/>
          </p:cNvCxnSpPr>
          <p:nvPr/>
        </p:nvCxnSpPr>
        <p:spPr bwMode="auto">
          <a:xfrm flipH="1">
            <a:off x="781050" y="2700338"/>
            <a:ext cx="3287713" cy="11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91062" name="Oval 8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593013" y="6165850"/>
            <a:ext cx="1371600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2, 4, 10</a:t>
            </a:r>
          </a:p>
        </p:txBody>
      </p:sp>
      <p:cxnSp>
        <p:nvCxnSpPr>
          <p:cNvPr id="1791063" name="AutoShape 87"/>
          <p:cNvCxnSpPr>
            <a:cxnSpLocks noChangeShapeType="1"/>
            <a:stCxn id="1790980" idx="1"/>
            <a:endCxn id="1790982" idx="6"/>
          </p:cNvCxnSpPr>
          <p:nvPr/>
        </p:nvCxnSpPr>
        <p:spPr bwMode="auto">
          <a:xfrm flipH="1" flipV="1">
            <a:off x="781050" y="3159125"/>
            <a:ext cx="3287713" cy="444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4" name="AutoShape 88"/>
          <p:cNvCxnSpPr>
            <a:cxnSpLocks noChangeShapeType="1"/>
            <a:stCxn id="1790980" idx="1"/>
            <a:endCxn id="1791038" idx="6"/>
          </p:cNvCxnSpPr>
          <p:nvPr/>
        </p:nvCxnSpPr>
        <p:spPr bwMode="auto">
          <a:xfrm flipH="1">
            <a:off x="781050" y="3203575"/>
            <a:ext cx="3287713" cy="401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5" name="AutoShape 89"/>
          <p:cNvCxnSpPr>
            <a:cxnSpLocks noChangeShapeType="1"/>
            <a:stCxn id="1790980" idx="1"/>
            <a:endCxn id="1791039" idx="6"/>
          </p:cNvCxnSpPr>
          <p:nvPr/>
        </p:nvCxnSpPr>
        <p:spPr bwMode="auto">
          <a:xfrm flipH="1">
            <a:off x="781050" y="3203575"/>
            <a:ext cx="3287713" cy="863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6" name="AutoShape 90"/>
          <p:cNvCxnSpPr>
            <a:cxnSpLocks noChangeShapeType="1"/>
            <a:stCxn id="1790980" idx="1"/>
            <a:endCxn id="1791040" idx="6"/>
          </p:cNvCxnSpPr>
          <p:nvPr/>
        </p:nvCxnSpPr>
        <p:spPr bwMode="auto">
          <a:xfrm flipH="1">
            <a:off x="827088" y="3203575"/>
            <a:ext cx="3241675" cy="1323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7" name="AutoShape 91"/>
          <p:cNvCxnSpPr>
            <a:cxnSpLocks noChangeShapeType="1"/>
            <a:stCxn id="1790993" idx="1"/>
            <a:endCxn id="1791042" idx="6"/>
          </p:cNvCxnSpPr>
          <p:nvPr/>
        </p:nvCxnSpPr>
        <p:spPr bwMode="auto">
          <a:xfrm flipH="1">
            <a:off x="831850" y="3708400"/>
            <a:ext cx="3236913" cy="12668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8" name="AutoShape 92"/>
          <p:cNvCxnSpPr>
            <a:cxnSpLocks noChangeShapeType="1"/>
            <a:stCxn id="1790993" idx="1"/>
            <a:endCxn id="1791041" idx="6"/>
          </p:cNvCxnSpPr>
          <p:nvPr/>
        </p:nvCxnSpPr>
        <p:spPr bwMode="auto">
          <a:xfrm flipH="1">
            <a:off x="781050" y="3708400"/>
            <a:ext cx="3287713" cy="17129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69" name="AutoShape 93"/>
          <p:cNvCxnSpPr>
            <a:cxnSpLocks noChangeShapeType="1"/>
            <a:stCxn id="1791003" idx="1"/>
            <a:endCxn id="1791004" idx="6"/>
          </p:cNvCxnSpPr>
          <p:nvPr/>
        </p:nvCxnSpPr>
        <p:spPr bwMode="auto">
          <a:xfrm flipH="1">
            <a:off x="781050" y="4213225"/>
            <a:ext cx="3287713" cy="165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0" name="AutoShape 94"/>
          <p:cNvCxnSpPr>
            <a:cxnSpLocks noChangeShapeType="1"/>
            <a:stCxn id="1791008" idx="1"/>
            <a:endCxn id="1791009" idx="6"/>
          </p:cNvCxnSpPr>
          <p:nvPr/>
        </p:nvCxnSpPr>
        <p:spPr bwMode="auto">
          <a:xfrm flipH="1">
            <a:off x="781050" y="4716463"/>
            <a:ext cx="3305175" cy="15795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1" name="AutoShape 95"/>
          <p:cNvCxnSpPr>
            <a:cxnSpLocks noChangeShapeType="1"/>
            <a:stCxn id="1791003" idx="3"/>
            <a:endCxn id="1791006" idx="2"/>
          </p:cNvCxnSpPr>
          <p:nvPr/>
        </p:nvCxnSpPr>
        <p:spPr bwMode="auto">
          <a:xfrm flipV="1">
            <a:off x="5059363" y="1066800"/>
            <a:ext cx="2871787" cy="3146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2" name="AutoShape 96"/>
          <p:cNvCxnSpPr>
            <a:cxnSpLocks noChangeShapeType="1"/>
            <a:stCxn id="1791050" idx="3"/>
            <a:endCxn id="1791051" idx="2"/>
          </p:cNvCxnSpPr>
          <p:nvPr/>
        </p:nvCxnSpPr>
        <p:spPr bwMode="auto">
          <a:xfrm flipV="1">
            <a:off x="5076825" y="1519238"/>
            <a:ext cx="2854325" cy="1730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3" name="AutoShape 97"/>
          <p:cNvCxnSpPr>
            <a:cxnSpLocks noChangeShapeType="1"/>
            <a:stCxn id="1790996" idx="3"/>
            <a:endCxn id="1791044" idx="2"/>
          </p:cNvCxnSpPr>
          <p:nvPr/>
        </p:nvCxnSpPr>
        <p:spPr bwMode="auto">
          <a:xfrm>
            <a:off x="5059363" y="2195513"/>
            <a:ext cx="2870200" cy="10779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4" name="AutoShape 98"/>
          <p:cNvCxnSpPr>
            <a:cxnSpLocks noChangeShapeType="1"/>
            <a:stCxn id="1790999" idx="3"/>
            <a:endCxn id="1791002" idx="2"/>
          </p:cNvCxnSpPr>
          <p:nvPr/>
        </p:nvCxnSpPr>
        <p:spPr bwMode="auto">
          <a:xfrm flipV="1">
            <a:off x="5059363" y="1976438"/>
            <a:ext cx="2871787" cy="723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5" name="AutoShape 99"/>
          <p:cNvCxnSpPr>
            <a:cxnSpLocks noChangeShapeType="1"/>
            <a:stCxn id="1790999" idx="3"/>
            <a:endCxn id="1791045" idx="2"/>
          </p:cNvCxnSpPr>
          <p:nvPr/>
        </p:nvCxnSpPr>
        <p:spPr bwMode="auto">
          <a:xfrm flipV="1">
            <a:off x="5059363" y="2408238"/>
            <a:ext cx="2871787" cy="292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6" name="AutoShape 100"/>
          <p:cNvCxnSpPr>
            <a:cxnSpLocks noChangeShapeType="1"/>
            <a:stCxn id="1790999" idx="3"/>
            <a:endCxn id="1791044" idx="2"/>
          </p:cNvCxnSpPr>
          <p:nvPr/>
        </p:nvCxnSpPr>
        <p:spPr bwMode="auto">
          <a:xfrm>
            <a:off x="5059363" y="2700338"/>
            <a:ext cx="2870200" cy="5730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7" name="AutoShape 101"/>
          <p:cNvCxnSpPr>
            <a:cxnSpLocks noChangeShapeType="1"/>
            <a:stCxn id="1790999" idx="3"/>
            <a:endCxn id="1791046" idx="2"/>
          </p:cNvCxnSpPr>
          <p:nvPr/>
        </p:nvCxnSpPr>
        <p:spPr bwMode="auto">
          <a:xfrm>
            <a:off x="5059363" y="2700338"/>
            <a:ext cx="2871787" cy="1412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8" name="AutoShape 102"/>
          <p:cNvCxnSpPr>
            <a:cxnSpLocks noChangeShapeType="1"/>
            <a:stCxn id="1790980" idx="3"/>
            <a:endCxn id="1791014" idx="2"/>
          </p:cNvCxnSpPr>
          <p:nvPr/>
        </p:nvCxnSpPr>
        <p:spPr bwMode="auto">
          <a:xfrm>
            <a:off x="5059363" y="3203575"/>
            <a:ext cx="2871787" cy="501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79" name="AutoShape 103"/>
          <p:cNvCxnSpPr>
            <a:cxnSpLocks noChangeShapeType="1"/>
            <a:stCxn id="1790980" idx="3"/>
            <a:endCxn id="1790995" idx="2"/>
          </p:cNvCxnSpPr>
          <p:nvPr/>
        </p:nvCxnSpPr>
        <p:spPr bwMode="auto">
          <a:xfrm>
            <a:off x="5059363" y="3203575"/>
            <a:ext cx="2249487" cy="1390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0" name="AutoShape 104"/>
          <p:cNvCxnSpPr>
            <a:cxnSpLocks noChangeShapeType="1"/>
            <a:stCxn id="1790993" idx="3"/>
            <a:endCxn id="1791043" idx="2"/>
          </p:cNvCxnSpPr>
          <p:nvPr/>
        </p:nvCxnSpPr>
        <p:spPr bwMode="auto">
          <a:xfrm>
            <a:off x="5059363" y="3708400"/>
            <a:ext cx="2897187" cy="4540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1" name="AutoShape 105"/>
          <p:cNvCxnSpPr>
            <a:cxnSpLocks noChangeShapeType="1"/>
            <a:stCxn id="1791013" idx="3"/>
            <a:endCxn id="1791014" idx="2"/>
          </p:cNvCxnSpPr>
          <p:nvPr/>
        </p:nvCxnSpPr>
        <p:spPr bwMode="auto">
          <a:xfrm flipV="1">
            <a:off x="4813300" y="3705225"/>
            <a:ext cx="3117850" cy="146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2" name="AutoShape 106"/>
          <p:cNvCxnSpPr>
            <a:cxnSpLocks noChangeShapeType="1"/>
            <a:stCxn id="1791013" idx="3"/>
            <a:endCxn id="1790995" idx="2"/>
          </p:cNvCxnSpPr>
          <p:nvPr/>
        </p:nvCxnSpPr>
        <p:spPr bwMode="auto">
          <a:xfrm flipV="1">
            <a:off x="4813300" y="4594225"/>
            <a:ext cx="2495550" cy="571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3" name="AutoShape 107"/>
          <p:cNvCxnSpPr>
            <a:cxnSpLocks noChangeShapeType="1"/>
            <a:stCxn id="1790991" idx="3"/>
            <a:endCxn id="1790981" idx="2"/>
          </p:cNvCxnSpPr>
          <p:nvPr/>
        </p:nvCxnSpPr>
        <p:spPr bwMode="auto">
          <a:xfrm flipV="1">
            <a:off x="5059363" y="5073650"/>
            <a:ext cx="2898775" cy="596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4" name="AutoShape 108"/>
          <p:cNvCxnSpPr>
            <a:cxnSpLocks noChangeShapeType="1"/>
            <a:stCxn id="1791013" idx="3"/>
            <a:endCxn id="1790981" idx="2"/>
          </p:cNvCxnSpPr>
          <p:nvPr/>
        </p:nvCxnSpPr>
        <p:spPr bwMode="auto">
          <a:xfrm flipV="1">
            <a:off x="4813300" y="5073650"/>
            <a:ext cx="3144838" cy="92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5" name="AutoShape 109"/>
          <p:cNvCxnSpPr>
            <a:cxnSpLocks noChangeShapeType="1"/>
            <a:stCxn id="1790991" idx="3"/>
            <a:endCxn id="1790984" idx="2"/>
          </p:cNvCxnSpPr>
          <p:nvPr/>
        </p:nvCxnSpPr>
        <p:spPr bwMode="auto">
          <a:xfrm flipV="1">
            <a:off x="5059363" y="5529263"/>
            <a:ext cx="2674937" cy="1412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91086" name="AutoShape 110"/>
          <p:cNvCxnSpPr>
            <a:cxnSpLocks noChangeShapeType="1"/>
            <a:stCxn id="1791003" idx="3"/>
            <a:endCxn id="1791007" idx="2"/>
          </p:cNvCxnSpPr>
          <p:nvPr/>
        </p:nvCxnSpPr>
        <p:spPr bwMode="auto">
          <a:xfrm>
            <a:off x="5059363" y="4213225"/>
            <a:ext cx="2943225" cy="1749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91087" name="Rectangle 111">
            <a:hlinkClick r:id="rId4"/>
          </p:cNvPr>
          <p:cNvSpPr>
            <a:spLocks noChangeArrowheads="1"/>
          </p:cNvSpPr>
          <p:nvPr/>
        </p:nvSpPr>
        <p:spPr bwMode="auto">
          <a:xfrm>
            <a:off x="3851275" y="6037263"/>
            <a:ext cx="1387475" cy="4572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CPM15-2</a:t>
            </a:r>
          </a:p>
        </p:txBody>
      </p:sp>
      <p:cxnSp>
        <p:nvCxnSpPr>
          <p:cNvPr id="1791089" name="AutoShape 113"/>
          <p:cNvCxnSpPr>
            <a:cxnSpLocks noChangeShapeType="1"/>
            <a:stCxn id="1791087" idx="3"/>
            <a:endCxn id="1791062" idx="2"/>
          </p:cNvCxnSpPr>
          <p:nvPr/>
        </p:nvCxnSpPr>
        <p:spPr bwMode="auto">
          <a:xfrm>
            <a:off x="5238750" y="6265863"/>
            <a:ext cx="2354263" cy="128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45EAA-340D-46EE-930F-0103DED82107}" type="slidenum">
              <a:rPr lang="en-US"/>
              <a:pPr/>
              <a:t>14</a:t>
            </a:fld>
            <a:endParaRPr lang="en-US"/>
          </a:p>
        </p:txBody>
      </p:sp>
      <p:sp>
        <p:nvSpPr>
          <p:cNvPr id="1788945" name="Line 17"/>
          <p:cNvSpPr>
            <a:spLocks noChangeShapeType="1"/>
          </p:cNvSpPr>
          <p:nvPr/>
        </p:nvSpPr>
        <p:spPr bwMode="auto">
          <a:xfrm>
            <a:off x="7672301" y="3789363"/>
            <a:ext cx="0" cy="288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8930" name="Rectangle 2"/>
          <p:cNvSpPr>
            <a:spLocks noChangeArrowheads="1"/>
          </p:cNvSpPr>
          <p:nvPr/>
        </p:nvSpPr>
        <p:spPr bwMode="auto">
          <a:xfrm>
            <a:off x="0" y="0"/>
            <a:ext cx="6516688" cy="476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CPM Report Preparation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88932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228600" y="2143125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4A</a:t>
            </a:r>
          </a:p>
        </p:txBody>
      </p:sp>
      <p:sp>
        <p:nvSpPr>
          <p:cNvPr id="1788933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908050"/>
            <a:ext cx="508000" cy="457200"/>
          </a:xfrm>
          <a:prstGeom prst="ellipse">
            <a:avLst/>
          </a:prstGeom>
          <a:solidFill>
            <a:srgbClr val="00FFFF"/>
          </a:solidFill>
          <a:ln w="9525">
            <a:noFill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9.1.4</a:t>
            </a:r>
          </a:p>
        </p:txBody>
      </p:sp>
      <p:sp>
        <p:nvSpPr>
          <p:cNvPr id="1788934" name="Oval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206216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1.6</a:t>
            </a:r>
          </a:p>
        </p:txBody>
      </p:sp>
      <p:cxnSp>
        <p:nvCxnSpPr>
          <p:cNvPr id="1788935" name="AutoShape 7"/>
          <p:cNvCxnSpPr>
            <a:cxnSpLocks noChangeShapeType="1"/>
            <a:stCxn id="1788932" idx="3"/>
            <a:endCxn id="1788934" idx="2"/>
          </p:cNvCxnSpPr>
          <p:nvPr/>
        </p:nvCxnSpPr>
        <p:spPr bwMode="auto">
          <a:xfrm flipV="1">
            <a:off x="1219200" y="2290763"/>
            <a:ext cx="3276600" cy="47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37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10150" y="908050"/>
            <a:ext cx="5556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9.1.6</a:t>
            </a:r>
          </a:p>
        </p:txBody>
      </p:sp>
      <p:sp>
        <p:nvSpPr>
          <p:cNvPr id="1788939" name="Text Box 11"/>
          <p:cNvSpPr txBox="1">
            <a:spLocks noChangeArrowheads="1"/>
          </p:cNvSpPr>
          <p:nvPr/>
        </p:nvSpPr>
        <p:spPr bwMode="auto">
          <a:xfrm>
            <a:off x="4356100" y="574675"/>
            <a:ext cx="20097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WRC-15 </a:t>
            </a:r>
            <a:r>
              <a:rPr lang="en-GB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agenda</a:t>
            </a:r>
            <a:r>
              <a:rPr lang="en-GB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items)</a:t>
            </a:r>
            <a:endParaRPr lang="en-US" sz="1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40" name="Rectangle 12"/>
          <p:cNvSpPr>
            <a:spLocks noChangeArrowheads="1"/>
          </p:cNvSpPr>
          <p:nvPr/>
        </p:nvSpPr>
        <p:spPr bwMode="auto">
          <a:xfrm>
            <a:off x="7286625" y="5013325"/>
            <a:ext cx="1446213" cy="4667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CPM15-2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42" name="Rectangle 14"/>
          <p:cNvSpPr>
            <a:spLocks noChangeArrowheads="1"/>
          </p:cNvSpPr>
          <p:nvPr/>
        </p:nvSpPr>
        <p:spPr bwMode="auto">
          <a:xfrm>
            <a:off x="7074490" y="3351213"/>
            <a:ext cx="1752600" cy="533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 Management</a:t>
            </a:r>
            <a:b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Team Meeting </a:t>
            </a:r>
            <a:endParaRPr lang="en-US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43" name="Line 15"/>
          <p:cNvSpPr>
            <a:spLocks noChangeShapeType="1"/>
          </p:cNvSpPr>
          <p:nvPr/>
        </p:nvSpPr>
        <p:spPr bwMode="auto">
          <a:xfrm>
            <a:off x="8008938" y="2817813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8946" name="Line 18"/>
          <p:cNvSpPr>
            <a:spLocks noChangeShapeType="1"/>
          </p:cNvSpPr>
          <p:nvPr/>
        </p:nvSpPr>
        <p:spPr bwMode="auto">
          <a:xfrm>
            <a:off x="7696114" y="4581525"/>
            <a:ext cx="8024" cy="287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8947" name="Line 19"/>
          <p:cNvSpPr>
            <a:spLocks noChangeShapeType="1"/>
          </p:cNvSpPr>
          <p:nvPr/>
        </p:nvSpPr>
        <p:spPr bwMode="auto">
          <a:xfrm flipH="1">
            <a:off x="8008938" y="5494338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8949" name="Rectangle 21">
            <a:hlinkClick r:id="rId4"/>
          </p:cNvPr>
          <p:cNvSpPr>
            <a:spLocks noChangeArrowheads="1"/>
          </p:cNvSpPr>
          <p:nvPr/>
        </p:nvSpPr>
        <p:spPr bwMode="auto">
          <a:xfrm>
            <a:off x="228600" y="984250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1B</a:t>
            </a:r>
          </a:p>
        </p:txBody>
      </p:sp>
      <p:cxnSp>
        <p:nvCxnSpPr>
          <p:cNvPr id="1788950" name="AutoShape 22"/>
          <p:cNvCxnSpPr>
            <a:cxnSpLocks noChangeShapeType="1"/>
            <a:stCxn id="1788949" idx="3"/>
            <a:endCxn id="1788933" idx="2"/>
          </p:cNvCxnSpPr>
          <p:nvPr/>
        </p:nvCxnSpPr>
        <p:spPr bwMode="auto">
          <a:xfrm>
            <a:off x="1219200" y="1136650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51" name="Rectangle 23">
            <a:hlinkClick r:id="rId5"/>
          </p:cNvPr>
          <p:cNvSpPr>
            <a:spLocks noChangeArrowheads="1"/>
          </p:cNvSpPr>
          <p:nvPr/>
        </p:nvSpPr>
        <p:spPr bwMode="auto">
          <a:xfrm>
            <a:off x="228600" y="2640013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4C</a:t>
            </a:r>
          </a:p>
        </p:txBody>
      </p:sp>
      <p:cxnSp>
        <p:nvCxnSpPr>
          <p:cNvPr id="1788953" name="AutoShape 25"/>
          <p:cNvCxnSpPr>
            <a:cxnSpLocks noChangeShapeType="1"/>
            <a:stCxn id="1788951" idx="3"/>
            <a:endCxn id="1788952" idx="2"/>
          </p:cNvCxnSpPr>
          <p:nvPr/>
        </p:nvCxnSpPr>
        <p:spPr bwMode="auto">
          <a:xfrm>
            <a:off x="1219200" y="2792413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54" name="Oval 2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53000" y="1484312"/>
            <a:ext cx="482600" cy="489743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9.1.2</a:t>
            </a:r>
          </a:p>
        </p:txBody>
      </p:sp>
      <p:sp>
        <p:nvSpPr>
          <p:cNvPr id="1788955" name="Rectangle 27">
            <a:hlinkClick r:id="rId6"/>
          </p:cNvPr>
          <p:cNvSpPr>
            <a:spLocks noChangeArrowheads="1"/>
          </p:cNvSpPr>
          <p:nvPr/>
        </p:nvSpPr>
        <p:spPr bwMode="auto">
          <a:xfrm>
            <a:off x="228600" y="3144838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5A</a:t>
            </a:r>
          </a:p>
        </p:txBody>
      </p:sp>
      <p:sp>
        <p:nvSpPr>
          <p:cNvPr id="1788956" name="Oval 2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3068638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  <p:cxnSp>
        <p:nvCxnSpPr>
          <p:cNvPr id="1788957" name="AutoShape 29"/>
          <p:cNvCxnSpPr>
            <a:cxnSpLocks noChangeShapeType="1"/>
            <a:stCxn id="1788955" idx="3"/>
            <a:endCxn id="1788956" idx="2"/>
          </p:cNvCxnSpPr>
          <p:nvPr/>
        </p:nvCxnSpPr>
        <p:spPr bwMode="auto">
          <a:xfrm>
            <a:off x="1219200" y="3297238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59" name="Rectangle 31">
            <a:hlinkClick r:id="rId7"/>
          </p:cNvPr>
          <p:cNvSpPr>
            <a:spLocks noChangeArrowheads="1"/>
          </p:cNvSpPr>
          <p:nvPr/>
        </p:nvSpPr>
        <p:spPr bwMode="auto">
          <a:xfrm>
            <a:off x="228600" y="3633788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5B</a:t>
            </a:r>
          </a:p>
        </p:txBody>
      </p:sp>
      <p:sp>
        <p:nvSpPr>
          <p:cNvPr id="1788960" name="Oval 3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3579813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1.5</a:t>
            </a:r>
          </a:p>
        </p:txBody>
      </p:sp>
      <p:sp>
        <p:nvSpPr>
          <p:cNvPr id="1788962" name="Oval 3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64113" y="3074988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  <p:sp>
        <p:nvSpPr>
          <p:cNvPr id="1788972" name="Oval 4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64113" y="3562350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1.15</a:t>
            </a:r>
          </a:p>
        </p:txBody>
      </p:sp>
      <p:sp>
        <p:nvSpPr>
          <p:cNvPr id="1788974" name="Rectangle 46">
            <a:hlinkClick r:id="rId8"/>
          </p:cNvPr>
          <p:cNvSpPr>
            <a:spLocks noChangeArrowheads="1"/>
          </p:cNvSpPr>
          <p:nvPr/>
        </p:nvSpPr>
        <p:spPr bwMode="auto">
          <a:xfrm>
            <a:off x="228600" y="4656138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7B</a:t>
            </a:r>
          </a:p>
        </p:txBody>
      </p:sp>
      <p:sp>
        <p:nvSpPr>
          <p:cNvPr id="1788975" name="Oval 4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4579938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1.11</a:t>
            </a:r>
          </a:p>
        </p:txBody>
      </p:sp>
      <p:cxnSp>
        <p:nvCxnSpPr>
          <p:cNvPr id="1788976" name="AutoShape 48"/>
          <p:cNvCxnSpPr>
            <a:cxnSpLocks noChangeShapeType="1"/>
            <a:stCxn id="1788974" idx="3"/>
            <a:endCxn id="1788975" idx="2"/>
          </p:cNvCxnSpPr>
          <p:nvPr/>
        </p:nvCxnSpPr>
        <p:spPr bwMode="auto">
          <a:xfrm>
            <a:off x="1219200" y="4808538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77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53000" y="4579938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1.13</a:t>
            </a:r>
          </a:p>
        </p:txBody>
      </p:sp>
      <p:sp>
        <p:nvSpPr>
          <p:cNvPr id="1788978" name="Oval 5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10200" y="4579938"/>
            <a:ext cx="53022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9.1.8</a:t>
            </a:r>
          </a:p>
        </p:txBody>
      </p:sp>
      <p:sp>
        <p:nvSpPr>
          <p:cNvPr id="1788979" name="Rectangle 51">
            <a:hlinkClick r:id="rId9"/>
          </p:cNvPr>
          <p:cNvSpPr>
            <a:spLocks noChangeArrowheads="1"/>
          </p:cNvSpPr>
          <p:nvPr/>
        </p:nvSpPr>
        <p:spPr bwMode="auto">
          <a:xfrm>
            <a:off x="228600" y="5159375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7C</a:t>
            </a:r>
          </a:p>
        </p:txBody>
      </p:sp>
      <p:sp>
        <p:nvSpPr>
          <p:cNvPr id="1788980" name="Oval 5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5083175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1.12</a:t>
            </a:r>
          </a:p>
        </p:txBody>
      </p:sp>
      <p:cxnSp>
        <p:nvCxnSpPr>
          <p:cNvPr id="1788981" name="AutoShape 53"/>
          <p:cNvCxnSpPr>
            <a:cxnSpLocks noChangeShapeType="1"/>
            <a:stCxn id="1788979" idx="3"/>
            <a:endCxn id="1788980" idx="2"/>
          </p:cNvCxnSpPr>
          <p:nvPr/>
        </p:nvCxnSpPr>
        <p:spPr bwMode="auto">
          <a:xfrm>
            <a:off x="1219200" y="5311775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82" name="Rectangle 54">
            <a:hlinkClick r:id="rId10"/>
          </p:cNvPr>
          <p:cNvSpPr>
            <a:spLocks noChangeArrowheads="1"/>
          </p:cNvSpPr>
          <p:nvPr/>
        </p:nvSpPr>
        <p:spPr bwMode="auto">
          <a:xfrm>
            <a:off x="228600" y="5713413"/>
            <a:ext cx="1535113" cy="29527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JTG 4-5-6-7</a:t>
            </a:r>
          </a:p>
        </p:txBody>
      </p:sp>
      <p:cxnSp>
        <p:nvCxnSpPr>
          <p:cNvPr id="1788984" name="AutoShape 56"/>
          <p:cNvCxnSpPr>
            <a:cxnSpLocks noChangeShapeType="1"/>
            <a:stCxn id="1788982" idx="3"/>
            <a:endCxn id="1789010" idx="2"/>
          </p:cNvCxnSpPr>
          <p:nvPr/>
        </p:nvCxnSpPr>
        <p:spPr bwMode="auto">
          <a:xfrm>
            <a:off x="1763713" y="5861050"/>
            <a:ext cx="273685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85" name="Rectangle 57">
            <a:hlinkClick r:id="rId11"/>
          </p:cNvPr>
          <p:cNvSpPr>
            <a:spLocks noChangeArrowheads="1"/>
          </p:cNvSpPr>
          <p:nvPr/>
        </p:nvSpPr>
        <p:spPr bwMode="auto">
          <a:xfrm>
            <a:off x="228600" y="1576388"/>
            <a:ext cx="4572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</a:t>
            </a:r>
          </a:p>
        </p:txBody>
      </p:sp>
      <p:sp>
        <p:nvSpPr>
          <p:cNvPr id="1788986" name="Oval 5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1500188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cxnSp>
        <p:nvCxnSpPr>
          <p:cNvPr id="1788987" name="AutoShape 59"/>
          <p:cNvCxnSpPr>
            <a:cxnSpLocks noChangeShapeType="1"/>
            <a:stCxn id="1788985" idx="3"/>
            <a:endCxn id="1788986" idx="2"/>
          </p:cNvCxnSpPr>
          <p:nvPr/>
        </p:nvCxnSpPr>
        <p:spPr bwMode="auto">
          <a:xfrm>
            <a:off x="685800" y="1728788"/>
            <a:ext cx="3810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88988" name="AutoShape 60"/>
          <p:cNvCxnSpPr>
            <a:cxnSpLocks noChangeShapeType="1"/>
            <a:stCxn id="1788932" idx="3"/>
            <a:endCxn id="1788986" idx="2"/>
          </p:cNvCxnSpPr>
          <p:nvPr/>
        </p:nvCxnSpPr>
        <p:spPr bwMode="auto">
          <a:xfrm flipV="1">
            <a:off x="1219200" y="1728788"/>
            <a:ext cx="3276600" cy="5667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89" name="Text Box 61"/>
          <p:cNvSpPr txBox="1">
            <a:spLocks noChangeArrowheads="1"/>
          </p:cNvSpPr>
          <p:nvPr/>
        </p:nvSpPr>
        <p:spPr bwMode="auto">
          <a:xfrm rot="-608561">
            <a:off x="1975127" y="1930684"/>
            <a:ext cx="1902765" cy="15388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Technical </a:t>
            </a:r>
            <a:r>
              <a:rPr lang="en-US" sz="1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regulatory </a:t>
            </a: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aspects  </a:t>
            </a:r>
            <a:endParaRPr lang="en-US" sz="1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4" name="AutoShape 6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856538" y="836613"/>
            <a:ext cx="1066800" cy="1981200"/>
          </a:xfrm>
          <a:prstGeom prst="flowChartDocumen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Chapter 1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5" name="AutoShape 6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780338" y="1141413"/>
            <a:ext cx="1066800" cy="1752600"/>
          </a:xfrm>
          <a:prstGeom prst="flowChartDocumen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Chapter 2</a:t>
            </a:r>
            <a:br>
              <a: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6" name="AutoShape 6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704138" y="1446213"/>
            <a:ext cx="1066800" cy="1447800"/>
          </a:xfrm>
          <a:prstGeom prst="flowChartDocumen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Chapter 3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7" name="AutoShape 6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627938" y="1751013"/>
            <a:ext cx="1066800" cy="1143000"/>
          </a:xfrm>
          <a:prstGeom prst="flowChartDocumen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Chapter 4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8" name="AutoShape 7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551738" y="2055813"/>
            <a:ext cx="1066800" cy="914400"/>
          </a:xfrm>
          <a:prstGeom prst="flowChartDocumen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Chapter 5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8999" name="AutoShape 7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451725" y="2360613"/>
            <a:ext cx="1090613" cy="609600"/>
          </a:xfrm>
          <a:prstGeom prst="flowChartDocumen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80000"/>
              </a:lnSpc>
              <a:spcBef>
                <a:spcPct val="80000"/>
              </a:spcBef>
              <a:buClrTx/>
              <a:buFontTx/>
              <a:buNone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Chapter 6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(draft texts)</a:t>
            </a:r>
            <a:endParaRPr lang="en-US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9001" name="AutoShape 73"/>
          <p:cNvSpPr>
            <a:spLocks noChangeArrowheads="1"/>
          </p:cNvSpPr>
          <p:nvPr/>
        </p:nvSpPr>
        <p:spPr bwMode="auto">
          <a:xfrm>
            <a:off x="7289800" y="5719763"/>
            <a:ext cx="1514475" cy="785812"/>
          </a:xfrm>
          <a:prstGeom prst="flowChartDocumen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GB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 Report </a:t>
            </a:r>
            <a:br>
              <a:rPr lang="en-GB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WRC-15</a:t>
            </a:r>
            <a:endParaRPr lang="en-US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9002" name="Rectangle 74"/>
          <p:cNvSpPr>
            <a:spLocks noChangeArrowheads="1"/>
          </p:cNvSpPr>
          <p:nvPr/>
        </p:nvSpPr>
        <p:spPr bwMode="auto">
          <a:xfrm>
            <a:off x="8397954" y="4189413"/>
            <a:ext cx="566737" cy="4667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9003" name="Line 75"/>
          <p:cNvSpPr>
            <a:spLocks noChangeShapeType="1"/>
          </p:cNvSpPr>
          <p:nvPr/>
        </p:nvSpPr>
        <p:spPr bwMode="auto">
          <a:xfrm flipH="1">
            <a:off x="8332788" y="4656138"/>
            <a:ext cx="285750" cy="212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9004" name="Line 76"/>
          <p:cNvSpPr>
            <a:spLocks noChangeShapeType="1"/>
          </p:cNvSpPr>
          <p:nvPr/>
        </p:nvSpPr>
        <p:spPr bwMode="auto">
          <a:xfrm>
            <a:off x="8235864" y="4344988"/>
            <a:ext cx="16209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9005" name="Text Box 77"/>
          <p:cNvSpPr txBox="1">
            <a:spLocks noChangeArrowheads="1"/>
          </p:cNvSpPr>
          <p:nvPr/>
        </p:nvSpPr>
        <p:spPr bwMode="auto">
          <a:xfrm>
            <a:off x="0" y="549275"/>
            <a:ext cx="22606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Responsible ITU-R Groups</a:t>
            </a:r>
          </a:p>
        </p:txBody>
      </p:sp>
      <p:sp>
        <p:nvSpPr>
          <p:cNvPr id="1789010" name="Oval 8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00563" y="5634038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  <p:sp>
        <p:nvSpPr>
          <p:cNvPr id="1789011" name="Oval 8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59350" y="5634038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788944" name="AutoShape 16"/>
          <p:cNvSpPr>
            <a:spLocks noChangeArrowheads="1"/>
          </p:cNvSpPr>
          <p:nvPr/>
        </p:nvSpPr>
        <p:spPr bwMode="auto">
          <a:xfrm>
            <a:off x="6934114" y="4076700"/>
            <a:ext cx="1295400" cy="609600"/>
          </a:xfrm>
          <a:prstGeom prst="flowChartDocument">
            <a:avLst/>
          </a:prstGeom>
          <a:gradFill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Draft </a:t>
            </a:r>
            <a:br>
              <a:rPr lang="en-GB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 Report</a:t>
            </a:r>
            <a:endParaRPr lang="en-US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9012" name="Oval 8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5775" y="908050"/>
            <a:ext cx="5302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9.1.7</a:t>
            </a:r>
          </a:p>
        </p:txBody>
      </p:sp>
      <p:sp>
        <p:nvSpPr>
          <p:cNvPr id="1789013" name="Oval 8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10200" y="1484313"/>
            <a:ext cx="530225" cy="480986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9.1.3</a:t>
            </a:r>
          </a:p>
        </p:txBody>
      </p:sp>
      <p:sp>
        <p:nvSpPr>
          <p:cNvPr id="1789014" name="Oval 8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938838" y="1484312"/>
            <a:ext cx="504825" cy="480987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9.1.5</a:t>
            </a:r>
          </a:p>
        </p:txBody>
      </p:sp>
      <p:cxnSp>
        <p:nvCxnSpPr>
          <p:cNvPr id="1789015" name="AutoShape 87"/>
          <p:cNvCxnSpPr>
            <a:cxnSpLocks noChangeShapeType="1"/>
            <a:stCxn id="1788985" idx="3"/>
            <a:endCxn id="1788933" idx="2"/>
          </p:cNvCxnSpPr>
          <p:nvPr/>
        </p:nvCxnSpPr>
        <p:spPr bwMode="auto">
          <a:xfrm flipV="1">
            <a:off x="685800" y="1136650"/>
            <a:ext cx="3810000" cy="5921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8990" name="Text Box 62"/>
          <p:cNvSpPr txBox="1">
            <a:spLocks noChangeArrowheads="1"/>
          </p:cNvSpPr>
          <p:nvPr/>
        </p:nvSpPr>
        <p:spPr bwMode="auto">
          <a:xfrm>
            <a:off x="1481639" y="1652864"/>
            <a:ext cx="2007516" cy="15388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Regulatory </a:t>
            </a:r>
            <a:r>
              <a:rPr lang="en-US" sz="1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procedural aspects</a:t>
            </a:r>
          </a:p>
        </p:txBody>
      </p:sp>
      <p:sp>
        <p:nvSpPr>
          <p:cNvPr id="1789017" name="Oval 8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46650" y="206216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1.7</a:t>
            </a:r>
          </a:p>
        </p:txBody>
      </p:sp>
      <p:sp>
        <p:nvSpPr>
          <p:cNvPr id="1789018" name="Oval 9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10200" y="206216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1.8</a:t>
            </a:r>
          </a:p>
        </p:txBody>
      </p:sp>
      <p:sp>
        <p:nvSpPr>
          <p:cNvPr id="1789019" name="Oval 9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867400" y="2062163"/>
            <a:ext cx="504825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1.9.1</a:t>
            </a:r>
          </a:p>
        </p:txBody>
      </p:sp>
      <p:sp>
        <p:nvSpPr>
          <p:cNvPr id="1789020" name="Oval 9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03800" y="2570163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1788952" name="Oval 2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95800" y="2563813"/>
            <a:ext cx="5080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1.9.2</a:t>
            </a:r>
          </a:p>
        </p:txBody>
      </p:sp>
      <p:sp>
        <p:nvSpPr>
          <p:cNvPr id="1789021" name="Oval 9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57825" y="2595563"/>
            <a:ext cx="4826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9.1.1</a:t>
            </a:r>
          </a:p>
        </p:txBody>
      </p:sp>
      <p:sp>
        <p:nvSpPr>
          <p:cNvPr id="1789022" name="Oval 9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21313" y="3074988"/>
            <a:ext cx="530225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1.18*</a:t>
            </a:r>
          </a:p>
        </p:txBody>
      </p:sp>
      <p:sp>
        <p:nvSpPr>
          <p:cNvPr id="1789023" name="Oval 9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21313" y="3562350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1.16</a:t>
            </a:r>
          </a:p>
        </p:txBody>
      </p:sp>
      <p:sp>
        <p:nvSpPr>
          <p:cNvPr id="1789024" name="Oval 9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853113" y="3562350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1.17</a:t>
            </a:r>
          </a:p>
        </p:txBody>
      </p:sp>
      <p:sp>
        <p:nvSpPr>
          <p:cNvPr id="1789025" name="Oval 9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300788" y="3573463"/>
            <a:ext cx="471487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1.18*</a:t>
            </a:r>
          </a:p>
        </p:txBody>
      </p:sp>
      <p:cxnSp>
        <p:nvCxnSpPr>
          <p:cNvPr id="1789026" name="AutoShape 98"/>
          <p:cNvCxnSpPr>
            <a:cxnSpLocks noChangeShapeType="1"/>
            <a:stCxn id="1788959" idx="3"/>
            <a:endCxn id="1788960" idx="2"/>
          </p:cNvCxnSpPr>
          <p:nvPr/>
        </p:nvCxnSpPr>
        <p:spPr bwMode="auto">
          <a:xfrm>
            <a:off x="1219200" y="3786188"/>
            <a:ext cx="3276600" cy="22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9027" name="AutoShape 99"/>
          <p:cNvSpPr>
            <a:spLocks/>
          </p:cNvSpPr>
          <p:nvPr/>
        </p:nvSpPr>
        <p:spPr bwMode="auto">
          <a:xfrm>
            <a:off x="6254750" y="836613"/>
            <a:ext cx="1125538" cy="5761037"/>
          </a:xfrm>
          <a:prstGeom prst="rightBrace">
            <a:avLst>
              <a:gd name="adj1" fmla="val 44147"/>
              <a:gd name="adj2" fmla="val 1725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9031" name="Rectangle 103">
            <a:hlinkClick r:id="rId9"/>
          </p:cNvPr>
          <p:cNvSpPr>
            <a:spLocks noChangeArrowheads="1"/>
          </p:cNvSpPr>
          <p:nvPr/>
        </p:nvSpPr>
        <p:spPr bwMode="auto">
          <a:xfrm>
            <a:off x="250825" y="4151313"/>
            <a:ext cx="9906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7A</a:t>
            </a:r>
          </a:p>
        </p:txBody>
      </p:sp>
      <p:sp>
        <p:nvSpPr>
          <p:cNvPr id="1789032" name="Oval 10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18025" y="4075113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1.14</a:t>
            </a:r>
          </a:p>
        </p:txBody>
      </p:sp>
      <p:cxnSp>
        <p:nvCxnSpPr>
          <p:cNvPr id="1789033" name="AutoShape 105"/>
          <p:cNvCxnSpPr>
            <a:cxnSpLocks noChangeShapeType="1"/>
            <a:stCxn id="1789031" idx="3"/>
            <a:endCxn id="1789032" idx="2"/>
          </p:cNvCxnSpPr>
          <p:nvPr/>
        </p:nvCxnSpPr>
        <p:spPr bwMode="auto">
          <a:xfrm>
            <a:off x="1241425" y="4303713"/>
            <a:ext cx="3276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9034" name="Text Box 10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508625" y="3987800"/>
            <a:ext cx="1358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40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* Relevant part</a:t>
            </a:r>
          </a:p>
        </p:txBody>
      </p:sp>
      <p:sp>
        <p:nvSpPr>
          <p:cNvPr id="1789035" name="Oval 10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18025" y="6165850"/>
            <a:ext cx="508000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789036" name="Rectangle 108">
            <a:hlinkClick r:id="rId4"/>
          </p:cNvPr>
          <p:cNvSpPr>
            <a:spLocks noChangeArrowheads="1"/>
          </p:cNvSpPr>
          <p:nvPr/>
        </p:nvSpPr>
        <p:spPr bwMode="auto">
          <a:xfrm>
            <a:off x="250825" y="6237288"/>
            <a:ext cx="1296988" cy="30956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CPM15-2</a:t>
            </a:r>
          </a:p>
        </p:txBody>
      </p:sp>
      <p:cxnSp>
        <p:nvCxnSpPr>
          <p:cNvPr id="1789037" name="AutoShape 109"/>
          <p:cNvCxnSpPr>
            <a:cxnSpLocks noChangeShapeType="1"/>
            <a:stCxn id="1789036" idx="3"/>
            <a:endCxn id="1789035" idx="2"/>
          </p:cNvCxnSpPr>
          <p:nvPr/>
        </p:nvCxnSpPr>
        <p:spPr bwMode="auto">
          <a:xfrm>
            <a:off x="1547813" y="6392863"/>
            <a:ext cx="2970212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89038" name="Oval 11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03800" y="6165850"/>
            <a:ext cx="508000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789039" name="Oval 11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03863" y="6165850"/>
            <a:ext cx="508000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95328" y="1484784"/>
            <a:ext cx="1948335" cy="480516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495873" y="908050"/>
            <a:ext cx="507927" cy="4572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2B54A-CAB9-4BE2-A98F-4E90D5D0462D}" type="slidenum">
              <a:rPr lang="en-US"/>
              <a:pPr/>
              <a:t>15</a:t>
            </a:fld>
            <a:endParaRPr lang="en-US"/>
          </a:p>
        </p:txBody>
      </p:sp>
      <p:sp>
        <p:nvSpPr>
          <p:cNvPr id="1808388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228600" y="3025875"/>
            <a:ext cx="990600" cy="3048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4A</a:t>
            </a:r>
          </a:p>
        </p:txBody>
      </p:sp>
      <p:sp>
        <p:nvSpPr>
          <p:cNvPr id="1808389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3645000"/>
            <a:ext cx="508000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9.1.4</a:t>
            </a:r>
          </a:p>
        </p:txBody>
      </p:sp>
      <p:sp>
        <p:nvSpPr>
          <p:cNvPr id="1808390" name="Oval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3116362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1.6</a:t>
            </a:r>
          </a:p>
        </p:txBody>
      </p:sp>
      <p:cxnSp>
        <p:nvCxnSpPr>
          <p:cNvPr id="1808391" name="AutoShape 7"/>
          <p:cNvCxnSpPr>
            <a:cxnSpLocks noChangeShapeType="1"/>
            <a:stCxn id="1808388" idx="3"/>
            <a:endCxn id="1808390" idx="2"/>
          </p:cNvCxnSpPr>
          <p:nvPr/>
        </p:nvCxnSpPr>
        <p:spPr bwMode="auto">
          <a:xfrm>
            <a:off x="1219200" y="3178275"/>
            <a:ext cx="2268538" cy="1666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392" name="Oval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002088" y="3645000"/>
            <a:ext cx="5556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9.1.6</a:t>
            </a:r>
          </a:p>
        </p:txBody>
      </p:sp>
      <p:sp>
        <p:nvSpPr>
          <p:cNvPr id="1808393" name="Text Box 9"/>
          <p:cNvSpPr txBox="1">
            <a:spLocks noChangeArrowheads="1"/>
          </p:cNvSpPr>
          <p:nvPr/>
        </p:nvSpPr>
        <p:spPr bwMode="auto">
          <a:xfrm>
            <a:off x="3348038" y="574675"/>
            <a:ext cx="20097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WRC-15 </a:t>
            </a:r>
            <a:r>
              <a:rPr lang="en-GB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agenda</a:t>
            </a:r>
            <a:r>
              <a:rPr lang="en-GB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items)</a:t>
            </a:r>
            <a:endParaRPr lang="en-US" sz="1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8399" name="Rectangle 15">
            <a:hlinkClick r:id="rId4"/>
          </p:cNvPr>
          <p:cNvSpPr>
            <a:spLocks noChangeArrowheads="1"/>
          </p:cNvSpPr>
          <p:nvPr/>
        </p:nvSpPr>
        <p:spPr bwMode="auto">
          <a:xfrm>
            <a:off x="228600" y="3721200"/>
            <a:ext cx="990600" cy="3048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1B</a:t>
            </a:r>
          </a:p>
        </p:txBody>
      </p:sp>
      <p:cxnSp>
        <p:nvCxnSpPr>
          <p:cNvPr id="1808400" name="AutoShape 16"/>
          <p:cNvCxnSpPr>
            <a:cxnSpLocks noChangeShapeType="1"/>
            <a:stCxn id="1808399" idx="3"/>
            <a:endCxn id="1808389" idx="2"/>
          </p:cNvCxnSpPr>
          <p:nvPr/>
        </p:nvCxnSpPr>
        <p:spPr bwMode="auto">
          <a:xfrm>
            <a:off x="1219200" y="3873600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01" name="Rectangle 17">
            <a:hlinkClick r:id="rId5"/>
          </p:cNvPr>
          <p:cNvSpPr>
            <a:spLocks noChangeArrowheads="1"/>
          </p:cNvSpPr>
          <p:nvPr/>
        </p:nvSpPr>
        <p:spPr bwMode="auto">
          <a:xfrm>
            <a:off x="228600" y="2079725"/>
            <a:ext cx="990600" cy="3048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4C</a:t>
            </a:r>
          </a:p>
        </p:txBody>
      </p:sp>
      <p:cxnSp>
        <p:nvCxnSpPr>
          <p:cNvPr id="1808402" name="AutoShape 18"/>
          <p:cNvCxnSpPr>
            <a:cxnSpLocks noChangeShapeType="1"/>
            <a:stCxn id="1808401" idx="3"/>
            <a:endCxn id="1808449" idx="2"/>
          </p:cNvCxnSpPr>
          <p:nvPr/>
        </p:nvCxnSpPr>
        <p:spPr bwMode="auto">
          <a:xfrm>
            <a:off x="1219200" y="2232125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03" name="Oval 1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44938" y="2538512"/>
            <a:ext cx="4826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9.1.2</a:t>
            </a:r>
          </a:p>
        </p:txBody>
      </p:sp>
      <p:sp>
        <p:nvSpPr>
          <p:cNvPr id="1808404" name="Rectangle 20">
            <a:hlinkClick r:id="rId6"/>
          </p:cNvPr>
          <p:cNvSpPr>
            <a:spLocks noChangeArrowheads="1"/>
          </p:cNvSpPr>
          <p:nvPr/>
        </p:nvSpPr>
        <p:spPr bwMode="auto">
          <a:xfrm>
            <a:off x="228600" y="912912"/>
            <a:ext cx="990600" cy="3048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5A</a:t>
            </a:r>
          </a:p>
        </p:txBody>
      </p:sp>
      <p:sp>
        <p:nvSpPr>
          <p:cNvPr id="1808405" name="Oval 2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836712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  <p:cxnSp>
        <p:nvCxnSpPr>
          <p:cNvPr id="1808406" name="AutoShape 22"/>
          <p:cNvCxnSpPr>
            <a:cxnSpLocks noChangeShapeType="1"/>
            <a:stCxn id="1808404" idx="3"/>
            <a:endCxn id="1808405" idx="2"/>
          </p:cNvCxnSpPr>
          <p:nvPr/>
        </p:nvCxnSpPr>
        <p:spPr bwMode="auto">
          <a:xfrm>
            <a:off x="1219200" y="1065312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07" name="Rectangle 23">
            <a:hlinkClick r:id="rId7"/>
          </p:cNvPr>
          <p:cNvSpPr>
            <a:spLocks noChangeArrowheads="1"/>
          </p:cNvSpPr>
          <p:nvPr/>
        </p:nvSpPr>
        <p:spPr bwMode="auto">
          <a:xfrm>
            <a:off x="228600" y="1401862"/>
            <a:ext cx="990600" cy="3048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5B</a:t>
            </a:r>
          </a:p>
        </p:txBody>
      </p:sp>
      <p:sp>
        <p:nvSpPr>
          <p:cNvPr id="1808408" name="Oval 2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1347887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1.5</a:t>
            </a:r>
          </a:p>
        </p:txBody>
      </p:sp>
      <p:sp>
        <p:nvSpPr>
          <p:cNvPr id="1808409" name="Oval 2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56050" y="843062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  <p:sp>
        <p:nvSpPr>
          <p:cNvPr id="1808410" name="Oval 2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56050" y="1330425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1.15</a:t>
            </a:r>
          </a:p>
        </p:txBody>
      </p:sp>
      <p:sp>
        <p:nvSpPr>
          <p:cNvPr id="1808411" name="Rectangle 27">
            <a:hlinkClick r:id="rId8"/>
          </p:cNvPr>
          <p:cNvSpPr>
            <a:spLocks noChangeArrowheads="1"/>
          </p:cNvSpPr>
          <p:nvPr/>
        </p:nvSpPr>
        <p:spPr bwMode="auto">
          <a:xfrm>
            <a:off x="228600" y="5496025"/>
            <a:ext cx="990600" cy="3048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WP 7B</a:t>
            </a:r>
          </a:p>
        </p:txBody>
      </p:sp>
      <p:sp>
        <p:nvSpPr>
          <p:cNvPr id="1808412" name="Oval 2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5419825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1.11</a:t>
            </a:r>
          </a:p>
        </p:txBody>
      </p:sp>
      <p:cxnSp>
        <p:nvCxnSpPr>
          <p:cNvPr id="1808413" name="AutoShape 29"/>
          <p:cNvCxnSpPr>
            <a:cxnSpLocks noChangeShapeType="1"/>
            <a:stCxn id="1808411" idx="3"/>
            <a:endCxn id="1808412" idx="2"/>
          </p:cNvCxnSpPr>
          <p:nvPr/>
        </p:nvCxnSpPr>
        <p:spPr bwMode="auto">
          <a:xfrm>
            <a:off x="1219200" y="5648425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14" name="Oval 3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44938" y="5419825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1.13</a:t>
            </a:r>
          </a:p>
        </p:txBody>
      </p:sp>
      <p:sp>
        <p:nvSpPr>
          <p:cNvPr id="1808415" name="Oval 3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02138" y="5419825"/>
            <a:ext cx="53022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9.1.8</a:t>
            </a:r>
          </a:p>
        </p:txBody>
      </p:sp>
      <p:sp>
        <p:nvSpPr>
          <p:cNvPr id="1808416" name="Rectangle 32">
            <a:hlinkClick r:id="rId9"/>
          </p:cNvPr>
          <p:cNvSpPr>
            <a:spLocks noChangeArrowheads="1"/>
          </p:cNvSpPr>
          <p:nvPr/>
        </p:nvSpPr>
        <p:spPr bwMode="auto">
          <a:xfrm>
            <a:off x="228600" y="5999262"/>
            <a:ext cx="990600" cy="3048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7C</a:t>
            </a:r>
          </a:p>
        </p:txBody>
      </p:sp>
      <p:sp>
        <p:nvSpPr>
          <p:cNvPr id="1808417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5923062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1.12</a:t>
            </a:r>
          </a:p>
        </p:txBody>
      </p:sp>
      <p:cxnSp>
        <p:nvCxnSpPr>
          <p:cNvPr id="1808418" name="AutoShape 34"/>
          <p:cNvCxnSpPr>
            <a:cxnSpLocks noChangeShapeType="1"/>
            <a:stCxn id="1808416" idx="3"/>
            <a:endCxn id="1808417" idx="2"/>
          </p:cNvCxnSpPr>
          <p:nvPr/>
        </p:nvCxnSpPr>
        <p:spPr bwMode="auto">
          <a:xfrm>
            <a:off x="1219200" y="6151662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19" name="Rectangle 35">
            <a:hlinkClick r:id="rId10"/>
          </p:cNvPr>
          <p:cNvSpPr>
            <a:spLocks noChangeArrowheads="1"/>
          </p:cNvSpPr>
          <p:nvPr/>
        </p:nvSpPr>
        <p:spPr bwMode="auto">
          <a:xfrm>
            <a:off x="228600" y="4418112"/>
            <a:ext cx="1535113" cy="2952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JTG 4-5-6-7</a:t>
            </a:r>
          </a:p>
        </p:txBody>
      </p:sp>
      <p:cxnSp>
        <p:nvCxnSpPr>
          <p:cNvPr id="1808420" name="AutoShape 36"/>
          <p:cNvCxnSpPr>
            <a:cxnSpLocks noChangeShapeType="1"/>
            <a:stCxn id="1808419" idx="3"/>
            <a:endCxn id="1808437" idx="2"/>
          </p:cNvCxnSpPr>
          <p:nvPr/>
        </p:nvCxnSpPr>
        <p:spPr bwMode="auto">
          <a:xfrm>
            <a:off x="1763713" y="4565750"/>
            <a:ext cx="1728787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22" name="Oval 3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2554387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cxnSp>
        <p:nvCxnSpPr>
          <p:cNvPr id="1808424" name="AutoShape 40"/>
          <p:cNvCxnSpPr>
            <a:cxnSpLocks noChangeShapeType="1"/>
            <a:stCxn id="1808388" idx="3"/>
            <a:endCxn id="1808422" idx="2"/>
          </p:cNvCxnSpPr>
          <p:nvPr/>
        </p:nvCxnSpPr>
        <p:spPr bwMode="auto">
          <a:xfrm flipV="1">
            <a:off x="1219200" y="2782987"/>
            <a:ext cx="2268538" cy="3952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25" name="Text Box 41"/>
          <p:cNvSpPr txBox="1">
            <a:spLocks noChangeArrowheads="1"/>
          </p:cNvSpPr>
          <p:nvPr/>
        </p:nvSpPr>
        <p:spPr bwMode="auto">
          <a:xfrm rot="-600000">
            <a:off x="1641435" y="2890922"/>
            <a:ext cx="1683153" cy="138499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Technical </a:t>
            </a:r>
            <a:r>
              <a:rPr lang="en-US" sz="9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regulatory </a:t>
            </a:r>
            <a:r>
              <a:rPr lang="en-US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aspects </a:t>
            </a:r>
            <a:endParaRPr lang="en-US" sz="9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8436" name="Text Box 52"/>
          <p:cNvSpPr txBox="1">
            <a:spLocks noChangeArrowheads="1"/>
          </p:cNvSpPr>
          <p:nvPr/>
        </p:nvSpPr>
        <p:spPr bwMode="auto">
          <a:xfrm>
            <a:off x="0" y="549275"/>
            <a:ext cx="22606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Responsible ITU-R Groups</a:t>
            </a:r>
          </a:p>
        </p:txBody>
      </p:sp>
      <p:sp>
        <p:nvSpPr>
          <p:cNvPr id="1808437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92500" y="4338737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  <p:sp>
        <p:nvSpPr>
          <p:cNvPr id="1808438" name="Oval 5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51288" y="4338737"/>
            <a:ext cx="457200" cy="457200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808440" name="Oval 5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557713" y="3645000"/>
            <a:ext cx="530225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9.1.7</a:t>
            </a:r>
          </a:p>
        </p:txBody>
      </p:sp>
      <p:sp>
        <p:nvSpPr>
          <p:cNvPr id="1808441" name="Oval 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02138" y="2538512"/>
            <a:ext cx="53022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9.1.3</a:t>
            </a:r>
          </a:p>
        </p:txBody>
      </p:sp>
      <p:sp>
        <p:nvSpPr>
          <p:cNvPr id="1808442" name="Oval 5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30775" y="2538512"/>
            <a:ext cx="504825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9.1.5</a:t>
            </a:r>
          </a:p>
        </p:txBody>
      </p:sp>
      <p:sp>
        <p:nvSpPr>
          <p:cNvPr id="1808445" name="Oval 6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38588" y="3116362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1.7</a:t>
            </a:r>
          </a:p>
        </p:txBody>
      </p:sp>
      <p:sp>
        <p:nvSpPr>
          <p:cNvPr id="1808446" name="Oval 6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02138" y="3116362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1.8</a:t>
            </a:r>
          </a:p>
        </p:txBody>
      </p:sp>
      <p:sp>
        <p:nvSpPr>
          <p:cNvPr id="1808447" name="Oval 6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859338" y="3116362"/>
            <a:ext cx="504825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1.9.1</a:t>
            </a:r>
          </a:p>
        </p:txBody>
      </p:sp>
      <p:sp>
        <p:nvSpPr>
          <p:cNvPr id="1808448" name="Oval 6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995738" y="2009875"/>
            <a:ext cx="4572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1808449" name="Oval 6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487738" y="2003525"/>
            <a:ext cx="508000" cy="4572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1.9.2</a:t>
            </a:r>
          </a:p>
        </p:txBody>
      </p:sp>
      <p:sp>
        <p:nvSpPr>
          <p:cNvPr id="1808450" name="Oval 6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49763" y="2035275"/>
            <a:ext cx="482600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9.1.1</a:t>
            </a:r>
          </a:p>
        </p:txBody>
      </p:sp>
      <p:sp>
        <p:nvSpPr>
          <p:cNvPr id="1808451" name="Oval 6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13250" y="843062"/>
            <a:ext cx="530225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1.18*</a:t>
            </a:r>
          </a:p>
        </p:txBody>
      </p:sp>
      <p:sp>
        <p:nvSpPr>
          <p:cNvPr id="1808452" name="Oval 6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413250" y="1330425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1.16</a:t>
            </a:r>
          </a:p>
        </p:txBody>
      </p:sp>
      <p:sp>
        <p:nvSpPr>
          <p:cNvPr id="1808453" name="Oval 6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845050" y="1330425"/>
            <a:ext cx="457200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1.17</a:t>
            </a:r>
          </a:p>
        </p:txBody>
      </p:sp>
      <p:cxnSp>
        <p:nvCxnSpPr>
          <p:cNvPr id="1808455" name="AutoShape 71"/>
          <p:cNvCxnSpPr>
            <a:cxnSpLocks noChangeShapeType="1"/>
            <a:stCxn id="1808407" idx="3"/>
            <a:endCxn id="1808408" idx="2"/>
          </p:cNvCxnSpPr>
          <p:nvPr/>
        </p:nvCxnSpPr>
        <p:spPr bwMode="auto">
          <a:xfrm>
            <a:off x="1219200" y="1554262"/>
            <a:ext cx="2268538" cy="22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57" name="Rectangle 73">
            <a:hlinkClick r:id="rId9"/>
          </p:cNvPr>
          <p:cNvSpPr>
            <a:spLocks noChangeArrowheads="1"/>
          </p:cNvSpPr>
          <p:nvPr/>
        </p:nvSpPr>
        <p:spPr bwMode="auto">
          <a:xfrm>
            <a:off x="250825" y="4991200"/>
            <a:ext cx="990600" cy="3048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WP 7A</a:t>
            </a:r>
          </a:p>
        </p:txBody>
      </p:sp>
      <p:sp>
        <p:nvSpPr>
          <p:cNvPr id="1808458" name="Oval 7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509963" y="4915000"/>
            <a:ext cx="457200" cy="457200"/>
          </a:xfrm>
          <a:prstGeom prst="ellipse">
            <a:avLst/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1.14</a:t>
            </a:r>
          </a:p>
        </p:txBody>
      </p:sp>
      <p:cxnSp>
        <p:nvCxnSpPr>
          <p:cNvPr id="1808459" name="AutoShape 75"/>
          <p:cNvCxnSpPr>
            <a:cxnSpLocks noChangeShapeType="1"/>
            <a:stCxn id="1808457" idx="3"/>
            <a:endCxn id="1808458" idx="2"/>
          </p:cNvCxnSpPr>
          <p:nvPr/>
        </p:nvCxnSpPr>
        <p:spPr bwMode="auto">
          <a:xfrm>
            <a:off x="1241425" y="5143600"/>
            <a:ext cx="22685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66" name="Text Box 8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941888" y="1771750"/>
            <a:ext cx="1358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40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* Relevant part</a:t>
            </a:r>
          </a:p>
        </p:txBody>
      </p:sp>
      <p:sp>
        <p:nvSpPr>
          <p:cNvPr id="1808467" name="Oval 8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292725" y="1341537"/>
            <a:ext cx="471488" cy="457200"/>
          </a:xfrm>
          <a:prstGeom prst="ellipse">
            <a:avLst/>
          </a:pr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1.18*</a:t>
            </a:r>
          </a:p>
        </p:txBody>
      </p:sp>
      <p:sp>
        <p:nvSpPr>
          <p:cNvPr id="1808469" name="Rectangle 85"/>
          <p:cNvSpPr>
            <a:spLocks noChangeArrowheads="1"/>
          </p:cNvSpPr>
          <p:nvPr/>
        </p:nvSpPr>
        <p:spPr bwMode="auto">
          <a:xfrm>
            <a:off x="6337300" y="3645000"/>
            <a:ext cx="2771775" cy="4572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– 13 June 12</a:t>
            </a:r>
          </a:p>
        </p:txBody>
      </p:sp>
      <p:cxnSp>
        <p:nvCxnSpPr>
          <p:cNvPr id="1808470" name="AutoShape 86"/>
          <p:cNvCxnSpPr>
            <a:cxnSpLocks noChangeShapeType="1"/>
            <a:stCxn id="1808440" idx="6"/>
            <a:endCxn id="1808469" idx="1"/>
          </p:cNvCxnSpPr>
          <p:nvPr/>
        </p:nvCxnSpPr>
        <p:spPr bwMode="auto">
          <a:xfrm>
            <a:off x="5087938" y="3873600"/>
            <a:ext cx="12493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73" name="Rectangle 89"/>
          <p:cNvSpPr>
            <a:spLocks noChangeArrowheads="1"/>
          </p:cNvSpPr>
          <p:nvPr/>
        </p:nvSpPr>
        <p:spPr bwMode="auto">
          <a:xfrm>
            <a:off x="6337300" y="2827437"/>
            <a:ext cx="2771775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May </a:t>
            </a:r>
            <a:r>
              <a:rPr lang="en-US" sz="2400">
                <a:solidFill>
                  <a:srgbClr val="000000"/>
                </a:solidFill>
                <a:latin typeface="Arial"/>
              </a:rPr>
              <a:t>–</a:t>
            </a:r>
            <a:r>
              <a:rPr lang="en-US" sz="2400"/>
              <a:t> 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 June 12</a:t>
            </a:r>
          </a:p>
        </p:txBody>
      </p:sp>
      <p:cxnSp>
        <p:nvCxnSpPr>
          <p:cNvPr id="1808474" name="AutoShape 90"/>
          <p:cNvCxnSpPr>
            <a:cxnSpLocks noChangeShapeType="1"/>
            <a:stCxn id="1808442" idx="6"/>
            <a:endCxn id="1808473" idx="1"/>
          </p:cNvCxnSpPr>
          <p:nvPr/>
        </p:nvCxnSpPr>
        <p:spPr bwMode="auto">
          <a:xfrm>
            <a:off x="5435600" y="2767112"/>
            <a:ext cx="901700" cy="288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75" name="Rectangle 91"/>
          <p:cNvSpPr>
            <a:spLocks noChangeArrowheads="1"/>
          </p:cNvSpPr>
          <p:nvPr/>
        </p:nvSpPr>
        <p:spPr bwMode="auto">
          <a:xfrm>
            <a:off x="6337300" y="2036862"/>
            <a:ext cx="2771775" cy="4572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 – 29 May 12</a:t>
            </a:r>
          </a:p>
        </p:txBody>
      </p:sp>
      <p:cxnSp>
        <p:nvCxnSpPr>
          <p:cNvPr id="1808476" name="AutoShape 92"/>
          <p:cNvCxnSpPr>
            <a:cxnSpLocks noChangeShapeType="1"/>
            <a:stCxn id="1808450" idx="6"/>
            <a:endCxn id="1808475" idx="1"/>
          </p:cNvCxnSpPr>
          <p:nvPr/>
        </p:nvCxnSpPr>
        <p:spPr bwMode="auto">
          <a:xfrm>
            <a:off x="4932363" y="2263875"/>
            <a:ext cx="1404937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77" name="Rectangle 93"/>
          <p:cNvSpPr>
            <a:spLocks noChangeArrowheads="1"/>
          </p:cNvSpPr>
          <p:nvPr/>
        </p:nvSpPr>
        <p:spPr bwMode="auto">
          <a:xfrm>
            <a:off x="6326188" y="836712"/>
            <a:ext cx="2771775" cy="4572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en-US" sz="2400">
                <a:solidFill>
                  <a:schemeClr val="bg1"/>
                </a:solidFill>
                <a:latin typeface="Arial"/>
              </a:rPr>
              <a:t>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31 May 12</a:t>
            </a:r>
          </a:p>
        </p:txBody>
      </p:sp>
      <p:cxnSp>
        <p:nvCxnSpPr>
          <p:cNvPr id="1808478" name="AutoShape 94"/>
          <p:cNvCxnSpPr>
            <a:cxnSpLocks noChangeShapeType="1"/>
            <a:stCxn id="1808451" idx="6"/>
            <a:endCxn id="1808477" idx="1"/>
          </p:cNvCxnSpPr>
          <p:nvPr/>
        </p:nvCxnSpPr>
        <p:spPr bwMode="auto">
          <a:xfrm flipV="1">
            <a:off x="4943475" y="1065312"/>
            <a:ext cx="1382713" cy="6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79" name="Rectangle 95"/>
          <p:cNvSpPr>
            <a:spLocks noChangeArrowheads="1"/>
          </p:cNvSpPr>
          <p:nvPr/>
        </p:nvSpPr>
        <p:spPr bwMode="auto">
          <a:xfrm>
            <a:off x="6338888" y="1338362"/>
            <a:ext cx="2771775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 May – 1 June 12</a:t>
            </a:r>
          </a:p>
        </p:txBody>
      </p:sp>
      <p:cxnSp>
        <p:nvCxnSpPr>
          <p:cNvPr id="1808480" name="AutoShape 96"/>
          <p:cNvCxnSpPr>
            <a:cxnSpLocks noChangeShapeType="1"/>
            <a:stCxn id="1808467" idx="6"/>
            <a:endCxn id="1808479" idx="1"/>
          </p:cNvCxnSpPr>
          <p:nvPr/>
        </p:nvCxnSpPr>
        <p:spPr bwMode="auto">
          <a:xfrm flipV="1">
            <a:off x="5764213" y="1566962"/>
            <a:ext cx="574675" cy="3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81" name="Rectangle 97"/>
          <p:cNvSpPr>
            <a:spLocks noChangeArrowheads="1"/>
          </p:cNvSpPr>
          <p:nvPr/>
        </p:nvSpPr>
        <p:spPr bwMode="auto">
          <a:xfrm>
            <a:off x="6337300" y="5394425"/>
            <a:ext cx="2771775" cy="4572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[17 </a:t>
            </a:r>
            <a:r>
              <a:rPr lang="en-US" sz="2400" dirty="0">
                <a:solidFill>
                  <a:schemeClr val="bg1"/>
                </a:solidFill>
                <a:latin typeface="Arial"/>
              </a:rPr>
              <a:t>–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 Sep. 12]</a:t>
            </a:r>
          </a:p>
        </p:txBody>
      </p:sp>
      <p:cxnSp>
        <p:nvCxnSpPr>
          <p:cNvPr id="1808482" name="AutoShape 98"/>
          <p:cNvCxnSpPr>
            <a:cxnSpLocks noChangeShapeType="1"/>
            <a:stCxn id="1808458" idx="6"/>
            <a:endCxn id="1808481" idx="1"/>
          </p:cNvCxnSpPr>
          <p:nvPr/>
        </p:nvCxnSpPr>
        <p:spPr bwMode="auto">
          <a:xfrm>
            <a:off x="3967163" y="5143600"/>
            <a:ext cx="2370137" cy="479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08484" name="AutoShape 100"/>
          <p:cNvCxnSpPr>
            <a:cxnSpLocks noChangeShapeType="1"/>
            <a:stCxn id="1808415" idx="6"/>
            <a:endCxn id="1808481" idx="1"/>
          </p:cNvCxnSpPr>
          <p:nvPr/>
        </p:nvCxnSpPr>
        <p:spPr bwMode="auto">
          <a:xfrm flipV="1">
            <a:off x="4932363" y="5623025"/>
            <a:ext cx="1404937" cy="25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08486" name="AutoShape 102"/>
          <p:cNvCxnSpPr>
            <a:cxnSpLocks noChangeShapeType="1"/>
            <a:stCxn id="1808417" idx="6"/>
            <a:endCxn id="1808481" idx="1"/>
          </p:cNvCxnSpPr>
          <p:nvPr/>
        </p:nvCxnSpPr>
        <p:spPr bwMode="auto">
          <a:xfrm flipV="1">
            <a:off x="3944938" y="5623025"/>
            <a:ext cx="2392362" cy="5286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87" name="Rectangle 103"/>
          <p:cNvSpPr>
            <a:spLocks noChangeArrowheads="1"/>
          </p:cNvSpPr>
          <p:nvPr/>
        </p:nvSpPr>
        <p:spPr bwMode="auto">
          <a:xfrm>
            <a:off x="6337300" y="4340325"/>
            <a:ext cx="2771775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 – 27 July 12</a:t>
            </a:r>
          </a:p>
        </p:txBody>
      </p:sp>
      <p:cxnSp>
        <p:nvCxnSpPr>
          <p:cNvPr id="1808488" name="AutoShape 104"/>
          <p:cNvCxnSpPr>
            <a:cxnSpLocks noChangeShapeType="1"/>
            <a:stCxn id="1808438" idx="6"/>
            <a:endCxn id="1808487" idx="1"/>
          </p:cNvCxnSpPr>
          <p:nvPr/>
        </p:nvCxnSpPr>
        <p:spPr bwMode="auto">
          <a:xfrm>
            <a:off x="4408488" y="4567337"/>
            <a:ext cx="1928812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08489" name="Rectangle 105">
            <a:hlinkClick r:id="rId11"/>
          </p:cNvPr>
          <p:cNvSpPr>
            <a:spLocks noChangeArrowheads="1"/>
          </p:cNvSpPr>
          <p:nvPr/>
        </p:nvSpPr>
        <p:spPr bwMode="auto">
          <a:xfrm>
            <a:off x="0" y="0"/>
            <a:ext cx="7019925" cy="476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Next Meetings of Resp. Groups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cxnSp>
        <p:nvCxnSpPr>
          <p:cNvPr id="1808490" name="AutoShape 106"/>
          <p:cNvCxnSpPr>
            <a:cxnSpLocks noChangeShapeType="1"/>
            <a:stCxn id="1808447" idx="6"/>
            <a:endCxn id="1808473" idx="1"/>
          </p:cNvCxnSpPr>
          <p:nvPr/>
        </p:nvCxnSpPr>
        <p:spPr bwMode="auto">
          <a:xfrm flipV="1">
            <a:off x="5364163" y="3056037"/>
            <a:ext cx="973137" cy="288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6"/>
          <p:cNvSpPr>
            <a:spLocks noChangeArrowheads="1"/>
          </p:cNvSpPr>
          <p:nvPr/>
        </p:nvSpPr>
        <p:spPr bwMode="white">
          <a:xfrm>
            <a:off x="351876" y="6361583"/>
            <a:ext cx="841839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</a:rPr>
              <a:t>(see the ITU-R Meetings schedule </a:t>
            </a:r>
            <a:r>
              <a:rPr lang="en-GB" sz="1400" dirty="0">
                <a:solidFill>
                  <a:srgbClr val="000000"/>
                </a:solidFill>
                <a:latin typeface="Arial" pitchFamily="34" charset="0"/>
              </a:rPr>
              <a:t>at </a:t>
            </a:r>
            <a:r>
              <a:rPr lang="en-GB" sz="1200" dirty="0">
                <a:solidFill>
                  <a:srgbClr val="000000"/>
                </a:solidFill>
                <a:latin typeface="Arial" pitchFamily="34" charset="0"/>
                <a:hlinkClick r:id="rId11"/>
              </a:rPr>
              <a:t>http://</a:t>
            </a:r>
            <a:r>
              <a:rPr lang="en-GB" sz="1200" dirty="0" smtClean="0">
                <a:solidFill>
                  <a:srgbClr val="000000"/>
                </a:solidFill>
                <a:latin typeface="Arial" pitchFamily="34" charset="0"/>
                <a:hlinkClick r:id="rId11"/>
              </a:rPr>
              <a:t>www.itu.int/events/upcomingevents.asp?lang=en&amp;sector=ITU-R</a:t>
            </a:r>
            <a:r>
              <a:rPr lang="en-GB" sz="14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2B54A-CAB9-4BE2-A98F-4E90D5D0462D}" type="slidenum">
              <a:rPr lang="en-US"/>
              <a:pPr/>
              <a:t>16</a:t>
            </a:fld>
            <a:endParaRPr lang="en-US"/>
          </a:p>
        </p:txBody>
      </p:sp>
      <p:sp>
        <p:nvSpPr>
          <p:cNvPr id="1808389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1" y="5442203"/>
            <a:ext cx="768803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9.1.4</a:t>
            </a:r>
          </a:p>
        </p:txBody>
      </p:sp>
      <p:sp>
        <p:nvSpPr>
          <p:cNvPr id="1808403" name="Oval 1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0" y="2392446"/>
            <a:ext cx="768803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9.1.2</a:t>
            </a:r>
          </a:p>
        </p:txBody>
      </p:sp>
      <p:sp>
        <p:nvSpPr>
          <p:cNvPr id="1808441" name="Oval 5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1" y="4108390"/>
            <a:ext cx="768802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9.1.3</a:t>
            </a:r>
          </a:p>
        </p:txBody>
      </p:sp>
      <p:sp>
        <p:nvSpPr>
          <p:cNvPr id="1808450" name="Oval 6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1" y="1066445"/>
            <a:ext cx="768803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9.1.1</a:t>
            </a:r>
          </a:p>
        </p:txBody>
      </p:sp>
      <p:sp>
        <p:nvSpPr>
          <p:cNvPr id="1808489" name="Rectangle 105">
            <a:hlinkClick r:id="rId3"/>
          </p:cNvPr>
          <p:cNvSpPr>
            <a:spLocks noChangeArrowheads="1"/>
          </p:cNvSpPr>
          <p:nvPr/>
        </p:nvSpPr>
        <p:spPr bwMode="auto">
          <a:xfrm>
            <a:off x="1" y="0"/>
            <a:ext cx="6066970" cy="476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 dirty="0" smtClean="0">
                <a:solidFill>
                  <a:schemeClr val="bg1"/>
                </a:solidFill>
                <a:latin typeface="Arial" pitchFamily="34" charset="0"/>
              </a:rPr>
              <a:t>Agenda item 9.1 Issues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</a:rPr>
              <a:t> (1/2)</a:t>
            </a: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5" name="Text Box 9"/>
          <p:cNvSpPr txBox="1">
            <a:spLocks noChangeArrowheads="1"/>
          </p:cNvSpPr>
          <p:nvPr/>
        </p:nvSpPr>
        <p:spPr bwMode="auto">
          <a:xfrm>
            <a:off x="947082" y="914404"/>
            <a:ext cx="7823189" cy="830997"/>
          </a:xfrm>
          <a:prstGeom prst="rect">
            <a:avLst/>
          </a:prstGeom>
          <a:solidFill>
            <a:srgbClr val="66FF66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Protection of the systems operating in </a:t>
            </a:r>
            <a:r>
              <a:rPr lang="en-US" sz="2400" b="0" dirty="0" smtClean="0">
                <a:latin typeface="Arial" pitchFamily="34" charset="0"/>
              </a:rPr>
              <a:t>the MSS in </a:t>
            </a:r>
            <a:r>
              <a:rPr lang="en-US" sz="2400" b="0" dirty="0">
                <a:latin typeface="Arial" pitchFamily="34" charset="0"/>
              </a:rPr>
              <a:t>the band 406-406.1 </a:t>
            </a:r>
            <a:r>
              <a:rPr lang="en-US" sz="2400" b="0" dirty="0" smtClean="0">
                <a:latin typeface="Arial" pitchFamily="34" charset="0"/>
              </a:rPr>
              <a:t>MHz – Res. </a:t>
            </a:r>
            <a:r>
              <a:rPr lang="en-US" sz="2400" dirty="0">
                <a:latin typeface="Arial" pitchFamily="34" charset="0"/>
              </a:rPr>
              <a:t>205 (Rev.WRC-12)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6" name="Text Box 9"/>
          <p:cNvSpPr txBox="1">
            <a:spLocks noChangeArrowheads="1"/>
          </p:cNvSpPr>
          <p:nvPr/>
        </p:nvSpPr>
        <p:spPr bwMode="auto">
          <a:xfrm>
            <a:off x="939828" y="1850560"/>
            <a:ext cx="7830443" cy="1569660"/>
          </a:xfrm>
          <a:prstGeom prst="rect">
            <a:avLst/>
          </a:prstGeom>
          <a:solidFill>
            <a:srgbClr val="FF99FF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/>
              <a:t>Studies on possible reduction of the </a:t>
            </a:r>
            <a:r>
              <a:rPr lang="en-US" sz="2400" b="0" dirty="0" smtClean="0"/>
              <a:t>coordination arc </a:t>
            </a:r>
            <a:r>
              <a:rPr lang="en-US" sz="2400" b="0" dirty="0"/>
              <a:t>and technical criteria used in application </a:t>
            </a:r>
            <a:r>
              <a:rPr lang="en-US" sz="2400" b="0" dirty="0" smtClean="0"/>
              <a:t>of No</a:t>
            </a:r>
            <a:r>
              <a:rPr lang="en-US" sz="2400" b="0" dirty="0"/>
              <a:t>. 9.41 in respect of coordination under No. </a:t>
            </a:r>
            <a:r>
              <a:rPr lang="en-US" sz="2400" b="0" dirty="0" smtClean="0"/>
              <a:t>9.7</a:t>
            </a:r>
            <a:r>
              <a:rPr lang="en-US" sz="2400" b="0" dirty="0" smtClean="0">
                <a:latin typeface="Arial" pitchFamily="34" charset="0"/>
              </a:rPr>
              <a:t> </a:t>
            </a:r>
            <a:r>
              <a:rPr lang="en-US" sz="2400" b="0" dirty="0" smtClean="0">
                <a:latin typeface="Arial" pitchFamily="34" charset="0"/>
              </a:rPr>
              <a:t>– </a:t>
            </a:r>
            <a:r>
              <a:rPr lang="en-US" sz="2400" b="0" dirty="0" smtClean="0">
                <a:latin typeface="Arial" pitchFamily="34" charset="0"/>
              </a:rPr>
              <a:t/>
            </a:r>
            <a:br>
              <a:rPr lang="en-US" sz="2400" b="0" dirty="0" smtClean="0">
                <a:latin typeface="Arial" pitchFamily="34" charset="0"/>
              </a:rPr>
            </a:br>
            <a:r>
              <a:rPr lang="en-US" sz="2400" b="0" dirty="0" smtClean="0">
                <a:latin typeface="Arial" pitchFamily="34" charset="0"/>
              </a:rPr>
              <a:t>Res</a:t>
            </a:r>
            <a:r>
              <a:rPr lang="en-US" sz="2400" b="0" dirty="0" smtClean="0">
                <a:latin typeface="Arial" pitchFamily="34" charset="0"/>
              </a:rPr>
              <a:t>. </a:t>
            </a:r>
            <a:r>
              <a:rPr lang="en-US" sz="2400" dirty="0" smtClean="0">
                <a:latin typeface="Arial" pitchFamily="34" charset="0"/>
              </a:rPr>
              <a:t>756 (</a:t>
            </a:r>
            <a:r>
              <a:rPr lang="en-US" sz="2400" dirty="0">
                <a:latin typeface="Arial" pitchFamily="34" charset="0"/>
              </a:rPr>
              <a:t>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939828" y="3548698"/>
            <a:ext cx="7823189" cy="1569660"/>
          </a:xfrm>
          <a:prstGeom prst="rect">
            <a:avLst/>
          </a:prstGeom>
          <a:solidFill>
            <a:srgbClr val="66FF66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Use of </a:t>
            </a:r>
            <a:r>
              <a:rPr lang="en-US" sz="2400" b="0" dirty="0" smtClean="0">
                <a:latin typeface="Arial" pitchFamily="34" charset="0"/>
              </a:rPr>
              <a:t>satellite orbital positions and associated</a:t>
            </a:r>
          </a:p>
          <a:p>
            <a:r>
              <a:rPr lang="en-US" sz="2400" b="0" dirty="0" smtClean="0">
                <a:latin typeface="Arial" pitchFamily="34" charset="0"/>
              </a:rPr>
              <a:t>frequency spectrum to deliver international public</a:t>
            </a:r>
          </a:p>
          <a:p>
            <a:r>
              <a:rPr lang="en-US" sz="2400" b="0" dirty="0" smtClean="0">
                <a:latin typeface="Arial" pitchFamily="34" charset="0"/>
              </a:rPr>
              <a:t>telecommunication </a:t>
            </a:r>
            <a:r>
              <a:rPr lang="en-US" sz="2400" b="0" dirty="0">
                <a:latin typeface="Arial" pitchFamily="34" charset="0"/>
              </a:rPr>
              <a:t>services in developing </a:t>
            </a:r>
            <a:r>
              <a:rPr lang="en-US" sz="2400" b="0" dirty="0" smtClean="0">
                <a:latin typeface="Arial" pitchFamily="34" charset="0"/>
              </a:rPr>
              <a:t>countries – Res. </a:t>
            </a:r>
            <a:r>
              <a:rPr lang="en-US" sz="2400" dirty="0" smtClean="0">
                <a:latin typeface="Arial" pitchFamily="34" charset="0"/>
              </a:rPr>
              <a:t>11 (</a:t>
            </a:r>
            <a:r>
              <a:rPr lang="en-US" sz="2400" dirty="0">
                <a:latin typeface="Arial" pitchFamily="34" charset="0"/>
              </a:rPr>
              <a:t>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8" name="Text Box 9"/>
          <p:cNvSpPr txBox="1">
            <a:spLocks noChangeArrowheads="1"/>
          </p:cNvSpPr>
          <p:nvPr/>
        </p:nvSpPr>
        <p:spPr bwMode="auto">
          <a:xfrm>
            <a:off x="947088" y="5254096"/>
            <a:ext cx="7830443" cy="830997"/>
          </a:xfrm>
          <a:prstGeom prst="rect">
            <a:avLst/>
          </a:prstGeom>
          <a:solidFill>
            <a:srgbClr val="FF99FF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Updating and rearrangement of the Radio</a:t>
            </a:r>
          </a:p>
          <a:p>
            <a:r>
              <a:rPr lang="en-US" sz="2400" b="0" dirty="0" smtClean="0">
                <a:latin typeface="Arial" pitchFamily="34" charset="0"/>
              </a:rPr>
              <a:t>Regulations – Res. </a:t>
            </a:r>
            <a:r>
              <a:rPr lang="en-US" sz="2400" dirty="0" smtClean="0">
                <a:latin typeface="Arial" pitchFamily="34" charset="0"/>
              </a:rPr>
              <a:t>67 (</a:t>
            </a:r>
            <a:r>
              <a:rPr lang="en-US" sz="2400" dirty="0">
                <a:latin typeface="Arial" pitchFamily="34" charset="0"/>
              </a:rPr>
              <a:t>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92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2B54A-CAB9-4BE2-A98F-4E90D5D0462D}" type="slidenum">
              <a:rPr lang="en-US"/>
              <a:pPr/>
              <a:t>17</a:t>
            </a:fld>
            <a:endParaRPr lang="en-US"/>
          </a:p>
        </p:txBody>
      </p:sp>
      <p:sp>
        <p:nvSpPr>
          <p:cNvPr id="1808392" name="Oval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2" y="3504000"/>
            <a:ext cx="768804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9.1.6</a:t>
            </a:r>
          </a:p>
        </p:txBody>
      </p:sp>
      <p:sp>
        <p:nvSpPr>
          <p:cNvPr id="1808415" name="Oval 3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2" y="5678363"/>
            <a:ext cx="768804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9.1.8</a:t>
            </a:r>
          </a:p>
        </p:txBody>
      </p:sp>
      <p:sp>
        <p:nvSpPr>
          <p:cNvPr id="1808440" name="Oval 5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2" y="4571402"/>
            <a:ext cx="768804" cy="457200"/>
          </a:xfrm>
          <a:prstGeom prst="ellipse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9.1.7</a:t>
            </a:r>
          </a:p>
        </p:txBody>
      </p:sp>
      <p:sp>
        <p:nvSpPr>
          <p:cNvPr id="1808442" name="Oval 5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2571" y="1799200"/>
            <a:ext cx="768803" cy="457200"/>
          </a:xfrm>
          <a:prstGeom prst="ellips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9.1.5</a:t>
            </a:r>
          </a:p>
        </p:txBody>
      </p:sp>
      <p:sp>
        <p:nvSpPr>
          <p:cNvPr id="79" name="Text Box 9"/>
          <p:cNvSpPr txBox="1">
            <a:spLocks noChangeArrowheads="1"/>
          </p:cNvSpPr>
          <p:nvPr/>
        </p:nvSpPr>
        <p:spPr bwMode="auto">
          <a:xfrm>
            <a:off x="932574" y="856354"/>
            <a:ext cx="7823189" cy="2308324"/>
          </a:xfrm>
          <a:prstGeom prst="rect">
            <a:avLst/>
          </a:prstGeom>
          <a:solidFill>
            <a:srgbClr val="66FF66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Consideration of technical and regulatory actions </a:t>
            </a:r>
            <a:r>
              <a:rPr lang="en-US" sz="2400" b="0" dirty="0" smtClean="0">
                <a:latin typeface="Arial" pitchFamily="34" charset="0"/>
              </a:rPr>
              <a:t>… to </a:t>
            </a:r>
            <a:r>
              <a:rPr lang="en-US" sz="2400" b="0" dirty="0">
                <a:latin typeface="Arial" pitchFamily="34" charset="0"/>
              </a:rPr>
              <a:t>support existing and future operation </a:t>
            </a:r>
            <a:r>
              <a:rPr lang="en-US" sz="2400" b="0" dirty="0" smtClean="0">
                <a:latin typeface="Arial" pitchFamily="34" charset="0"/>
              </a:rPr>
              <a:t>of FSS earth </a:t>
            </a:r>
            <a:r>
              <a:rPr lang="en-US" sz="2400" b="0" dirty="0">
                <a:latin typeface="Arial" pitchFamily="34" charset="0"/>
              </a:rPr>
              <a:t>stations within the </a:t>
            </a:r>
            <a:r>
              <a:rPr lang="en-US" sz="2400" b="0" dirty="0" smtClean="0">
                <a:latin typeface="Arial" pitchFamily="34" charset="0"/>
              </a:rPr>
              <a:t>band 3.4-4.2 GHz</a:t>
            </a:r>
            <a:r>
              <a:rPr lang="en-US" sz="2400" b="0" dirty="0">
                <a:latin typeface="Arial" pitchFamily="34" charset="0"/>
              </a:rPr>
              <a:t>, as an aid to the safe operation </a:t>
            </a:r>
            <a:r>
              <a:rPr lang="en-US" sz="2400" b="0" dirty="0" smtClean="0">
                <a:latin typeface="Arial" pitchFamily="34" charset="0"/>
              </a:rPr>
              <a:t>of aircraft </a:t>
            </a:r>
            <a:r>
              <a:rPr lang="en-US" sz="2400" b="0" dirty="0">
                <a:latin typeface="Arial" pitchFamily="34" charset="0"/>
              </a:rPr>
              <a:t>and reliable distribution of </a:t>
            </a:r>
            <a:r>
              <a:rPr lang="en-US" sz="2400" b="0" dirty="0" smtClean="0">
                <a:latin typeface="Arial" pitchFamily="34" charset="0"/>
              </a:rPr>
              <a:t>meteorological information </a:t>
            </a:r>
            <a:r>
              <a:rPr lang="en-US" sz="2400" b="0" dirty="0">
                <a:latin typeface="Arial" pitchFamily="34" charset="0"/>
              </a:rPr>
              <a:t>in some countries in </a:t>
            </a:r>
            <a:r>
              <a:rPr lang="en-US" sz="2400" b="0" dirty="0" smtClean="0">
                <a:latin typeface="Arial" pitchFamily="34" charset="0"/>
              </a:rPr>
              <a:t>Reg. 1 – Res. </a:t>
            </a:r>
            <a:r>
              <a:rPr lang="en-US" sz="2400" dirty="0" smtClean="0">
                <a:latin typeface="Arial" pitchFamily="34" charset="0"/>
              </a:rPr>
              <a:t>154 (</a:t>
            </a:r>
            <a:r>
              <a:rPr lang="en-US" sz="2400" dirty="0">
                <a:latin typeface="Arial" pitchFamily="34" charset="0"/>
              </a:rPr>
              <a:t>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939828" y="3254623"/>
            <a:ext cx="7830443" cy="830997"/>
          </a:xfrm>
          <a:prstGeom prst="rect">
            <a:avLst/>
          </a:prstGeom>
          <a:solidFill>
            <a:srgbClr val="FF99FF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Studies towards review of </a:t>
            </a:r>
            <a:r>
              <a:rPr lang="en-US" sz="2400" b="0" dirty="0" smtClean="0">
                <a:latin typeface="Arial" pitchFamily="34" charset="0"/>
              </a:rPr>
              <a:t>the definitions </a:t>
            </a:r>
            <a:r>
              <a:rPr lang="en-US" sz="2400" b="0" dirty="0">
                <a:latin typeface="Arial" pitchFamily="34" charset="0"/>
              </a:rPr>
              <a:t>of </a:t>
            </a:r>
            <a:r>
              <a:rPr lang="en-US" sz="2400" b="0" i="1" dirty="0" smtClean="0">
                <a:latin typeface="Arial" pitchFamily="34" charset="0"/>
              </a:rPr>
              <a:t>fixed service</a:t>
            </a:r>
            <a:r>
              <a:rPr lang="en-US" sz="2400" b="0" dirty="0">
                <a:latin typeface="Arial" pitchFamily="34" charset="0"/>
              </a:rPr>
              <a:t>, </a:t>
            </a:r>
            <a:r>
              <a:rPr lang="en-US" sz="2400" b="0" i="1" dirty="0">
                <a:latin typeface="Arial" pitchFamily="34" charset="0"/>
              </a:rPr>
              <a:t>fixed station </a:t>
            </a:r>
            <a:r>
              <a:rPr lang="en-US" sz="2400" b="0" dirty="0" smtClean="0">
                <a:latin typeface="Arial" pitchFamily="34" charset="0"/>
              </a:rPr>
              <a:t>and </a:t>
            </a:r>
            <a:r>
              <a:rPr lang="en-US" sz="2400" b="0" i="1" dirty="0">
                <a:latin typeface="Arial" pitchFamily="34" charset="0"/>
              </a:rPr>
              <a:t>mobile </a:t>
            </a:r>
            <a:r>
              <a:rPr lang="en-US" sz="2400" b="0" i="1" dirty="0" smtClean="0">
                <a:latin typeface="Arial" pitchFamily="34" charset="0"/>
              </a:rPr>
              <a:t>station</a:t>
            </a:r>
            <a:r>
              <a:rPr lang="en-US" sz="2400" b="0" dirty="0" smtClean="0">
                <a:latin typeface="Arial" pitchFamily="34" charset="0"/>
              </a:rPr>
              <a:t> – Res. </a:t>
            </a:r>
            <a:r>
              <a:rPr lang="en-US" sz="2400" dirty="0" smtClean="0">
                <a:latin typeface="Arial" pitchFamily="34" charset="0"/>
              </a:rPr>
              <a:t>957 (</a:t>
            </a:r>
            <a:r>
              <a:rPr lang="en-US" sz="2400" dirty="0">
                <a:latin typeface="Arial" pitchFamily="34" charset="0"/>
              </a:rPr>
              <a:t>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1" name="Text Box 9"/>
          <p:cNvSpPr txBox="1">
            <a:spLocks noChangeArrowheads="1"/>
          </p:cNvSpPr>
          <p:nvPr/>
        </p:nvSpPr>
        <p:spPr bwMode="auto">
          <a:xfrm>
            <a:off x="939834" y="4172806"/>
            <a:ext cx="7823189" cy="1200329"/>
          </a:xfrm>
          <a:prstGeom prst="rect">
            <a:avLst/>
          </a:prstGeom>
          <a:solidFill>
            <a:srgbClr val="66FF66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Spectrum management guidelines for emergency</a:t>
            </a:r>
          </a:p>
          <a:p>
            <a:r>
              <a:rPr lang="en-US" sz="2400" b="0" dirty="0">
                <a:latin typeface="Arial" pitchFamily="34" charset="0"/>
              </a:rPr>
              <a:t>and disaster relief </a:t>
            </a:r>
            <a:r>
              <a:rPr lang="en-US" sz="2400" b="0" dirty="0" err="1" smtClean="0">
                <a:latin typeface="Arial" pitchFamily="34" charset="0"/>
              </a:rPr>
              <a:t>radiocommunication</a:t>
            </a:r>
            <a:r>
              <a:rPr lang="en-US" sz="2400" b="0" dirty="0" smtClean="0">
                <a:latin typeface="Arial" pitchFamily="34" charset="0"/>
              </a:rPr>
              <a:t> – </a:t>
            </a:r>
            <a:br>
              <a:rPr lang="en-US" sz="2400" b="0" dirty="0" smtClean="0">
                <a:latin typeface="Arial" pitchFamily="34" charset="0"/>
              </a:rPr>
            </a:br>
            <a:r>
              <a:rPr lang="en-US" sz="2400" b="0" dirty="0" smtClean="0">
                <a:latin typeface="Arial" pitchFamily="34" charset="0"/>
              </a:rPr>
              <a:t>Res. </a:t>
            </a:r>
            <a:r>
              <a:rPr lang="en-US" sz="2400" dirty="0" smtClean="0">
                <a:latin typeface="Arial" pitchFamily="34" charset="0"/>
              </a:rPr>
              <a:t>647 (Rev</a:t>
            </a:r>
            <a:r>
              <a:rPr lang="en-US" sz="2400" dirty="0">
                <a:latin typeface="Arial" pitchFamily="34" charset="0"/>
              </a:rPr>
              <a:t>. 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2" name="Text Box 9"/>
          <p:cNvSpPr txBox="1">
            <a:spLocks noChangeArrowheads="1"/>
          </p:cNvSpPr>
          <p:nvPr/>
        </p:nvSpPr>
        <p:spPr bwMode="auto">
          <a:xfrm>
            <a:off x="932574" y="5453497"/>
            <a:ext cx="7830443" cy="830997"/>
          </a:xfrm>
          <a:prstGeom prst="rect">
            <a:avLst/>
          </a:prstGeom>
          <a:solidFill>
            <a:srgbClr val="FF99FF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pitchFamily="34" charset="0"/>
              </a:rPr>
              <a:t>Regulatory aspects for </a:t>
            </a:r>
            <a:r>
              <a:rPr lang="en-US" sz="2400" b="0" dirty="0" err="1">
                <a:latin typeface="Arial" pitchFamily="34" charset="0"/>
              </a:rPr>
              <a:t>nano</a:t>
            </a:r>
            <a:r>
              <a:rPr lang="en-US" sz="2400" b="0" dirty="0">
                <a:latin typeface="Arial" pitchFamily="34" charset="0"/>
              </a:rPr>
              <a:t>- and </a:t>
            </a:r>
            <a:r>
              <a:rPr lang="en-US" sz="2400" b="0" dirty="0" err="1" smtClean="0">
                <a:latin typeface="Arial" pitchFamily="34" charset="0"/>
              </a:rPr>
              <a:t>picosatellites</a:t>
            </a:r>
            <a:r>
              <a:rPr lang="en-US" sz="2400" b="0" dirty="0" smtClean="0">
                <a:latin typeface="Arial" pitchFamily="34" charset="0"/>
              </a:rPr>
              <a:t> – </a:t>
            </a:r>
            <a:br>
              <a:rPr lang="en-US" sz="2400" b="0" dirty="0" smtClean="0">
                <a:latin typeface="Arial" pitchFamily="34" charset="0"/>
              </a:rPr>
            </a:br>
            <a:r>
              <a:rPr lang="en-US" sz="2400" b="0" dirty="0" smtClean="0">
                <a:latin typeface="Arial" pitchFamily="34" charset="0"/>
              </a:rPr>
              <a:t>Res. </a:t>
            </a:r>
            <a:r>
              <a:rPr lang="en-US" sz="2400" dirty="0" smtClean="0">
                <a:latin typeface="Arial" pitchFamily="34" charset="0"/>
              </a:rPr>
              <a:t>757 [COM6/10</a:t>
            </a:r>
            <a:r>
              <a:rPr lang="en-US" sz="2400" dirty="0">
                <a:latin typeface="Arial" pitchFamily="34" charset="0"/>
              </a:rPr>
              <a:t>] (WRC-12)</a:t>
            </a:r>
            <a:endParaRPr lang="en-US" sz="2400" b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2" name="Rectangle 105">
            <a:hlinkClick r:id="rId3"/>
          </p:cNvPr>
          <p:cNvSpPr>
            <a:spLocks noChangeArrowheads="1"/>
          </p:cNvSpPr>
          <p:nvPr/>
        </p:nvSpPr>
        <p:spPr bwMode="auto">
          <a:xfrm>
            <a:off x="1" y="0"/>
            <a:ext cx="6066970" cy="476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 dirty="0" smtClean="0">
                <a:solidFill>
                  <a:schemeClr val="bg1"/>
                </a:solidFill>
                <a:latin typeface="Arial" pitchFamily="34" charset="0"/>
              </a:rPr>
              <a:t>Agenda item 9.1 Issues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</a:rPr>
              <a:t> (2/2)</a:t>
            </a: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6294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2B54A-CAB9-4BE2-A98F-4E90D5D0462D}" type="slidenum">
              <a:rPr lang="en-US"/>
              <a:pPr/>
              <a:t>18</a:t>
            </a:fld>
            <a:endParaRPr lang="en-US"/>
          </a:p>
        </p:txBody>
      </p:sp>
      <p:sp>
        <p:nvSpPr>
          <p:cNvPr id="1808489" name="Rectangle 105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7019925" cy="4762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 dirty="0" smtClean="0">
                <a:solidFill>
                  <a:schemeClr val="bg1"/>
                </a:solidFill>
                <a:latin typeface="Arial" pitchFamily="34" charset="0"/>
              </a:rPr>
              <a:t>Other studies from RA-12</a:t>
            </a:r>
            <a:endParaRPr lang="en-US" sz="36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91886" y="957952"/>
            <a:ext cx="8363877" cy="2862322"/>
          </a:xfrm>
          <a:prstGeom prst="rect">
            <a:avLst/>
          </a:prstGeom>
          <a:solidFill>
            <a:srgbClr val="66FF66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 smtClean="0">
                <a:latin typeface="Arial" pitchFamily="34" charset="0"/>
              </a:rPr>
              <a:t>RA-12 approved a number of </a:t>
            </a:r>
            <a:r>
              <a:rPr lang="en-US" sz="2400" b="0" u="sng" dirty="0" smtClean="0">
                <a:latin typeface="Arial" pitchFamily="34" charset="0"/>
              </a:rPr>
              <a:t>revised ITU-R Resolutions</a:t>
            </a:r>
            <a:r>
              <a:rPr lang="en-US" sz="2400" b="0" dirty="0" smtClean="0">
                <a:latin typeface="Arial" pitchFamily="34" charset="0"/>
              </a:rPr>
              <a:t> to continue studies on the following topics in particular:</a:t>
            </a:r>
          </a:p>
          <a:p>
            <a:pPr marL="342900" indent="-342900">
              <a:buFontTx/>
              <a:buChar char="-"/>
            </a:pPr>
            <a:r>
              <a:rPr lang="en-US" sz="2800" b="0" dirty="0" smtClean="0">
                <a:latin typeface="Arial" pitchFamily="34" charset="0"/>
              </a:rPr>
              <a:t>IMT </a:t>
            </a:r>
            <a:r>
              <a:rPr lang="en-US" sz="2800" b="0" dirty="0">
                <a:latin typeface="Arial" pitchFamily="34" charset="0"/>
              </a:rPr>
              <a:t>(Res. ITU-R 17-4, </a:t>
            </a:r>
            <a:r>
              <a:rPr lang="en-US" sz="2800" b="0" dirty="0" smtClean="0">
                <a:latin typeface="Arial" pitchFamily="34" charset="0"/>
              </a:rPr>
              <a:t>47-2, </a:t>
            </a:r>
            <a:r>
              <a:rPr lang="en-US" sz="2800" b="0" dirty="0" smtClean="0">
                <a:latin typeface="Arial" pitchFamily="34" charset="0"/>
              </a:rPr>
              <a:t>50-2, 57-1)</a:t>
            </a:r>
            <a:endParaRPr lang="en-US" sz="2800" b="0" dirty="0" smtClean="0">
              <a:latin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n-GB" sz="2400" b="0" dirty="0" smtClean="0">
                <a:latin typeface="Arial" pitchFamily="34" charset="0"/>
              </a:rPr>
              <a:t>Worldwide DB</a:t>
            </a:r>
            <a:r>
              <a:rPr lang="en-GB" sz="2000" b="0" dirty="0" smtClean="0">
                <a:latin typeface="Arial" pitchFamily="34" charset="0"/>
              </a:rPr>
              <a:t> </a:t>
            </a:r>
            <a:r>
              <a:rPr lang="en-GB" sz="2400" b="0" dirty="0" smtClean="0">
                <a:latin typeface="Arial" pitchFamily="34" charset="0"/>
              </a:rPr>
              <a:t>of terrain </a:t>
            </a:r>
            <a:r>
              <a:rPr lang="en-GB" sz="2400" b="0" dirty="0">
                <a:latin typeface="Arial" pitchFamily="34" charset="0"/>
              </a:rPr>
              <a:t>height </a:t>
            </a:r>
            <a:r>
              <a:rPr lang="en-GB" sz="2400" b="0" dirty="0" smtClean="0">
                <a:latin typeface="Arial" pitchFamily="34" charset="0"/>
              </a:rPr>
              <a:t>&amp; surface </a:t>
            </a:r>
            <a:r>
              <a:rPr lang="en-GB" sz="2400" b="0" dirty="0" smtClean="0">
                <a:latin typeface="Arial" pitchFamily="34" charset="0"/>
              </a:rPr>
              <a:t>features</a:t>
            </a:r>
            <a:r>
              <a:rPr lang="en-US" sz="2400" b="0" dirty="0" smtClean="0">
                <a:latin typeface="Arial" pitchFamily="34" charset="0"/>
              </a:rPr>
              <a:t/>
            </a:r>
            <a:br>
              <a:rPr lang="en-US" sz="2400" b="0" dirty="0" smtClean="0">
                <a:latin typeface="Arial" pitchFamily="34" charset="0"/>
              </a:rPr>
            </a:br>
            <a:r>
              <a:rPr lang="en-US" sz="2400" b="0" dirty="0" smtClean="0">
                <a:latin typeface="Arial" pitchFamily="34" charset="0"/>
              </a:rPr>
              <a:t>(</a:t>
            </a:r>
            <a:r>
              <a:rPr lang="en-US" sz="2400" b="0" dirty="0">
                <a:latin typeface="Arial" pitchFamily="34" charset="0"/>
              </a:rPr>
              <a:t>Res. ITU-R </a:t>
            </a:r>
            <a:r>
              <a:rPr lang="en-US" sz="2400" b="0" dirty="0" smtClean="0">
                <a:latin typeface="Arial" pitchFamily="34" charset="0"/>
              </a:rPr>
              <a:t>40-3</a:t>
            </a:r>
            <a:r>
              <a:rPr lang="en-US" sz="2400" b="0" dirty="0" smtClean="0">
                <a:latin typeface="Arial" pitchFamily="34" charset="0"/>
              </a:rPr>
              <a:t>)</a:t>
            </a:r>
            <a:endParaRPr lang="en-US" sz="2800" b="0" dirty="0" smtClean="0">
              <a:latin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800" b="0" dirty="0" smtClean="0">
                <a:latin typeface="Arial" pitchFamily="34" charset="0"/>
              </a:rPr>
              <a:t>Harmonization of Short Range </a:t>
            </a:r>
            <a:r>
              <a:rPr lang="en-US" sz="2800" b="0" dirty="0" smtClean="0">
                <a:latin typeface="Arial" pitchFamily="34" charset="0"/>
              </a:rPr>
              <a:t>Devices</a:t>
            </a:r>
            <a:br>
              <a:rPr lang="en-US" sz="2800" b="0" dirty="0" smtClean="0">
                <a:latin typeface="Arial" pitchFamily="34" charset="0"/>
              </a:rPr>
            </a:br>
            <a:r>
              <a:rPr lang="en-US" sz="2400" b="0" dirty="0" smtClean="0">
                <a:latin typeface="Arial" pitchFamily="34" charset="0"/>
              </a:rPr>
              <a:t>(Res</a:t>
            </a:r>
            <a:r>
              <a:rPr lang="en-US" sz="2400" b="0" dirty="0" smtClean="0">
                <a:latin typeface="Arial" pitchFamily="34" charset="0"/>
              </a:rPr>
              <a:t>. ITU-R 54-1</a:t>
            </a:r>
            <a:r>
              <a:rPr lang="en-US" sz="2400" b="0" dirty="0" smtClean="0">
                <a:latin typeface="Arial" pitchFamily="34" charset="0"/>
              </a:rPr>
              <a:t>)</a:t>
            </a:r>
            <a:endParaRPr lang="en-US" sz="2800" b="0" dirty="0" smtClean="0">
              <a:latin typeface="Arial" pitchFamily="34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91886" y="4125463"/>
            <a:ext cx="8378385" cy="2123658"/>
          </a:xfrm>
          <a:prstGeom prst="rect">
            <a:avLst/>
          </a:prstGeom>
          <a:solidFill>
            <a:srgbClr val="FF99FF">
              <a:alpha val="49804"/>
            </a:srgb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400" b="0" dirty="0" smtClean="0">
                <a:latin typeface="Arial" pitchFamily="34" charset="0"/>
              </a:rPr>
              <a:t>RA-12 approved also </a:t>
            </a:r>
            <a:r>
              <a:rPr lang="en-US" sz="2400" b="0" u="sng" dirty="0" smtClean="0">
                <a:latin typeface="Arial" pitchFamily="34" charset="0"/>
              </a:rPr>
              <a:t>new ITU-R Resolutions</a:t>
            </a:r>
            <a:r>
              <a:rPr lang="en-US" sz="2400" b="0" dirty="0" smtClean="0">
                <a:latin typeface="Arial" pitchFamily="34" charset="0"/>
              </a:rPr>
              <a:t> to carry out studies on the following topics in particular:</a:t>
            </a:r>
          </a:p>
          <a:p>
            <a:pPr marL="342900" indent="-342900">
              <a:buFontTx/>
              <a:buChar char="-"/>
            </a:pPr>
            <a:r>
              <a:rPr lang="en-US" sz="2800" b="0" dirty="0" smtClean="0">
                <a:latin typeface="Arial" pitchFamily="34" charset="0"/>
              </a:rPr>
              <a:t>Cognitive Radio Systems</a:t>
            </a:r>
            <a:r>
              <a:rPr lang="en-US" sz="2400" b="0" dirty="0" smtClean="0">
                <a:latin typeface="Arial" pitchFamily="34" charset="0"/>
              </a:rPr>
              <a:t> (Res</a:t>
            </a:r>
            <a:r>
              <a:rPr lang="en-US" sz="2400" b="0" dirty="0">
                <a:latin typeface="Arial" pitchFamily="34" charset="0"/>
              </a:rPr>
              <a:t>. ITU-R </a:t>
            </a:r>
            <a:r>
              <a:rPr lang="en-US" sz="2400" b="0" dirty="0" smtClean="0">
                <a:latin typeface="Arial" pitchFamily="34" charset="0"/>
              </a:rPr>
              <a:t>58</a:t>
            </a:r>
            <a:r>
              <a:rPr lang="en-US" sz="2400" b="0" dirty="0" smtClean="0">
                <a:latin typeface="Arial" pitchFamily="34" charset="0"/>
              </a:rPr>
              <a:t>)</a:t>
            </a:r>
            <a:endParaRPr lang="en-US" sz="2800" b="0" dirty="0" smtClean="0">
              <a:latin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800" b="0" dirty="0" smtClean="0">
                <a:latin typeface="Arial" pitchFamily="34" charset="0"/>
              </a:rPr>
              <a:t>Electronic News Gathering</a:t>
            </a:r>
            <a:r>
              <a:rPr lang="en-US" sz="2400" b="0" dirty="0" smtClean="0">
                <a:latin typeface="Arial" pitchFamily="34" charset="0"/>
              </a:rPr>
              <a:t> systems </a:t>
            </a:r>
            <a:r>
              <a:rPr lang="en-US" sz="2400" b="0" dirty="0">
                <a:latin typeface="Arial" pitchFamily="34" charset="0"/>
              </a:rPr>
              <a:t>(Res. ITU-R </a:t>
            </a:r>
            <a:r>
              <a:rPr lang="en-US" sz="2400" b="0" dirty="0" smtClean="0">
                <a:latin typeface="Arial" pitchFamily="34" charset="0"/>
              </a:rPr>
              <a:t>59)</a:t>
            </a:r>
            <a:endParaRPr lang="en-US" sz="2800" b="0" dirty="0" smtClean="0">
              <a:latin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800" b="0" dirty="0" smtClean="0">
                <a:latin typeface="Arial" pitchFamily="34" charset="0"/>
              </a:rPr>
              <a:t>Reduction of energy consumption</a:t>
            </a:r>
            <a:r>
              <a:rPr lang="en-US" sz="2000" b="0" dirty="0" smtClean="0">
                <a:latin typeface="Arial" pitchFamily="34" charset="0"/>
              </a:rPr>
              <a:t> (Res</a:t>
            </a:r>
            <a:r>
              <a:rPr lang="en-US" sz="2000" b="0" dirty="0">
                <a:latin typeface="Arial" pitchFamily="34" charset="0"/>
              </a:rPr>
              <a:t>. ITU-R </a:t>
            </a:r>
            <a:r>
              <a:rPr lang="en-US" sz="2000" b="0" dirty="0" smtClean="0">
                <a:latin typeface="Arial" pitchFamily="34" charset="0"/>
              </a:rPr>
              <a:t>60)</a:t>
            </a:r>
            <a:endParaRPr lang="en-US" sz="2800" b="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7719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9634F-DA67-40C6-8CF2-CD2BA7EB616C}" type="slidenum">
              <a:rPr lang="en-US"/>
              <a:pPr/>
              <a:t>19</a:t>
            </a:fld>
            <a:endParaRPr lang="en-US"/>
          </a:p>
        </p:txBody>
      </p:sp>
      <p:pic>
        <p:nvPicPr>
          <p:cNvPr id="1810434" name="Picture 2" descr="AS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497513"/>
            <a:ext cx="5419725" cy="64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0435" name="Picture 3" descr="BD06662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063" y="2751138"/>
            <a:ext cx="1793875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0436" name="Picture 4" descr="logo_ITUptt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63850"/>
            <a:ext cx="544513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0437" name="AutoShape 5"/>
          <p:cNvSpPr>
            <a:spLocks noChangeArrowheads="1"/>
          </p:cNvSpPr>
          <p:nvPr/>
        </p:nvSpPr>
        <p:spPr bwMode="auto">
          <a:xfrm rot="1088868">
            <a:off x="5105400" y="3925888"/>
            <a:ext cx="2119313" cy="381000"/>
          </a:xfrm>
          <a:prstGeom prst="leftArrow">
            <a:avLst>
              <a:gd name="adj1" fmla="val 50000"/>
              <a:gd name="adj2" fmla="val 139063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0438" name="AutoShape 6"/>
          <p:cNvSpPr>
            <a:spLocks noChangeArrowheads="1"/>
          </p:cNvSpPr>
          <p:nvPr/>
        </p:nvSpPr>
        <p:spPr bwMode="auto">
          <a:xfrm rot="-1552631">
            <a:off x="5129213" y="2493963"/>
            <a:ext cx="1712912" cy="376237"/>
          </a:xfrm>
          <a:prstGeom prst="leftArrow">
            <a:avLst>
              <a:gd name="adj1" fmla="val 50000"/>
              <a:gd name="adj2" fmla="val 113819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0439" name="AutoShape 7"/>
          <p:cNvSpPr>
            <a:spLocks noChangeArrowheads="1"/>
          </p:cNvSpPr>
          <p:nvPr/>
        </p:nvSpPr>
        <p:spPr bwMode="auto">
          <a:xfrm rot="13228289">
            <a:off x="3125788" y="2468563"/>
            <a:ext cx="990600" cy="425450"/>
          </a:xfrm>
          <a:prstGeom prst="leftArrow">
            <a:avLst>
              <a:gd name="adj1" fmla="val 50000"/>
              <a:gd name="adj2" fmla="val 58209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10440" name="AutoShape 8"/>
          <p:cNvSpPr>
            <a:spLocks noChangeArrowheads="1"/>
          </p:cNvSpPr>
          <p:nvPr/>
        </p:nvSpPr>
        <p:spPr bwMode="auto">
          <a:xfrm rot="3394948">
            <a:off x="4360069" y="4618832"/>
            <a:ext cx="1728787" cy="381000"/>
          </a:xfrm>
          <a:prstGeom prst="leftArrow">
            <a:avLst>
              <a:gd name="adj1" fmla="val 50000"/>
              <a:gd name="adj2" fmla="val 113437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10441" name="Picture 9" descr="logo_mini_en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339850"/>
            <a:ext cx="784225" cy="1154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0442" name="AutoShape 10"/>
          <p:cNvSpPr>
            <a:spLocks noChangeArrowheads="1"/>
          </p:cNvSpPr>
          <p:nvPr/>
        </p:nvSpPr>
        <p:spPr bwMode="auto">
          <a:xfrm rot="8323403">
            <a:off x="2546350" y="4078288"/>
            <a:ext cx="1492250" cy="381000"/>
          </a:xfrm>
          <a:prstGeom prst="leftArrow">
            <a:avLst>
              <a:gd name="adj1" fmla="val 50000"/>
              <a:gd name="adj2" fmla="val 97917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10443" name="Picture 11" descr="image00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930650"/>
            <a:ext cx="1143000" cy="103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0444" name="AutoShape 12"/>
          <p:cNvSpPr>
            <a:spLocks noChangeArrowheads="1"/>
          </p:cNvSpPr>
          <p:nvPr/>
        </p:nvSpPr>
        <p:spPr bwMode="auto">
          <a:xfrm rot="10792773">
            <a:off x="2452688" y="3392488"/>
            <a:ext cx="1357312" cy="381000"/>
          </a:xfrm>
          <a:prstGeom prst="leftArrow">
            <a:avLst>
              <a:gd name="adj1" fmla="val 50000"/>
              <a:gd name="adj2" fmla="val 89062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10445" name="Picture 13" descr="citel_logo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16288"/>
            <a:ext cx="2286000" cy="69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0446" name="Picture 14" descr="cept_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416050"/>
            <a:ext cx="11049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0447" name="Text Box 15"/>
          <p:cNvSpPr txBox="1">
            <a:spLocks noChangeArrowheads="1"/>
          </p:cNvSpPr>
          <p:nvPr/>
        </p:nvSpPr>
        <p:spPr bwMode="auto">
          <a:xfrm>
            <a:off x="250825" y="549275"/>
            <a:ext cx="86455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Preparation pursuant to Resolution 72 (Rev. WRC-07)</a:t>
            </a:r>
            <a:endParaRPr lang="en-GB" sz="24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GB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Six </a:t>
            </a:r>
            <a:r>
              <a:rPr lang="en-GB" sz="2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main regional </a:t>
            </a:r>
            <a:r>
              <a:rPr lang="en-GB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groups:</a:t>
            </a:r>
          </a:p>
        </p:txBody>
      </p:sp>
      <p:sp>
        <p:nvSpPr>
          <p:cNvPr id="1810448" name="Text Box 16"/>
          <p:cNvSpPr txBox="1">
            <a:spLocks noChangeArrowheads="1"/>
          </p:cNvSpPr>
          <p:nvPr/>
        </p:nvSpPr>
        <p:spPr bwMode="auto">
          <a:xfrm>
            <a:off x="250825" y="6140450"/>
            <a:ext cx="864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the preparation of common and coordinated proposals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10449" name="Picture 17" descr="atu_log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311650"/>
            <a:ext cx="12001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0450" name="Rectangle 18"/>
          <p:cNvSpPr>
            <a:spLocks noChangeArrowheads="1"/>
          </p:cNvSpPr>
          <p:nvPr/>
        </p:nvSpPr>
        <p:spPr bwMode="auto">
          <a:xfrm>
            <a:off x="0" y="0"/>
            <a:ext cx="6732588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WRC Regional Preparation</a:t>
            </a:r>
            <a:r>
              <a:rPr lang="en-GB" sz="2400">
                <a:solidFill>
                  <a:schemeClr val="bg1"/>
                </a:solidFill>
                <a:latin typeface="Arial" pitchFamily="34" charset="0"/>
              </a:rPr>
              <a:t> (1/2)</a:t>
            </a:r>
            <a:endParaRPr lang="en-US" sz="24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E8400-E1A9-4DBE-B400-DD119C0405BA}" type="slidenum">
              <a:rPr lang="en-US"/>
              <a:pPr/>
              <a:t>2</a:t>
            </a:fld>
            <a:endParaRPr lang="en-US"/>
          </a:p>
        </p:txBody>
      </p:sp>
      <p:sp>
        <p:nvSpPr>
          <p:cNvPr id="1762306" name="Text Box 2"/>
          <p:cNvSpPr txBox="1">
            <a:spLocks noChangeArrowheads="1"/>
          </p:cNvSpPr>
          <p:nvPr/>
        </p:nvSpPr>
        <p:spPr bwMode="auto">
          <a:xfrm>
            <a:off x="0" y="5915025"/>
            <a:ext cx="3338513" cy="7016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514350"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defTabSz="514350"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defTabSz="514350"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defTabSz="514350"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defTabSz="514350"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defTabSz="51435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defTabSz="51435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defTabSz="51435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defTabSz="51435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CPM:	Conference Preparatory Meeting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Rec:	ITU-R Recommendation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RoP:	Rules of Procedure</a:t>
            </a:r>
            <a:endParaRPr lang="en-US" sz="1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RR:	Radio Regulations (treaty status)</a:t>
            </a:r>
          </a:p>
        </p:txBody>
      </p:sp>
      <p:sp>
        <p:nvSpPr>
          <p:cNvPr id="1762307" name="Rectangl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859213" y="2879725"/>
            <a:ext cx="1335087" cy="685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08" name="Line 4"/>
          <p:cNvSpPr>
            <a:spLocks noChangeShapeType="1"/>
          </p:cNvSpPr>
          <p:nvPr/>
        </p:nvSpPr>
        <p:spPr bwMode="auto">
          <a:xfrm flipV="1">
            <a:off x="5410200" y="3124200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09" name="Rectangle 5"/>
          <p:cNvSpPr>
            <a:spLocks noChangeArrowheads="1"/>
          </p:cNvSpPr>
          <p:nvPr/>
        </p:nvSpPr>
        <p:spPr bwMode="auto">
          <a:xfrm>
            <a:off x="279400" y="4289425"/>
            <a:ext cx="2311400" cy="16605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1" hangingPunct="1">
              <a:buClrTx/>
              <a:buFontTx/>
              <a:buNone/>
            </a:pPr>
            <a: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 and Study Groups:</a:t>
            </a:r>
          </a:p>
          <a:p>
            <a:pPr eaLnBrk="1" hangingPunct="1">
              <a:buClrTx/>
              <a:buFontTx/>
              <a:buNone/>
            </a:pP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SG-1: Spectrum management</a:t>
            </a:r>
            <a:b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SG-3: Radiowave propagation</a:t>
            </a:r>
            <a:b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SG-4: Satellite services</a:t>
            </a:r>
            <a:b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SG-5: Terrestrial services</a:t>
            </a:r>
            <a:b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SG-6: Broadcasting service</a:t>
            </a:r>
            <a:b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SG-7: Science services</a:t>
            </a:r>
          </a:p>
        </p:txBody>
      </p:sp>
      <p:sp>
        <p:nvSpPr>
          <p:cNvPr id="1762310" name="Rectangle 6"/>
          <p:cNvSpPr>
            <a:spLocks noChangeArrowheads="1"/>
          </p:cNvSpPr>
          <p:nvPr/>
        </p:nvSpPr>
        <p:spPr bwMode="auto">
          <a:xfrm>
            <a:off x="1152525" y="3470275"/>
            <a:ext cx="1006475" cy="457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CPM-2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11" name="Text Box 7"/>
          <p:cNvSpPr txBox="1">
            <a:spLocks noChangeArrowheads="1"/>
          </p:cNvSpPr>
          <p:nvPr/>
        </p:nvSpPr>
        <p:spPr bwMode="auto">
          <a:xfrm>
            <a:off x="5186363" y="5734050"/>
            <a:ext cx="3011487" cy="8540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566738"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defTabSz="566738"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defTabSz="566738"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defTabSz="566738"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defTabSz="566738"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defTabSz="566738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defTabSz="566738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defTabSz="566738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defTabSz="566738" eaLnBrk="0" fontAlgn="base" hangingPunct="0">
              <a:spcBef>
                <a:spcPct val="0"/>
              </a:spcBef>
              <a:spcAft>
                <a:spcPct val="0"/>
              </a:spcAft>
              <a:tabLst>
                <a:tab pos="4445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RRB:	Radio Regulations Board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SGs:	Radiocommunication Study Groups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SC: 	Special Committee (Regulat. &amp; Procedural)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RA:	Radiocommunication Assembly</a:t>
            </a:r>
            <a:r>
              <a:rPr lang="en-GB" sz="1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ClrTx/>
              <a:buFontTx/>
              <a:buNone/>
            </a:pPr>
            <a:r>
              <a:rPr lang="en-GB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WRC:World Radiocommunication Conference</a:t>
            </a:r>
          </a:p>
        </p:txBody>
      </p:sp>
      <p:sp>
        <p:nvSpPr>
          <p:cNvPr id="1762312" name="AutoShape 8"/>
          <p:cNvSpPr>
            <a:spLocks noChangeArrowheads="1"/>
          </p:cNvSpPr>
          <p:nvPr/>
        </p:nvSpPr>
        <p:spPr bwMode="auto">
          <a:xfrm>
            <a:off x="6934200" y="4765675"/>
            <a:ext cx="609600" cy="304800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RoP</a:t>
            </a:r>
          </a:p>
        </p:txBody>
      </p:sp>
      <p:cxnSp>
        <p:nvCxnSpPr>
          <p:cNvPr id="1762313" name="AutoShape 9"/>
          <p:cNvCxnSpPr>
            <a:cxnSpLocks noChangeShapeType="1"/>
            <a:stCxn id="1762310" idx="0"/>
            <a:endCxn id="1762347" idx="1"/>
          </p:cNvCxnSpPr>
          <p:nvPr/>
        </p:nvCxnSpPr>
        <p:spPr bwMode="auto">
          <a:xfrm rot="16200000">
            <a:off x="1938338" y="2901950"/>
            <a:ext cx="285750" cy="8509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2314" name="Rectangle 10"/>
          <p:cNvSpPr>
            <a:spLocks noChangeArrowheads="1"/>
          </p:cNvSpPr>
          <p:nvPr/>
        </p:nvSpPr>
        <p:spPr bwMode="auto">
          <a:xfrm>
            <a:off x="3284538" y="4098925"/>
            <a:ext cx="2590800" cy="971550"/>
          </a:xfrm>
          <a:prstGeom prst="rect">
            <a:avLst/>
          </a:prstGeom>
          <a:solidFill>
            <a:srgbClr val="DDDDDD">
              <a:alpha val="50000"/>
            </a:srgbClr>
          </a:solidFill>
          <a:ln>
            <a:noFill/>
          </a:ln>
          <a:effectLst>
            <a:outerShdw dist="107763" dir="189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Radiocommunication</a:t>
            </a:r>
            <a:br>
              <a:rPr lang="en-GB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Bureau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15" name="Rectangle 11"/>
          <p:cNvSpPr>
            <a:spLocks noChangeArrowheads="1"/>
          </p:cNvSpPr>
          <p:nvPr/>
        </p:nvSpPr>
        <p:spPr bwMode="auto">
          <a:xfrm>
            <a:off x="3657600" y="3946525"/>
            <a:ext cx="1752600" cy="304800"/>
          </a:xfrm>
          <a:prstGeom prst="rect">
            <a:avLst/>
          </a:prstGeom>
          <a:solidFill>
            <a:srgbClr val="CC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Director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16" name="AutoShape 12"/>
          <p:cNvSpPr>
            <a:spLocks noChangeArrowheads="1"/>
          </p:cNvSpPr>
          <p:nvPr/>
        </p:nvSpPr>
        <p:spPr bwMode="auto">
          <a:xfrm>
            <a:off x="4343400" y="3500438"/>
            <a:ext cx="381000" cy="446087"/>
          </a:xfrm>
          <a:prstGeom prst="upArrow">
            <a:avLst>
              <a:gd name="adj1" fmla="val 50000"/>
              <a:gd name="adj2" fmla="val 29271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17" name="AutoShape 13"/>
          <p:cNvSpPr>
            <a:spLocks noChangeArrowheads="1"/>
          </p:cNvSpPr>
          <p:nvPr/>
        </p:nvSpPr>
        <p:spPr bwMode="auto">
          <a:xfrm>
            <a:off x="2606675" y="4705350"/>
            <a:ext cx="768350" cy="381000"/>
          </a:xfrm>
          <a:prstGeom prst="leftArrow">
            <a:avLst>
              <a:gd name="adj1" fmla="val 50000"/>
              <a:gd name="adj2" fmla="val 50417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18" name="AutoShape 14"/>
          <p:cNvSpPr>
            <a:spLocks noChangeArrowheads="1"/>
          </p:cNvSpPr>
          <p:nvPr/>
        </p:nvSpPr>
        <p:spPr bwMode="auto">
          <a:xfrm rot="1494703">
            <a:off x="2232025" y="3700463"/>
            <a:ext cx="1196975" cy="381000"/>
          </a:xfrm>
          <a:prstGeom prst="leftArrow">
            <a:avLst>
              <a:gd name="adj1" fmla="val 50000"/>
              <a:gd name="adj2" fmla="val 78542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19" name="Line 15"/>
          <p:cNvSpPr>
            <a:spLocks noChangeShapeType="1"/>
          </p:cNvSpPr>
          <p:nvPr/>
        </p:nvSpPr>
        <p:spPr bwMode="auto">
          <a:xfrm>
            <a:off x="1316038" y="2922588"/>
            <a:ext cx="1179512" cy="936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20" name="Rectangl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94500" y="4005263"/>
            <a:ext cx="838200" cy="3730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99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RRB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21" name="AutoShape 17"/>
          <p:cNvSpPr>
            <a:spLocks noChangeArrowheads="1"/>
          </p:cNvSpPr>
          <p:nvPr/>
        </p:nvSpPr>
        <p:spPr bwMode="auto">
          <a:xfrm rot="1013233">
            <a:off x="5233988" y="3490913"/>
            <a:ext cx="1665287" cy="381000"/>
          </a:xfrm>
          <a:prstGeom prst="leftArrow">
            <a:avLst>
              <a:gd name="adj1" fmla="val 50000"/>
              <a:gd name="adj2" fmla="val 109271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22" name="AutoShape 18"/>
          <p:cNvSpPr>
            <a:spLocks noChangeArrowheads="1"/>
          </p:cNvSpPr>
          <p:nvPr/>
        </p:nvSpPr>
        <p:spPr bwMode="auto">
          <a:xfrm rot="10778626">
            <a:off x="5935663" y="4703763"/>
            <a:ext cx="1028700" cy="381000"/>
          </a:xfrm>
          <a:prstGeom prst="leftArrow">
            <a:avLst>
              <a:gd name="adj1" fmla="val 50000"/>
              <a:gd name="adj2" fmla="val 675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23" name="Line 19"/>
          <p:cNvSpPr>
            <a:spLocks noChangeShapeType="1"/>
          </p:cNvSpPr>
          <p:nvPr/>
        </p:nvSpPr>
        <p:spPr bwMode="auto">
          <a:xfrm flipH="1">
            <a:off x="7223125" y="4381500"/>
            <a:ext cx="12700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62324" name="Picture 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75" y="774700"/>
            <a:ext cx="1066800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62325" name="AutoShape 21"/>
          <p:cNvSpPr>
            <a:spLocks noChangeArrowheads="1"/>
          </p:cNvSpPr>
          <p:nvPr/>
        </p:nvSpPr>
        <p:spPr bwMode="auto">
          <a:xfrm rot="16178626">
            <a:off x="4108450" y="2200275"/>
            <a:ext cx="850900" cy="381000"/>
          </a:xfrm>
          <a:prstGeom prst="leftArrow">
            <a:avLst>
              <a:gd name="adj1" fmla="val 50000"/>
              <a:gd name="adj2" fmla="val 55833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26" name="Line 22"/>
          <p:cNvSpPr>
            <a:spLocks noChangeShapeType="1"/>
          </p:cNvSpPr>
          <p:nvPr/>
        </p:nvSpPr>
        <p:spPr bwMode="auto">
          <a:xfrm flipH="1" flipV="1">
            <a:off x="1066800" y="3238500"/>
            <a:ext cx="0" cy="922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27" name="AutoShape 23"/>
          <p:cNvSpPr>
            <a:spLocks noChangeArrowheads="1"/>
          </p:cNvSpPr>
          <p:nvPr/>
        </p:nvSpPr>
        <p:spPr bwMode="auto">
          <a:xfrm>
            <a:off x="5791200" y="1844675"/>
            <a:ext cx="990600" cy="593725"/>
          </a:xfrm>
          <a:prstGeom prst="flowChartMultidocumen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Final</a:t>
            </a:r>
          </a:p>
          <a:p>
            <a:pPr algn="ctr" eaLnBrk="1" hangingPunct="1">
              <a:buClrTx/>
              <a:buFontTx/>
              <a:buNone/>
            </a:pPr>
            <a: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Acts</a:t>
            </a:r>
            <a:endParaRPr lang="en-US" sz="16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28" name="Line 24"/>
          <p:cNvSpPr>
            <a:spLocks noChangeShapeType="1"/>
          </p:cNvSpPr>
          <p:nvPr/>
        </p:nvSpPr>
        <p:spPr bwMode="auto">
          <a:xfrm flipV="1">
            <a:off x="5348288" y="2349500"/>
            <a:ext cx="447675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29" name="Line 25"/>
          <p:cNvSpPr>
            <a:spLocks noChangeShapeType="1"/>
          </p:cNvSpPr>
          <p:nvPr/>
        </p:nvSpPr>
        <p:spPr bwMode="auto">
          <a:xfrm>
            <a:off x="6732588" y="2276475"/>
            <a:ext cx="963612" cy="542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30" name="AutoShape 26"/>
          <p:cNvSpPr>
            <a:spLocks/>
          </p:cNvSpPr>
          <p:nvPr/>
        </p:nvSpPr>
        <p:spPr bwMode="auto">
          <a:xfrm>
            <a:off x="7239000" y="1066800"/>
            <a:ext cx="1752600" cy="558800"/>
          </a:xfrm>
          <a:prstGeom prst="accentCallout1">
            <a:avLst>
              <a:gd name="adj1" fmla="val 20454"/>
              <a:gd name="adj2" fmla="val -4347"/>
              <a:gd name="adj3" fmla="val 144032"/>
              <a:gd name="adj4" fmla="val -522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buClrTx/>
              <a:buFontTx/>
              <a:buNone/>
            </a:pPr>
            <a: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Revisions to the Radio Regulations</a:t>
            </a:r>
            <a:endParaRPr lang="en-US" sz="16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31" name="Line 27"/>
          <p:cNvSpPr>
            <a:spLocks noChangeShapeType="1"/>
          </p:cNvSpPr>
          <p:nvPr/>
        </p:nvSpPr>
        <p:spPr bwMode="auto">
          <a:xfrm flipV="1">
            <a:off x="765175" y="2238375"/>
            <a:ext cx="17463" cy="1903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32" name="AutoShape 28"/>
          <p:cNvSpPr>
            <a:spLocks noChangeArrowheads="1"/>
          </p:cNvSpPr>
          <p:nvPr/>
        </p:nvSpPr>
        <p:spPr bwMode="auto">
          <a:xfrm rot="1299229" flipH="1">
            <a:off x="1484313" y="2168525"/>
            <a:ext cx="2546350" cy="381000"/>
          </a:xfrm>
          <a:prstGeom prst="leftArrow">
            <a:avLst>
              <a:gd name="adj1" fmla="val 50000"/>
              <a:gd name="adj2" fmla="val 167083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62333" name="AutoShape 29"/>
          <p:cNvCxnSpPr>
            <a:cxnSpLocks noChangeShapeType="1"/>
          </p:cNvCxnSpPr>
          <p:nvPr/>
        </p:nvCxnSpPr>
        <p:spPr bwMode="auto">
          <a:xfrm flipV="1">
            <a:off x="7543800" y="3536950"/>
            <a:ext cx="354013" cy="1301750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2334" name="Text Box 30"/>
          <p:cNvSpPr txBox="1">
            <a:spLocks noChangeArrowheads="1"/>
          </p:cNvSpPr>
          <p:nvPr/>
        </p:nvSpPr>
        <p:spPr bwMode="auto">
          <a:xfrm>
            <a:off x="8101013" y="4724400"/>
            <a:ext cx="1042987" cy="10064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FF99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Next WRC Agenda</a:t>
            </a:r>
          </a:p>
        </p:txBody>
      </p:sp>
      <p:sp>
        <p:nvSpPr>
          <p:cNvPr id="1762335" name="Line 31"/>
          <p:cNvSpPr>
            <a:spLocks noChangeShapeType="1"/>
          </p:cNvSpPr>
          <p:nvPr/>
        </p:nvSpPr>
        <p:spPr bwMode="auto">
          <a:xfrm>
            <a:off x="8294688" y="3509963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36" name="Text Box 32"/>
          <p:cNvSpPr txBox="1">
            <a:spLocks noChangeArrowheads="1"/>
          </p:cNvSpPr>
          <p:nvPr/>
        </p:nvSpPr>
        <p:spPr bwMode="auto">
          <a:xfrm>
            <a:off x="8285163" y="3702050"/>
            <a:ext cx="8588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</a:t>
            </a:r>
            <a:br>
              <a:rPr lang="en-US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Resolu-</a:t>
            </a:r>
          </a:p>
          <a:p>
            <a:pPr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tion</a:t>
            </a:r>
          </a:p>
        </p:txBody>
      </p:sp>
      <p:sp>
        <p:nvSpPr>
          <p:cNvPr id="1762337" name="Line 33"/>
          <p:cNvSpPr>
            <a:spLocks noChangeShapeType="1"/>
          </p:cNvSpPr>
          <p:nvPr/>
        </p:nvSpPr>
        <p:spPr bwMode="auto">
          <a:xfrm flipH="1">
            <a:off x="5003800" y="5589588"/>
            <a:ext cx="30495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38" name="Line 34"/>
          <p:cNvSpPr>
            <a:spLocks noChangeShapeType="1"/>
          </p:cNvSpPr>
          <p:nvPr/>
        </p:nvSpPr>
        <p:spPr bwMode="auto">
          <a:xfrm flipV="1">
            <a:off x="1622425" y="39179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39" name="Rectangle 35"/>
          <p:cNvSpPr>
            <a:spLocks noChangeArrowheads="1"/>
          </p:cNvSpPr>
          <p:nvPr/>
        </p:nvSpPr>
        <p:spPr bwMode="auto">
          <a:xfrm>
            <a:off x="3851275" y="5445125"/>
            <a:ext cx="1006475" cy="457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CPM-1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40" name="Line 36"/>
          <p:cNvSpPr>
            <a:spLocks noChangeShapeType="1"/>
          </p:cNvSpPr>
          <p:nvPr/>
        </p:nvSpPr>
        <p:spPr bwMode="auto">
          <a:xfrm flipH="1">
            <a:off x="2700338" y="5661025"/>
            <a:ext cx="1150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41" name="Line 37"/>
          <p:cNvSpPr>
            <a:spLocks noChangeShapeType="1"/>
          </p:cNvSpPr>
          <p:nvPr/>
        </p:nvSpPr>
        <p:spPr bwMode="auto">
          <a:xfrm flipH="1" flipV="1">
            <a:off x="5635625" y="4995863"/>
            <a:ext cx="0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42" name="AutoShape 38"/>
          <p:cNvSpPr>
            <a:spLocks noChangeArrowheads="1"/>
          </p:cNvSpPr>
          <p:nvPr/>
        </p:nvSpPr>
        <p:spPr bwMode="auto">
          <a:xfrm rot="-10800000">
            <a:off x="4284663" y="4970463"/>
            <a:ext cx="381000" cy="36512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43" name="Rectangle 3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08013" y="1827213"/>
            <a:ext cx="838200" cy="457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endParaRPr lang="en-US" sz="2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44" name="Line 40"/>
          <p:cNvSpPr>
            <a:spLocks noChangeShapeType="1"/>
          </p:cNvSpPr>
          <p:nvPr/>
        </p:nvSpPr>
        <p:spPr bwMode="auto">
          <a:xfrm flipH="1" flipV="1">
            <a:off x="8620125" y="5741988"/>
            <a:ext cx="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2345" name="Text Box 41"/>
          <p:cNvSpPr txBox="1">
            <a:spLocks noChangeArrowheads="1"/>
          </p:cNvSpPr>
          <p:nvPr/>
        </p:nvSpPr>
        <p:spPr bwMode="auto">
          <a:xfrm>
            <a:off x="8175625" y="5784850"/>
            <a:ext cx="9683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Adopted by </a:t>
            </a: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b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Council</a:t>
            </a:r>
          </a:p>
        </p:txBody>
      </p:sp>
      <p:sp>
        <p:nvSpPr>
          <p:cNvPr id="1762346" name="Text Box 42"/>
          <p:cNvSpPr txBox="1">
            <a:spLocks noChangeArrowheads="1"/>
          </p:cNvSpPr>
          <p:nvPr/>
        </p:nvSpPr>
        <p:spPr bwMode="auto">
          <a:xfrm>
            <a:off x="3208338" y="1582738"/>
            <a:ext cx="2603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ITU Member States</a:t>
            </a:r>
          </a:p>
        </p:txBody>
      </p:sp>
      <p:sp>
        <p:nvSpPr>
          <p:cNvPr id="1762347" name="AutoShape 43"/>
          <p:cNvSpPr>
            <a:spLocks noChangeArrowheads="1"/>
          </p:cNvSpPr>
          <p:nvPr/>
        </p:nvSpPr>
        <p:spPr bwMode="auto">
          <a:xfrm>
            <a:off x="2506663" y="2832100"/>
            <a:ext cx="784225" cy="703263"/>
          </a:xfrm>
          <a:prstGeom prst="flowChartMultidocumen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CPM</a:t>
            </a:r>
            <a:b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16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Report</a:t>
            </a:r>
            <a:endParaRPr lang="en-US" sz="16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2348" name="AutoShape 44"/>
          <p:cNvSpPr>
            <a:spLocks noChangeArrowheads="1"/>
          </p:cNvSpPr>
          <p:nvPr/>
        </p:nvSpPr>
        <p:spPr bwMode="auto">
          <a:xfrm rot="10778626">
            <a:off x="5945188" y="4032250"/>
            <a:ext cx="828675" cy="381000"/>
          </a:xfrm>
          <a:prstGeom prst="leftArrow">
            <a:avLst>
              <a:gd name="adj1" fmla="val 50000"/>
              <a:gd name="adj2" fmla="val 54375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2349" name="Line 45"/>
          <p:cNvSpPr>
            <a:spLocks noChangeShapeType="1"/>
          </p:cNvSpPr>
          <p:nvPr/>
        </p:nvSpPr>
        <p:spPr bwMode="auto">
          <a:xfrm>
            <a:off x="3270250" y="3195638"/>
            <a:ext cx="577850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62350" name="Picture 4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362200"/>
            <a:ext cx="9398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2351" name="Line 47"/>
          <p:cNvSpPr>
            <a:spLocks noChangeShapeType="1"/>
          </p:cNvSpPr>
          <p:nvPr/>
        </p:nvSpPr>
        <p:spPr bwMode="auto">
          <a:xfrm flipH="1">
            <a:off x="1116013" y="22764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62352" name="Group 48"/>
          <p:cNvGrpSpPr>
            <a:grpSpLocks/>
          </p:cNvGrpSpPr>
          <p:nvPr/>
        </p:nvGrpSpPr>
        <p:grpSpPr bwMode="auto">
          <a:xfrm>
            <a:off x="827088" y="2565400"/>
            <a:ext cx="674687" cy="677863"/>
            <a:chOff x="204" y="527"/>
            <a:chExt cx="425" cy="427"/>
          </a:xfrm>
        </p:grpSpPr>
        <p:pic>
          <p:nvPicPr>
            <p:cNvPr id="1762353" name="Picture 49" descr="ITU-R Rec CD-Rom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527"/>
              <a:ext cx="420" cy="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62354" name="Text Box 50"/>
            <p:cNvSpPr txBox="1">
              <a:spLocks noChangeArrowheads="1"/>
            </p:cNvSpPr>
            <p:nvPr/>
          </p:nvSpPr>
          <p:spPr bwMode="white">
            <a:xfrm>
              <a:off x="204" y="618"/>
              <a:ext cx="4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76200" algn="ctr">
                  <a:solidFill>
                    <a:srgbClr val="B2B2B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0">
                  <a:solidFill>
                    <a:srgbClr val="000000"/>
                  </a:solidFill>
                </a:rPr>
                <a:t>Rec</a:t>
              </a:r>
            </a:p>
          </p:txBody>
        </p:sp>
      </p:grpSp>
      <p:sp>
        <p:nvSpPr>
          <p:cNvPr id="1762357" name="Rectangle 53"/>
          <p:cNvSpPr>
            <a:spLocks noChangeArrowheads="1"/>
          </p:cNvSpPr>
          <p:nvPr/>
        </p:nvSpPr>
        <p:spPr bwMode="auto">
          <a:xfrm>
            <a:off x="0" y="0"/>
            <a:ext cx="4500563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The WRC Cycle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A4F29E-5EB0-4569-8427-45F09FCB9184}" type="slidenum">
              <a:rPr lang="en-US"/>
              <a:pPr/>
              <a:t>20</a:t>
            </a:fld>
            <a:endParaRPr lang="en-US"/>
          </a:p>
        </p:txBody>
      </p:sp>
      <p:pic>
        <p:nvPicPr>
          <p:cNvPr id="1812482" name="Picture 2" descr="ASM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46263"/>
            <a:ext cx="5343525" cy="7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3" name="Picture 3" descr="atu_logo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715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4" name="Picture 4" descr="logo_mini_en3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5503863"/>
            <a:ext cx="693737" cy="102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5" name="Picture 5" descr="image003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33450"/>
            <a:ext cx="914400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6" name="Picture 6" descr="citel_logo4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3913"/>
            <a:ext cx="2224088" cy="7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7" name="Picture 7" descr="cept_logo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00450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488" name="Text Box 8"/>
          <p:cNvSpPr txBox="1">
            <a:spLocks noChangeArrowheads="1"/>
          </p:cNvSpPr>
          <p:nvPr/>
        </p:nvSpPr>
        <p:spPr bwMode="auto">
          <a:xfrm>
            <a:off x="533400" y="476250"/>
            <a:ext cx="864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GB" sz="2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Regional group meetings:</a:t>
            </a:r>
          </a:p>
        </p:txBody>
      </p:sp>
      <p:sp>
        <p:nvSpPr>
          <p:cNvPr id="1812489" name="Text Box 9"/>
          <p:cNvSpPr txBox="1">
            <a:spLocks noChangeArrowheads="1"/>
          </p:cNvSpPr>
          <p:nvPr/>
        </p:nvSpPr>
        <p:spPr bwMode="auto">
          <a:xfrm>
            <a:off x="2209800" y="1117600"/>
            <a:ext cx="6538913" cy="366713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0" dirty="0">
                <a:solidFill>
                  <a:srgbClr val="000000"/>
                </a:solidFill>
              </a:rPr>
              <a:t>1st meeting,</a:t>
            </a:r>
            <a:r>
              <a:rPr lang="en-US" dirty="0"/>
              <a:t> </a:t>
            </a: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TBD]</a:t>
            </a:r>
          </a:p>
        </p:txBody>
      </p:sp>
      <p:sp>
        <p:nvSpPr>
          <p:cNvPr id="1812490" name="Text Box 10"/>
          <p:cNvSpPr txBox="1">
            <a:spLocks noChangeArrowheads="1"/>
          </p:cNvSpPr>
          <p:nvPr/>
        </p:nvSpPr>
        <p:spPr bwMode="auto">
          <a:xfrm>
            <a:off x="2209800" y="3789363"/>
            <a:ext cx="6538913" cy="396875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CPG15-1, 16 – 18 April 2012, Mainz, Germany</a:t>
            </a:r>
          </a:p>
        </p:txBody>
      </p:sp>
      <p:sp>
        <p:nvSpPr>
          <p:cNvPr id="1812491" name="Text Box 11"/>
          <p:cNvSpPr txBox="1">
            <a:spLocks noChangeArrowheads="1"/>
          </p:cNvSpPr>
          <p:nvPr/>
        </p:nvSpPr>
        <p:spPr bwMode="auto">
          <a:xfrm>
            <a:off x="2209800" y="2781300"/>
            <a:ext cx="6538913" cy="366713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en-US" sz="2000" b="0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meeting, TBD]</a:t>
            </a:r>
          </a:p>
        </p:txBody>
      </p:sp>
      <p:sp>
        <p:nvSpPr>
          <p:cNvPr id="1812492" name="Text Box 12"/>
          <p:cNvSpPr txBox="1">
            <a:spLocks noChangeArrowheads="1"/>
          </p:cNvSpPr>
          <p:nvPr/>
        </p:nvSpPr>
        <p:spPr bwMode="auto">
          <a:xfrm>
            <a:off x="2209800" y="4791075"/>
            <a:ext cx="6538913" cy="366713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0">
                <a:solidFill>
                  <a:srgbClr val="000000"/>
                </a:solidFill>
              </a:rPr>
              <a:t>1st meeting,</a:t>
            </a:r>
            <a:r>
              <a:rPr lang="en-US"/>
              <a:t> </a:t>
            </a: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TBD]</a:t>
            </a:r>
          </a:p>
        </p:txBody>
      </p:sp>
      <p:sp>
        <p:nvSpPr>
          <p:cNvPr id="1812493" name="Text Box 13"/>
          <p:cNvSpPr txBox="1">
            <a:spLocks noChangeArrowheads="1"/>
          </p:cNvSpPr>
          <p:nvPr/>
        </p:nvSpPr>
        <p:spPr bwMode="auto">
          <a:xfrm>
            <a:off x="2209800" y="5840413"/>
            <a:ext cx="6538913" cy="396875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ClrTx/>
              <a:buFontTx/>
              <a:buChar char="•"/>
            </a:pP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0">
                <a:solidFill>
                  <a:srgbClr val="000000"/>
                </a:solidFill>
              </a:rPr>
              <a:t>1st meeting,</a:t>
            </a:r>
            <a:r>
              <a:rPr lang="en-US"/>
              <a:t> </a:t>
            </a: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TBD]</a:t>
            </a:r>
          </a:p>
        </p:txBody>
      </p:sp>
      <p:sp>
        <p:nvSpPr>
          <p:cNvPr id="1812494" name="Text Box 14"/>
          <p:cNvSpPr txBox="1">
            <a:spLocks noChangeArrowheads="1"/>
          </p:cNvSpPr>
          <p:nvPr/>
        </p:nvSpPr>
        <p:spPr bwMode="auto">
          <a:xfrm>
            <a:off x="1555750" y="6364288"/>
            <a:ext cx="4484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Regional Commonwealth in the field of Communications</a:t>
            </a:r>
          </a:p>
        </p:txBody>
      </p:sp>
      <p:sp>
        <p:nvSpPr>
          <p:cNvPr id="1812495" name="Text Box 15"/>
          <p:cNvSpPr txBox="1">
            <a:spLocks noChangeArrowheads="1"/>
          </p:cNvSpPr>
          <p:nvPr/>
        </p:nvSpPr>
        <p:spPr bwMode="auto">
          <a:xfrm>
            <a:off x="1687513" y="1489075"/>
            <a:ext cx="2306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Asia Pacific Telecommunity</a:t>
            </a:r>
          </a:p>
        </p:txBody>
      </p:sp>
      <p:sp>
        <p:nvSpPr>
          <p:cNvPr id="1812496" name="Text Box 16"/>
          <p:cNvSpPr txBox="1">
            <a:spLocks noChangeArrowheads="1"/>
          </p:cNvSpPr>
          <p:nvPr/>
        </p:nvSpPr>
        <p:spPr bwMode="auto">
          <a:xfrm>
            <a:off x="1601788" y="3213100"/>
            <a:ext cx="288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African Telecommunications Union</a:t>
            </a:r>
          </a:p>
        </p:txBody>
      </p:sp>
      <p:sp>
        <p:nvSpPr>
          <p:cNvPr id="1812497" name="Text Box 17"/>
          <p:cNvSpPr txBox="1">
            <a:spLocks noChangeArrowheads="1"/>
          </p:cNvSpPr>
          <p:nvPr/>
        </p:nvSpPr>
        <p:spPr bwMode="auto">
          <a:xfrm>
            <a:off x="1738313" y="4302125"/>
            <a:ext cx="5816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European Conference of Postal and Telecommunications Administrations</a:t>
            </a:r>
            <a:r>
              <a:rPr lang="en-US" sz="14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12498" name="Text Box 18"/>
          <p:cNvSpPr txBox="1">
            <a:spLocks noChangeArrowheads="1"/>
          </p:cNvSpPr>
          <p:nvPr/>
        </p:nvSpPr>
        <p:spPr bwMode="auto">
          <a:xfrm>
            <a:off x="2176463" y="5200650"/>
            <a:ext cx="39068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Inter-American Telecommunication Commission</a:t>
            </a:r>
            <a:endParaRPr lang="en-US" sz="1400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2499" name="Line 19"/>
          <p:cNvSpPr>
            <a:spLocks noChangeShapeType="1"/>
          </p:cNvSpPr>
          <p:nvPr/>
        </p:nvSpPr>
        <p:spPr bwMode="white">
          <a:xfrm>
            <a:off x="107950" y="1773238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12500" name="Line 20"/>
          <p:cNvSpPr>
            <a:spLocks noChangeShapeType="1"/>
          </p:cNvSpPr>
          <p:nvPr/>
        </p:nvSpPr>
        <p:spPr bwMode="white">
          <a:xfrm>
            <a:off x="107950" y="2565400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12501" name="Line 21"/>
          <p:cNvSpPr>
            <a:spLocks noChangeShapeType="1"/>
          </p:cNvSpPr>
          <p:nvPr/>
        </p:nvSpPr>
        <p:spPr bwMode="white">
          <a:xfrm>
            <a:off x="107950" y="4581525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12502" name="Line 22"/>
          <p:cNvSpPr>
            <a:spLocks noChangeShapeType="1"/>
          </p:cNvSpPr>
          <p:nvPr/>
        </p:nvSpPr>
        <p:spPr bwMode="white">
          <a:xfrm>
            <a:off x="107950" y="5445125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12503" name="Line 23"/>
          <p:cNvSpPr>
            <a:spLocks noChangeShapeType="1"/>
          </p:cNvSpPr>
          <p:nvPr/>
        </p:nvSpPr>
        <p:spPr bwMode="white">
          <a:xfrm>
            <a:off x="71438" y="3573463"/>
            <a:ext cx="89646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812504" name="Text Box 24"/>
          <p:cNvSpPr txBox="1">
            <a:spLocks noChangeArrowheads="1"/>
          </p:cNvSpPr>
          <p:nvPr/>
        </p:nvSpPr>
        <p:spPr bwMode="auto">
          <a:xfrm>
            <a:off x="2209800" y="1989138"/>
            <a:ext cx="6538913" cy="33655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ClrTx/>
              <a:buFontTx/>
              <a:buChar char="•"/>
            </a:pP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0">
                <a:solidFill>
                  <a:srgbClr val="000000"/>
                </a:solidFill>
              </a:rPr>
              <a:t>1st meeting,</a:t>
            </a:r>
            <a:r>
              <a:rPr lang="en-US"/>
              <a:t> </a:t>
            </a:r>
            <a:r>
              <a:rPr lang="en-US" sz="2000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TBD]</a:t>
            </a:r>
          </a:p>
        </p:txBody>
      </p:sp>
      <p:sp>
        <p:nvSpPr>
          <p:cNvPr id="1812505" name="Rectangle 25"/>
          <p:cNvSpPr>
            <a:spLocks noChangeArrowheads="1"/>
          </p:cNvSpPr>
          <p:nvPr/>
        </p:nvSpPr>
        <p:spPr bwMode="auto">
          <a:xfrm>
            <a:off x="0" y="0"/>
            <a:ext cx="6732588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WRC Regional Preparation</a:t>
            </a:r>
            <a:r>
              <a:rPr lang="en-GB" sz="2400">
                <a:solidFill>
                  <a:schemeClr val="bg1"/>
                </a:solidFill>
                <a:latin typeface="Arial" pitchFamily="34" charset="0"/>
              </a:rPr>
              <a:t> (2/2)</a:t>
            </a:r>
            <a:endParaRPr lang="en-US" sz="24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C5DC3-F098-4C7F-B9F4-34D3A0597C56}" type="slidenum">
              <a:rPr lang="en-US"/>
              <a:pPr/>
              <a:t>21</a:t>
            </a:fld>
            <a:endParaRPr lang="en-US"/>
          </a:p>
        </p:txBody>
      </p:sp>
      <p:sp>
        <p:nvSpPr>
          <p:cNvPr id="1713171" name="Line 19"/>
          <p:cNvSpPr>
            <a:spLocks noChangeShapeType="1"/>
          </p:cNvSpPr>
          <p:nvPr/>
        </p:nvSpPr>
        <p:spPr bwMode="white">
          <a:xfrm>
            <a:off x="107950" y="2636838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13172" name="Line 20"/>
          <p:cNvSpPr>
            <a:spLocks noChangeShapeType="1"/>
          </p:cNvSpPr>
          <p:nvPr/>
        </p:nvSpPr>
        <p:spPr bwMode="white">
          <a:xfrm>
            <a:off x="107950" y="4941888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13179" name="Text Box 27"/>
          <p:cNvSpPr txBox="1">
            <a:spLocks noChangeArrowheads="1"/>
          </p:cNvSpPr>
          <p:nvPr/>
        </p:nvSpPr>
        <p:spPr bwMode="auto">
          <a:xfrm>
            <a:off x="1619250" y="836613"/>
            <a:ext cx="7273925" cy="1728787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marL="265113" indent="-265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be scheduled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 end of the ITU-R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Block of meetings</a:t>
            </a: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and review of the </a:t>
            </a:r>
            <a:r>
              <a:rPr lang="en-US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on-going preparatory </a:t>
            </a:r>
            <a:br>
              <a:rPr lang="en-US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studies of </a:t>
            </a:r>
            <a: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 ITU-R </a:t>
            </a:r>
            <a:r>
              <a:rPr lang="en-US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responsible groups for CPM-15</a:t>
            </a:r>
            <a:endParaRPr lang="en-US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of the organization, preliminary views, 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draft priorities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and positions of the regional groups</a:t>
            </a:r>
          </a:p>
        </p:txBody>
      </p:sp>
      <p:sp>
        <p:nvSpPr>
          <p:cNvPr id="1713180" name="Text Box 28"/>
          <p:cNvSpPr txBox="1">
            <a:spLocks noChangeArrowheads="1"/>
          </p:cNvSpPr>
          <p:nvPr/>
        </p:nvSpPr>
        <p:spPr bwMode="auto">
          <a:xfrm>
            <a:off x="1547813" y="2781300"/>
            <a:ext cx="7416800" cy="2016125"/>
          </a:xfrm>
          <a:prstGeom prst="rect">
            <a:avLst/>
          </a:prstGeom>
          <a:solidFill>
            <a:srgbClr val="00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marL="265113" indent="-265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be scheduled few months prior to CPM15-2</a:t>
            </a:r>
            <a:endParaRPr lang="en-US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of the Draft CPM Report to WRC-15</a:t>
            </a:r>
            <a:b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(explanation of the draft Methods to satisfy the </a:t>
            </a:r>
            <a:b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WRC-15 Agenda items)</a:t>
            </a: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and review of the regional groups’ draft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views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positions and common proposals</a:t>
            </a:r>
          </a:p>
        </p:txBody>
      </p:sp>
      <p:sp>
        <p:nvSpPr>
          <p:cNvPr id="1713181" name="Text Box 29"/>
          <p:cNvSpPr txBox="1">
            <a:spLocks noChangeArrowheads="1"/>
          </p:cNvSpPr>
          <p:nvPr/>
        </p:nvSpPr>
        <p:spPr bwMode="white">
          <a:xfrm>
            <a:off x="252413" y="3028950"/>
            <a:ext cx="13668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[2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Meeting,</a:t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Q4 of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2014]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3182" name="Text Box 30"/>
          <p:cNvSpPr txBox="1">
            <a:spLocks noChangeArrowheads="1"/>
          </p:cNvSpPr>
          <p:nvPr/>
        </p:nvSpPr>
        <p:spPr bwMode="auto">
          <a:xfrm>
            <a:off x="1547813" y="5013325"/>
            <a:ext cx="7416800" cy="1366838"/>
          </a:xfrm>
          <a:prstGeom prst="rect">
            <a:avLst/>
          </a:prstGeom>
          <a:solidFill>
            <a:srgbClr val="33CCCC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marL="265113" indent="-265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be scheduled few months prior to WRC-15</a:t>
            </a:r>
            <a:endParaRPr lang="en-US" sz="200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of the CPM &amp; Dir. Reports to WRC-15</a:t>
            </a:r>
          </a:p>
          <a:p>
            <a:pPr eaLnBrk="1" hangingPunct="1">
              <a:lnSpc>
                <a:spcPct val="90000"/>
              </a:lnSpc>
              <a:buClrTx/>
              <a:buFont typeface="Wingdings" pitchFamily="2" charset="2"/>
              <a:buChar char="ð"/>
            </a:pP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Presentation and review of the regional groups’ draft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</a:br>
            <a:r>
              <a:rPr 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views, positions and common proposals</a:t>
            </a:r>
          </a:p>
        </p:txBody>
      </p:sp>
      <p:sp>
        <p:nvSpPr>
          <p:cNvPr id="1713184" name="Rectangle 32"/>
          <p:cNvSpPr>
            <a:spLocks noChangeArrowheads="1"/>
          </p:cNvSpPr>
          <p:nvPr/>
        </p:nvSpPr>
        <p:spPr bwMode="auto">
          <a:xfrm>
            <a:off x="0" y="0"/>
            <a:ext cx="7164388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[ITU Workshops] on WRC-15 Preparation</a:t>
            </a:r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13186" name="Text Box 34"/>
          <p:cNvSpPr txBox="1">
            <a:spLocks noChangeArrowheads="1"/>
          </p:cNvSpPr>
          <p:nvPr/>
        </p:nvSpPr>
        <p:spPr bwMode="white">
          <a:xfrm>
            <a:off x="250825" y="4941888"/>
            <a:ext cx="13668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[3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Meeting</a:t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Q3 of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2015]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3187" name="Text Box 35"/>
          <p:cNvSpPr txBox="1">
            <a:spLocks noChangeArrowheads="1"/>
          </p:cNvSpPr>
          <p:nvPr/>
        </p:nvSpPr>
        <p:spPr bwMode="white">
          <a:xfrm>
            <a:off x="250825" y="1012825"/>
            <a:ext cx="13668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Meeting,</a:t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Q4 of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2013]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6990E-B7FF-439B-BD03-7225DDF6073F}" type="slidenum">
              <a:rPr lang="en-US"/>
              <a:pPr/>
              <a:t>3</a:t>
            </a:fld>
            <a:endParaRPr lang="en-US"/>
          </a:p>
        </p:txBody>
      </p:sp>
      <p:sp>
        <p:nvSpPr>
          <p:cNvPr id="42" name="Slide Number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662F688-5588-4358-AC5D-C1332F190CAC}" type="slidenum">
              <a:rPr lang="en-US"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</a:t>
            </a:fld>
            <a:endParaRPr lang="en-US" sz="1200" b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766403" name="Rectangle 2"/>
          <p:cNvSpPr>
            <a:spLocks noChangeArrowheads="1"/>
          </p:cNvSpPr>
          <p:nvPr/>
        </p:nvSpPr>
        <p:spPr bwMode="auto">
          <a:xfrm>
            <a:off x="3657600" y="3379788"/>
            <a:ext cx="1676400" cy="685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2800" b="0">
                <a:solidFill>
                  <a:schemeClr val="tx1"/>
                </a:solidFill>
                <a:latin typeface="Trebuchet MS" pitchFamily="34" charset="0"/>
                <a:cs typeface="Times New Roman" pitchFamily="18" charset="0"/>
              </a:rPr>
              <a:t>    WRC</a:t>
            </a:r>
            <a:endParaRPr lang="en-US" sz="2800" b="0">
              <a:solidFill>
                <a:schemeClr val="tx1"/>
              </a:solidFill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1766404" name="AutoShape 3"/>
          <p:cNvSpPr>
            <a:spLocks noChangeArrowheads="1"/>
          </p:cNvSpPr>
          <p:nvPr/>
        </p:nvSpPr>
        <p:spPr bwMode="auto">
          <a:xfrm>
            <a:off x="4416425" y="4005263"/>
            <a:ext cx="660400" cy="1079500"/>
          </a:xfrm>
          <a:prstGeom prst="upArrow">
            <a:avLst>
              <a:gd name="adj1" fmla="val 50000"/>
              <a:gd name="adj2" fmla="val 40865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76640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341438"/>
            <a:ext cx="1066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6406" name="AutoShape 5"/>
          <p:cNvSpPr>
            <a:spLocks noChangeArrowheads="1"/>
          </p:cNvSpPr>
          <p:nvPr/>
        </p:nvSpPr>
        <p:spPr bwMode="auto">
          <a:xfrm rot="-8279930">
            <a:off x="3079750" y="2622550"/>
            <a:ext cx="1530350" cy="381000"/>
          </a:xfrm>
          <a:prstGeom prst="leftArrow">
            <a:avLst>
              <a:gd name="adj1" fmla="val 50000"/>
              <a:gd name="adj2" fmla="val 10041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766407" name="Picture 6" descr="cept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2738"/>
            <a:ext cx="684213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6408" name="Picture 7" descr="image0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1125538"/>
            <a:ext cx="806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6409" name="Picture 8" descr="atu_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75565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6410" name="Picture 9" descr="citel_logo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3789363"/>
            <a:ext cx="172878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6411" name="Picture 10" descr="logo_mini_en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625"/>
            <a:ext cx="62865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6412" name="Picture 11" descr="asm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51488"/>
            <a:ext cx="111601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6413" name="AutoShape 12"/>
          <p:cNvSpPr>
            <a:spLocks/>
          </p:cNvSpPr>
          <p:nvPr/>
        </p:nvSpPr>
        <p:spPr bwMode="auto">
          <a:xfrm>
            <a:off x="1619250" y="1196975"/>
            <a:ext cx="360363" cy="5003800"/>
          </a:xfrm>
          <a:prstGeom prst="rightBrace">
            <a:avLst>
              <a:gd name="adj1" fmla="val 68977"/>
              <a:gd name="adj2" fmla="val 1583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6414" name="Text Box 13"/>
          <p:cNvSpPr txBox="1">
            <a:spLocks noChangeArrowheads="1"/>
          </p:cNvSpPr>
          <p:nvPr/>
        </p:nvSpPr>
        <p:spPr bwMode="auto">
          <a:xfrm>
            <a:off x="14288" y="6124575"/>
            <a:ext cx="1770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1000" b="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  <a:t>Regional preparation</a:t>
            </a:r>
            <a:br>
              <a:rPr lang="en-US" sz="1000" b="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en-US" sz="1000" b="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  <a:t>Resolution </a:t>
            </a:r>
            <a:r>
              <a:rPr lang="fr-FR" sz="1000" b="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  <a:t>72</a:t>
            </a:r>
            <a:r>
              <a:rPr lang="en-US" sz="1000" b="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  <a:t> (Rev.WRC‑07)</a:t>
            </a:r>
          </a:p>
        </p:txBody>
      </p:sp>
      <p:sp>
        <p:nvSpPr>
          <p:cNvPr id="1956878" name="AutoShape 14"/>
          <p:cNvSpPr>
            <a:spLocks noChangeArrowheads="1"/>
          </p:cNvSpPr>
          <p:nvPr/>
        </p:nvSpPr>
        <p:spPr bwMode="auto">
          <a:xfrm>
            <a:off x="2214563" y="1700213"/>
            <a:ext cx="865187" cy="503237"/>
          </a:xfrm>
          <a:prstGeom prst="flowChartPunchedCard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Proposals</a:t>
            </a:r>
          </a:p>
        </p:txBody>
      </p:sp>
      <p:sp>
        <p:nvSpPr>
          <p:cNvPr id="1766416" name="Text Box 15"/>
          <p:cNvSpPr txBox="1">
            <a:spLocks noChangeArrowheads="1"/>
          </p:cNvSpPr>
          <p:nvPr/>
        </p:nvSpPr>
        <p:spPr bwMode="auto">
          <a:xfrm>
            <a:off x="1900238" y="2179638"/>
            <a:ext cx="1601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Coordinated </a:t>
            </a:r>
            <a:b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common proposals</a:t>
            </a:r>
          </a:p>
        </p:txBody>
      </p:sp>
      <p:sp>
        <p:nvSpPr>
          <p:cNvPr id="1766417" name="AutoShape 16"/>
          <p:cNvSpPr>
            <a:spLocks noChangeArrowheads="1"/>
          </p:cNvSpPr>
          <p:nvPr/>
        </p:nvSpPr>
        <p:spPr bwMode="auto">
          <a:xfrm rot="-2669147">
            <a:off x="4532313" y="2517775"/>
            <a:ext cx="1743075" cy="381000"/>
          </a:xfrm>
          <a:prstGeom prst="leftArrow">
            <a:avLst>
              <a:gd name="adj1" fmla="val 50000"/>
              <a:gd name="adj2" fmla="val 114375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18" name="Text Box 17"/>
          <p:cNvSpPr txBox="1">
            <a:spLocks noChangeArrowheads="1"/>
          </p:cNvSpPr>
          <p:nvPr/>
        </p:nvSpPr>
        <p:spPr bwMode="auto">
          <a:xfrm>
            <a:off x="7716838" y="2336800"/>
            <a:ext cx="1320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Member States</a:t>
            </a:r>
          </a:p>
        </p:txBody>
      </p:sp>
      <p:sp>
        <p:nvSpPr>
          <p:cNvPr id="1766419" name="AutoShape 18"/>
          <p:cNvSpPr>
            <a:spLocks/>
          </p:cNvSpPr>
          <p:nvPr/>
        </p:nvSpPr>
        <p:spPr bwMode="auto">
          <a:xfrm>
            <a:off x="7308850" y="1397000"/>
            <a:ext cx="431800" cy="1008063"/>
          </a:xfrm>
          <a:prstGeom prst="leftBrace">
            <a:avLst>
              <a:gd name="adj1" fmla="val 19455"/>
              <a:gd name="adj2" fmla="val 50079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20" name="AutoShape 19"/>
          <p:cNvSpPr>
            <a:spLocks noChangeArrowheads="1"/>
          </p:cNvSpPr>
          <p:nvPr/>
        </p:nvSpPr>
        <p:spPr bwMode="auto">
          <a:xfrm rot="9873445">
            <a:off x="2560638" y="3819525"/>
            <a:ext cx="1119187" cy="381000"/>
          </a:xfrm>
          <a:prstGeom prst="leftArrow">
            <a:avLst>
              <a:gd name="adj1" fmla="val 50000"/>
              <a:gd name="adj2" fmla="val 7343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21" name="Text Box 20"/>
          <p:cNvSpPr txBox="1">
            <a:spLocks noChangeArrowheads="1"/>
          </p:cNvSpPr>
          <p:nvPr/>
        </p:nvSpPr>
        <p:spPr bwMode="auto">
          <a:xfrm>
            <a:off x="1973263" y="4437063"/>
            <a:ext cx="1108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CPM Report</a:t>
            </a:r>
          </a:p>
        </p:txBody>
      </p:sp>
      <p:sp>
        <p:nvSpPr>
          <p:cNvPr id="1766422" name="Text Box 21"/>
          <p:cNvSpPr txBox="1">
            <a:spLocks noChangeArrowheads="1"/>
          </p:cNvSpPr>
          <p:nvPr/>
        </p:nvSpPr>
        <p:spPr bwMode="auto">
          <a:xfrm>
            <a:off x="7099300" y="3424238"/>
            <a:ext cx="914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Final Acts</a:t>
            </a:r>
          </a:p>
        </p:txBody>
      </p:sp>
      <p:sp>
        <p:nvSpPr>
          <p:cNvPr id="1766423" name="Rectangle 22" descr="Wide upward diagonal"/>
          <p:cNvSpPr>
            <a:spLocks noChangeArrowheads="1"/>
          </p:cNvSpPr>
          <p:nvPr/>
        </p:nvSpPr>
        <p:spPr bwMode="auto">
          <a:xfrm>
            <a:off x="3276600" y="1484313"/>
            <a:ext cx="2590800" cy="503237"/>
          </a:xfrm>
          <a:prstGeom prst="rect">
            <a:avLst/>
          </a:prstGeom>
          <a:pattFill prst="wdUpDiag">
            <a:fgClr>
              <a:srgbClr val="FFCCFF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US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Informal Group</a:t>
            </a:r>
          </a:p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(Structure &amp; Chairmanship)</a:t>
            </a:r>
          </a:p>
        </p:txBody>
      </p:sp>
      <p:sp>
        <p:nvSpPr>
          <p:cNvPr id="1766424" name="AutoShape 23" descr="Wide upward diagonal"/>
          <p:cNvSpPr>
            <a:spLocks noChangeArrowheads="1"/>
          </p:cNvSpPr>
          <p:nvPr/>
        </p:nvSpPr>
        <p:spPr bwMode="auto">
          <a:xfrm rot="-5421374">
            <a:off x="3917950" y="2484438"/>
            <a:ext cx="1292225" cy="301625"/>
          </a:xfrm>
          <a:prstGeom prst="leftArrow">
            <a:avLst>
              <a:gd name="adj1" fmla="val 50000"/>
              <a:gd name="adj2" fmla="val 107105"/>
            </a:avLst>
          </a:prstGeom>
          <a:pattFill prst="wdUpDiag">
            <a:fgClr>
              <a:schemeClr val="accent2">
                <a:alpha val="50195"/>
              </a:schemeClr>
            </a:fgClr>
            <a:bgClr>
              <a:srgbClr val="FFFFFF">
                <a:alpha val="50195"/>
              </a:srgbClr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25" name="AutoShape 24"/>
          <p:cNvSpPr>
            <a:spLocks noChangeArrowheads="1"/>
          </p:cNvSpPr>
          <p:nvPr/>
        </p:nvSpPr>
        <p:spPr bwMode="auto">
          <a:xfrm rot="7219839">
            <a:off x="2988469" y="4347369"/>
            <a:ext cx="1204913" cy="377825"/>
          </a:xfrm>
          <a:prstGeom prst="leftArrow">
            <a:avLst>
              <a:gd name="adj1" fmla="val 50000"/>
              <a:gd name="adj2" fmla="val 79727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956889" name="AutoShape 25"/>
          <p:cNvSpPr>
            <a:spLocks noChangeArrowheads="1"/>
          </p:cNvSpPr>
          <p:nvPr/>
        </p:nvSpPr>
        <p:spPr bwMode="auto">
          <a:xfrm>
            <a:off x="6154738" y="1628775"/>
            <a:ext cx="865187" cy="503238"/>
          </a:xfrm>
          <a:prstGeom prst="flowChartPunchedCard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Proposals</a:t>
            </a:r>
          </a:p>
        </p:txBody>
      </p:sp>
      <p:sp>
        <p:nvSpPr>
          <p:cNvPr id="1766427" name="Text Box 26"/>
          <p:cNvSpPr txBox="1">
            <a:spLocks noChangeArrowheads="1"/>
          </p:cNvSpPr>
          <p:nvPr/>
        </p:nvSpPr>
        <p:spPr bwMode="auto">
          <a:xfrm>
            <a:off x="2716213" y="5727700"/>
            <a:ext cx="898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Director’s</a:t>
            </a:r>
            <a:b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Report</a:t>
            </a:r>
          </a:p>
        </p:txBody>
      </p:sp>
      <p:sp>
        <p:nvSpPr>
          <p:cNvPr id="1766428" name="Text Box 27"/>
          <p:cNvSpPr txBox="1">
            <a:spLocks noChangeArrowheads="1"/>
          </p:cNvSpPr>
          <p:nvPr/>
        </p:nvSpPr>
        <p:spPr bwMode="auto">
          <a:xfrm>
            <a:off x="2685100" y="786190"/>
            <a:ext cx="3615092" cy="338554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1600" b="0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Agenda: </a:t>
            </a:r>
            <a:r>
              <a:rPr lang="en-US" sz="1600" b="0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in </a:t>
            </a:r>
            <a:r>
              <a:rPr lang="en-US" sz="1600" b="0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WRC </a:t>
            </a:r>
            <a:r>
              <a:rPr lang="en-US" sz="1600" b="0" dirty="0" smtClean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Res, finalized </a:t>
            </a:r>
            <a:r>
              <a:rPr lang="en-US" sz="1600" b="0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in Council Res</a:t>
            </a:r>
          </a:p>
        </p:txBody>
      </p:sp>
      <p:sp>
        <p:nvSpPr>
          <p:cNvPr id="1766429" name="AutoShape 28"/>
          <p:cNvSpPr>
            <a:spLocks noChangeArrowheads="1"/>
          </p:cNvSpPr>
          <p:nvPr/>
        </p:nvSpPr>
        <p:spPr bwMode="auto">
          <a:xfrm>
            <a:off x="2685100" y="1123950"/>
            <a:ext cx="3615092" cy="288925"/>
          </a:xfrm>
          <a:prstGeom prst="downArrow">
            <a:avLst>
              <a:gd name="adj1" fmla="val 49963"/>
              <a:gd name="adj2" fmla="val 86264"/>
            </a:avLst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766432" name="Picture 31" descr="R-REG-RR-2004-JPG-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941888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6433" name="Text Box 32"/>
          <p:cNvSpPr txBox="1">
            <a:spLocks noChangeArrowheads="1"/>
          </p:cNvSpPr>
          <p:nvPr/>
        </p:nvSpPr>
        <p:spPr bwMode="auto">
          <a:xfrm>
            <a:off x="7751763" y="4868863"/>
            <a:ext cx="10683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Radio</a:t>
            </a:r>
            <a:b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Regulations</a:t>
            </a:r>
            <a:b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(CS89)</a:t>
            </a:r>
          </a:p>
        </p:txBody>
      </p:sp>
      <p:pic>
        <p:nvPicPr>
          <p:cNvPr id="1766434" name="Picture 25" descr="ra-wrc-12-72 (big)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467100"/>
            <a:ext cx="576263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6435" name="AutoShape 35"/>
          <p:cNvSpPr>
            <a:spLocks noChangeArrowheads="1"/>
          </p:cNvSpPr>
          <p:nvPr/>
        </p:nvSpPr>
        <p:spPr bwMode="auto">
          <a:xfrm rot="1127485" flipH="1">
            <a:off x="2919413" y="3078163"/>
            <a:ext cx="788987" cy="381000"/>
          </a:xfrm>
          <a:prstGeom prst="leftArrow">
            <a:avLst>
              <a:gd name="adj1" fmla="val 50000"/>
              <a:gd name="adj2" fmla="val 51771"/>
            </a:avLst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36" name="AutoShape 36"/>
          <p:cNvSpPr>
            <a:spLocks noChangeArrowheads="1"/>
          </p:cNvSpPr>
          <p:nvPr/>
        </p:nvSpPr>
        <p:spPr bwMode="auto">
          <a:xfrm rot="10800000">
            <a:off x="5494338" y="3429000"/>
            <a:ext cx="903287" cy="430213"/>
          </a:xfrm>
          <a:prstGeom prst="leftArrow">
            <a:avLst>
              <a:gd name="adj1" fmla="val 50000"/>
              <a:gd name="adj2" fmla="val 52491"/>
            </a:avLst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66437" name="AutoShape 37"/>
          <p:cNvSpPr>
            <a:spLocks noChangeArrowheads="1"/>
          </p:cNvSpPr>
          <p:nvPr/>
        </p:nvSpPr>
        <p:spPr bwMode="auto">
          <a:xfrm rot="-5400000">
            <a:off x="6318250" y="4348163"/>
            <a:ext cx="830263" cy="433387"/>
          </a:xfrm>
          <a:prstGeom prst="leftArrow">
            <a:avLst>
              <a:gd name="adj1" fmla="val 50000"/>
              <a:gd name="adj2" fmla="val 47894"/>
            </a:avLst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Tx/>
              <a:buFontTx/>
              <a:buNone/>
            </a:pPr>
            <a:endParaRPr lang="en-US" b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956902" name="Picture 38" descr="WRC_DO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784475" y="4792663"/>
            <a:ext cx="696913" cy="935037"/>
          </a:xfrm>
          <a:prstGeom prst="rect">
            <a:avLst/>
          </a:prstGeom>
          <a:noFill/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766439" name="Rectangle 39"/>
          <p:cNvSpPr>
            <a:spLocks noChangeArrowheads="1"/>
          </p:cNvSpPr>
          <p:nvPr/>
        </p:nvSpPr>
        <p:spPr bwMode="auto">
          <a:xfrm>
            <a:off x="3851275" y="4806950"/>
            <a:ext cx="2089150" cy="1714500"/>
          </a:xfrm>
          <a:prstGeom prst="rect">
            <a:avLst/>
          </a:prstGeom>
          <a:solidFill>
            <a:srgbClr val="77777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buClrTx/>
              <a:buFontTx/>
              <a:buNone/>
            </a:pPr>
            <a:r>
              <a:rPr lang="en-GB" b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Conference</a:t>
            </a:r>
          </a:p>
          <a:p>
            <a:pPr algn="ctr" eaLnBrk="1" hangingPunct="1">
              <a:buClrTx/>
              <a:buFontTx/>
              <a:buNone/>
            </a:pPr>
            <a:r>
              <a:rPr lang="en-GB" b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Secretariat</a:t>
            </a:r>
          </a:p>
          <a:p>
            <a:pPr algn="ctr" eaLnBrk="1" hangingPunct="1">
              <a:buClrTx/>
              <a:buFontTx/>
              <a:buNone/>
            </a:pPr>
            <a:r>
              <a:rPr lang="en-GB" sz="2800" b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(BR &amp; GS)</a:t>
            </a:r>
            <a:endParaRPr lang="en-US" sz="2800" b="0">
              <a:solidFill>
                <a:schemeClr val="bg1"/>
              </a:solidFill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956904" name="Picture 4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white">
          <a:xfrm>
            <a:off x="2168525" y="3643313"/>
            <a:ext cx="617538" cy="8651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</p:pic>
      <p:sp>
        <p:nvSpPr>
          <p:cNvPr id="1766441" name="Rectangle 41"/>
          <p:cNvSpPr>
            <a:spLocks noChangeArrowheads="1"/>
          </p:cNvSpPr>
          <p:nvPr/>
        </p:nvSpPr>
        <p:spPr bwMode="auto">
          <a:xfrm>
            <a:off x="2051050" y="2971800"/>
            <a:ext cx="838200" cy="4572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FF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buClrTx/>
              <a:buFontTx/>
              <a:buNone/>
            </a:pPr>
            <a:r>
              <a:rPr lang="en-GB" b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endParaRPr lang="en-US" b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66442" name="Picture 2" descr="http://www.itu.int/dms_pub/itu-r/opb/act/R-ACT-WRC.10-2012-JPG-E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5" y="3195638"/>
            <a:ext cx="66198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6443" name="Rectangle 43"/>
          <p:cNvSpPr>
            <a:spLocks noChangeArrowheads="1"/>
          </p:cNvSpPr>
          <p:nvPr/>
        </p:nvSpPr>
        <p:spPr bwMode="auto">
          <a:xfrm>
            <a:off x="0" y="0"/>
            <a:ext cx="4500563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The WRC Process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F6333-967F-406E-88A7-60E650D22098}" type="slidenum">
              <a:rPr lang="en-US"/>
              <a:pPr/>
              <a:t>4</a:t>
            </a:fld>
            <a:endParaRPr lang="en-US"/>
          </a:p>
        </p:txBody>
      </p:sp>
      <p:pic>
        <p:nvPicPr>
          <p:cNvPr id="1769474" name="Picture 1" descr="6750321841_e4770c9428_z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9" b="4861"/>
          <a:stretch>
            <a:fillRect/>
          </a:stretch>
        </p:blipFill>
        <p:spPr bwMode="auto">
          <a:xfrm>
            <a:off x="0" y="836613"/>
            <a:ext cx="9144000" cy="568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9475" name="TextBox 2"/>
          <p:cNvSpPr txBox="1">
            <a:spLocks noChangeArrowheads="1"/>
          </p:cNvSpPr>
          <p:nvPr/>
        </p:nvSpPr>
        <p:spPr bwMode="auto">
          <a:xfrm>
            <a:off x="0" y="1124744"/>
            <a:ext cx="2962671" cy="221599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3060 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Participants</a:t>
            </a:r>
            <a:br>
              <a:rPr lang="en-US" dirty="0" smtClean="0">
                <a:solidFill>
                  <a:srgbClr val="000000"/>
                </a:solidFill>
                <a:latin typeface="Arial" pitchFamily="34" charset="0"/>
              </a:rPr>
            </a:br>
            <a:endParaRPr lang="en-US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163 M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ember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S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tates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Arial" pitchFamily="34" charset="0"/>
              </a:rPr>
              <a:t>    (165 represented)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1 R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es.99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bserver</a:t>
            </a:r>
            <a:endParaRPr lang="en-US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102 O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bservers</a:t>
            </a:r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769476" name="Rectangle 4"/>
          <p:cNvSpPr>
            <a:spLocks noChangeArrowheads="1"/>
          </p:cNvSpPr>
          <p:nvPr/>
        </p:nvSpPr>
        <p:spPr bwMode="auto">
          <a:xfrm>
            <a:off x="0" y="0"/>
            <a:ext cx="6443663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Some statistics on WRC-12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69477" name="TextBox 2"/>
          <p:cNvSpPr txBox="1">
            <a:spLocks noChangeArrowheads="1"/>
          </p:cNvSpPr>
          <p:nvPr/>
        </p:nvSpPr>
        <p:spPr bwMode="auto">
          <a:xfrm>
            <a:off x="5867400" y="1076800"/>
            <a:ext cx="3276600" cy="230832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0638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1615 Documents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2992 MS 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Proposals</a:t>
            </a:r>
            <a:br>
              <a:rPr lang="en-US" dirty="0" smtClean="0">
                <a:solidFill>
                  <a:srgbClr val="000000"/>
                </a:solidFill>
                <a:latin typeface="Arial" pitchFamily="34" charset="0"/>
              </a:rPr>
            </a:b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  </a:t>
            </a:r>
            <a:r>
              <a:rPr lang="en-US" sz="1800" b="0" dirty="0" smtClean="0">
                <a:solidFill>
                  <a:srgbClr val="000000"/>
                </a:solidFill>
                <a:latin typeface="Arial" pitchFamily="34" charset="0"/>
              </a:rPr>
              <a:t>~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</a:rPr>
              <a:t>½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</a:rPr>
              <a:t>of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</a:rPr>
              <a:t>common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</a:rPr>
              <a:t>proposals</a:t>
            </a:r>
            <a:endParaRPr lang="en-US" sz="200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153 signatures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 of</a:t>
            </a:r>
            <a:br>
              <a:rPr lang="en-US" sz="2000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   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Prov. Final Acts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 119 Declarations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3D27F-A887-4A34-9CA5-079682DED7F9}" type="slidenum">
              <a:rPr lang="en-US"/>
              <a:pPr/>
              <a:t>5</a:t>
            </a:fld>
            <a:endParaRPr lang="en-US"/>
          </a:p>
        </p:txBody>
      </p:sp>
      <p:sp>
        <p:nvSpPr>
          <p:cNvPr id="1799170" name="Rectangle 2"/>
          <p:cNvSpPr>
            <a:spLocks noChangeArrowheads="1"/>
          </p:cNvSpPr>
          <p:nvPr/>
        </p:nvSpPr>
        <p:spPr bwMode="auto">
          <a:xfrm>
            <a:off x="0" y="0"/>
            <a:ext cx="6732588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Main Steps towards WRC-15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99171" name="Text Box 3"/>
          <p:cNvSpPr txBox="1">
            <a:spLocks noChangeArrowheads="1"/>
          </p:cNvSpPr>
          <p:nvPr/>
        </p:nvSpPr>
        <p:spPr bwMode="auto">
          <a:xfrm>
            <a:off x="395288" y="836613"/>
            <a:ext cx="8305800" cy="641350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FontTx/>
              <a:buNone/>
            </a:pPr>
            <a:r>
              <a:rPr lang="en-US" u="sng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WRC-12</a:t>
            </a:r>
            <a:r>
              <a:rPr lang="en-GB" sz="3600" b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:	   </a:t>
            </a:r>
            <a:r>
              <a:rPr lang="en-US" sz="3200" b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WRC-15 Agenda - </a:t>
            </a:r>
            <a:r>
              <a:rPr lang="en-US" sz="200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Resolution</a:t>
            </a:r>
            <a:r>
              <a:rPr lang="en-GB" sz="200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807</a:t>
            </a:r>
            <a:r>
              <a:rPr lang="en-US" sz="120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 (WRC-12)</a:t>
            </a:r>
            <a:endParaRPr lang="en-GB" sz="2000">
              <a:solidFill>
                <a:srgbClr val="0033CC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799172" name="Text Box 4"/>
          <p:cNvSpPr txBox="1">
            <a:spLocks noChangeArrowheads="1"/>
          </p:cNvSpPr>
          <p:nvPr/>
        </p:nvSpPr>
        <p:spPr bwMode="auto">
          <a:xfrm>
            <a:off x="228600" y="5257800"/>
            <a:ext cx="8718550" cy="1311275"/>
          </a:xfrm>
          <a:prstGeom prst="rect">
            <a:avLst/>
          </a:prstGeom>
          <a:solidFill>
            <a:srgbClr val="0000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GB" sz="40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Final meetings of regional groups</a:t>
            </a:r>
          </a:p>
          <a:p>
            <a:pPr algn="ctr" eaLnBrk="1" hangingPunct="1">
              <a:buClrTx/>
              <a:buFontTx/>
              <a:buNone/>
            </a:pPr>
            <a:r>
              <a:rPr lang="en-GB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GB" sz="24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b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 States’ proposals to WRC-15</a:t>
            </a:r>
            <a:endParaRPr lang="en-US" sz="4000" b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9173" name="Text Box 5"/>
          <p:cNvSpPr txBox="1">
            <a:spLocks noChangeArrowheads="1"/>
          </p:cNvSpPr>
          <p:nvPr/>
        </p:nvSpPr>
        <p:spPr bwMode="auto">
          <a:xfrm>
            <a:off x="228600" y="4076700"/>
            <a:ext cx="8686800" cy="793750"/>
          </a:xfrm>
          <a:prstGeom prst="rect">
            <a:avLst/>
          </a:prstGeom>
          <a:solidFill>
            <a:srgbClr val="33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530225"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398713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100000"/>
              </a:spcBef>
              <a:buClrTx/>
              <a:buFontTx/>
              <a:buNone/>
            </a:pP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en-US" sz="2800" b="0" baseline="30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nd</a:t>
            </a: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Session</a:t>
            </a:r>
            <a:r>
              <a:rPr lang="en-US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Conference Preparatory Meeting </a:t>
            </a: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CPM15-2</a:t>
            </a:r>
            <a:b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[1</a:t>
            </a:r>
            <a:r>
              <a:rPr lang="en-US" sz="1800" b="0" baseline="30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st</a:t>
            </a:r>
            <a: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Quarter </a:t>
            </a:r>
            <a:r>
              <a:rPr lang="en-GB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of 2015]</a:t>
            </a:r>
            <a:endParaRPr lang="en-US" sz="1800" b="0">
              <a:solidFill>
                <a:srgbClr val="0000FF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799175" name="AutoShape 7"/>
          <p:cNvSpPr>
            <a:spLocks noChangeArrowheads="1"/>
          </p:cNvSpPr>
          <p:nvPr/>
        </p:nvSpPr>
        <p:spPr bwMode="auto">
          <a:xfrm>
            <a:off x="3419475" y="1457325"/>
            <a:ext cx="2209800" cy="387350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9176" name="Text Box 8"/>
          <p:cNvSpPr txBox="1">
            <a:spLocks noChangeArrowheads="1"/>
          </p:cNvSpPr>
          <p:nvPr/>
        </p:nvSpPr>
        <p:spPr bwMode="auto">
          <a:xfrm>
            <a:off x="468313" y="3032125"/>
            <a:ext cx="8305800" cy="641350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198563"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defTabSz="1198563"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defTabSz="1198563"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defTabSz="1198563"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defTabSz="1198563"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defTabSz="1198563" eaLnBrk="0" fontAlgn="base" hangingPunct="0">
              <a:spcBef>
                <a:spcPct val="0"/>
              </a:spcBef>
              <a:spcAft>
                <a:spcPct val="0"/>
              </a:spcAft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defTabSz="1198563" eaLnBrk="0" fontAlgn="base" hangingPunct="0">
              <a:spcBef>
                <a:spcPct val="0"/>
              </a:spcBef>
              <a:spcAft>
                <a:spcPct val="0"/>
              </a:spcAft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defTabSz="1198563" eaLnBrk="0" fontAlgn="base" hangingPunct="0">
              <a:spcBef>
                <a:spcPct val="0"/>
              </a:spcBef>
              <a:spcAft>
                <a:spcPct val="0"/>
              </a:spcAft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defTabSz="1198563" eaLnBrk="0" fontAlgn="base" hangingPunct="0">
              <a:spcBef>
                <a:spcPct val="0"/>
              </a:spcBef>
              <a:spcAft>
                <a:spcPct val="0"/>
              </a:spcAft>
              <a:tabLst>
                <a:tab pos="3941763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FontTx/>
              <a:buNone/>
            </a:pPr>
            <a:r>
              <a:rPr lang="en-US" sz="3600" b="0" u="sng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Council</a:t>
            </a:r>
            <a:r>
              <a:rPr lang="en-GB" sz="3600" b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:	 </a:t>
            </a:r>
            <a:r>
              <a:rPr lang="en-GB" sz="3200" b="0">
                <a:solidFill>
                  <a:srgbClr val="0033CC"/>
                </a:solidFill>
                <a:latin typeface="Arial" pitchFamily="34" charset="0"/>
                <a:cs typeface="Times New Roman" pitchFamily="18" charset="0"/>
              </a:rPr>
              <a:t>Finalize the WRC-15 Agenda</a:t>
            </a:r>
            <a:endParaRPr lang="en-US" sz="280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9178" name="Text Box 10"/>
          <p:cNvSpPr txBox="1">
            <a:spLocks noChangeArrowheads="1"/>
          </p:cNvSpPr>
          <p:nvPr/>
        </p:nvSpPr>
        <p:spPr bwMode="auto">
          <a:xfrm>
            <a:off x="250825" y="1844675"/>
            <a:ext cx="8686800" cy="823913"/>
          </a:xfrm>
          <a:prstGeom prst="rect">
            <a:avLst/>
          </a:prstGeom>
          <a:solidFill>
            <a:srgbClr val="3366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530225"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211638" algn="dec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100000"/>
              </a:spcBef>
              <a:buClrTx/>
              <a:buFontTx/>
              <a:buNone/>
            </a:pP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en-US" sz="2800" b="0" baseline="30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st</a:t>
            </a: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Session </a:t>
            </a:r>
            <a:r>
              <a:rPr lang="en-US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Conference Preparatory Meeting </a:t>
            </a:r>
            <a:r>
              <a:rPr lang="en-US" sz="2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CPM15-1</a:t>
            </a:r>
            <a: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:</a:t>
            </a:r>
            <a:b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</a:br>
            <a: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20 </a:t>
            </a:r>
            <a:r>
              <a:rPr lang="en-US" sz="1800" b="0">
                <a:solidFill>
                  <a:srgbClr val="0000FF"/>
                </a:solidFill>
                <a:latin typeface="Times New Roman"/>
                <a:cs typeface="Times New Roman" pitchFamily="18" charset="0"/>
              </a:rPr>
              <a:t>–</a:t>
            </a:r>
            <a:r>
              <a:rPr lang="en-US" sz="1800" b="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21 Feb. 2012; </a:t>
            </a:r>
            <a:r>
              <a:rPr lang="en-US" sz="2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Results</a:t>
            </a:r>
            <a:r>
              <a:rPr lang="en-GB" sz="2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 @</a:t>
            </a:r>
            <a:r>
              <a:rPr lang="en-US" sz="2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CA/201 of 19</a:t>
            </a:r>
            <a:r>
              <a:rPr lang="en-GB" sz="2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.03.</a:t>
            </a:r>
            <a:r>
              <a:rPr lang="en-US" sz="2000">
                <a:solidFill>
                  <a:srgbClr val="0000FF"/>
                </a:solidFill>
                <a:latin typeface="Arial" pitchFamily="34" charset="0"/>
                <a:cs typeface="Times New Roman" pitchFamily="18" charset="0"/>
              </a:rPr>
              <a:t>12</a:t>
            </a:r>
          </a:p>
        </p:txBody>
      </p:sp>
      <p:sp>
        <p:nvSpPr>
          <p:cNvPr id="1799180" name="AutoShape 12"/>
          <p:cNvSpPr>
            <a:spLocks noChangeArrowheads="1"/>
          </p:cNvSpPr>
          <p:nvPr/>
        </p:nvSpPr>
        <p:spPr bwMode="auto">
          <a:xfrm>
            <a:off x="3419475" y="2636838"/>
            <a:ext cx="2209800" cy="401637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9181" name="AutoShape 13"/>
          <p:cNvSpPr>
            <a:spLocks noChangeArrowheads="1"/>
          </p:cNvSpPr>
          <p:nvPr/>
        </p:nvSpPr>
        <p:spPr bwMode="auto">
          <a:xfrm>
            <a:off x="3419475" y="4868863"/>
            <a:ext cx="2209800" cy="401637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9182" name="AutoShape 14"/>
          <p:cNvSpPr>
            <a:spLocks noChangeArrowheads="1"/>
          </p:cNvSpPr>
          <p:nvPr/>
        </p:nvSpPr>
        <p:spPr bwMode="auto">
          <a:xfrm>
            <a:off x="3419475" y="3675063"/>
            <a:ext cx="2209800" cy="401637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FF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A21F3-F26D-4349-BE0D-8E1320C01E60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131485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49312"/>
              </p:ext>
            </p:extLst>
          </p:nvPr>
        </p:nvGraphicFramePr>
        <p:xfrm>
          <a:off x="34925" y="836613"/>
          <a:ext cx="9144000" cy="579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941" name="Worksheet" r:id="rId4" imgW="7639069" imgH="5410220" progId="Excel.Sheet.8">
                  <p:embed/>
                </p:oleObj>
              </mc:Choice>
              <mc:Fallback>
                <p:oleObj name="Worksheet" r:id="rId4" imgW="7639069" imgH="5410220" progId="Excel.Sheet.8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" y="836613"/>
                        <a:ext cx="9144000" cy="579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4845" name="AutoShape 29"/>
          <p:cNvSpPr>
            <a:spLocks noChangeArrowheads="1"/>
          </p:cNvSpPr>
          <p:nvPr/>
        </p:nvSpPr>
        <p:spPr bwMode="white">
          <a:xfrm>
            <a:off x="1116013" y="1412875"/>
            <a:ext cx="4679950" cy="792163"/>
          </a:xfrm>
          <a:prstGeom prst="leftRightArrow">
            <a:avLst>
              <a:gd name="adj1" fmla="val 50000"/>
              <a:gd name="adj2" fmla="val 118156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0"/>
              <a:t>~ 2.5 years of studies</a:t>
            </a:r>
          </a:p>
        </p:txBody>
      </p:sp>
      <p:sp>
        <p:nvSpPr>
          <p:cNvPr id="1314846" name="Rectangle 30"/>
          <p:cNvSpPr>
            <a:spLocks noChangeArrowheads="1"/>
          </p:cNvSpPr>
          <p:nvPr/>
        </p:nvSpPr>
        <p:spPr bwMode="auto">
          <a:xfrm>
            <a:off x="0" y="0"/>
            <a:ext cx="6659563" cy="51911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Tentative Timetable 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  <a:sym typeface="Symbol" pitchFamily="18" charset="2"/>
              </a:rPr>
              <a:t>towards 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WRC-15</a:t>
            </a:r>
            <a:endParaRPr lang="en-US" sz="2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14847" name="Line 31"/>
          <p:cNvSpPr>
            <a:spLocks noChangeShapeType="1"/>
          </p:cNvSpPr>
          <p:nvPr/>
        </p:nvSpPr>
        <p:spPr bwMode="auto">
          <a:xfrm flipH="1">
            <a:off x="755650" y="2708275"/>
            <a:ext cx="431800" cy="30972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4848" name="Text Box 32"/>
          <p:cNvSpPr txBox="1">
            <a:spLocks noChangeArrowheads="1"/>
          </p:cNvSpPr>
          <p:nvPr/>
        </p:nvSpPr>
        <p:spPr bwMode="auto">
          <a:xfrm>
            <a:off x="250825" y="5734050"/>
            <a:ext cx="1546225" cy="847725"/>
          </a:xfrm>
          <a:prstGeom prst="rect">
            <a:avLst/>
          </a:prstGeom>
          <a:solidFill>
            <a:srgbClr val="FFFF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24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Situation</a:t>
            </a:r>
            <a:br>
              <a:rPr lang="en-US" sz="24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of today</a:t>
            </a:r>
          </a:p>
        </p:txBody>
      </p:sp>
      <p:sp>
        <p:nvSpPr>
          <p:cNvPr id="1314855" name="Rectangle 39"/>
          <p:cNvSpPr>
            <a:spLocks noChangeArrowheads="1"/>
          </p:cNvSpPr>
          <p:nvPr/>
        </p:nvSpPr>
        <p:spPr bwMode="white">
          <a:xfrm>
            <a:off x="0" y="776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4845" grpId="0" animBg="1"/>
      <p:bldP spid="1314847" grpId="0" animBg="1"/>
      <p:bldP spid="13148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F9F55-09A7-4ABF-BCF4-88DB0AF344EC}" type="slidenum">
              <a:rPr lang="en-US"/>
              <a:pPr/>
              <a:t>7</a:t>
            </a:fld>
            <a:endParaRPr lang="en-US"/>
          </a:p>
        </p:txBody>
      </p:sp>
      <p:sp>
        <p:nvSpPr>
          <p:cNvPr id="1793026" name="Rectangle 2"/>
          <p:cNvSpPr>
            <a:spLocks noChangeArrowheads="1"/>
          </p:cNvSpPr>
          <p:nvPr/>
        </p:nvSpPr>
        <p:spPr bwMode="auto">
          <a:xfrm>
            <a:off x="0" y="0"/>
            <a:ext cx="6516688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>
                <a:solidFill>
                  <a:schemeClr val="bg1"/>
                </a:solidFill>
                <a:latin typeface="Arial" pitchFamily="34" charset="0"/>
              </a:rPr>
              <a:t>First Session of CPM-15</a:t>
            </a:r>
            <a:endParaRPr lang="en-US" sz="3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9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6763"/>
            <a:ext cx="8893175" cy="5962650"/>
          </a:xfrm>
          <a:noFill/>
          <a:ln/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ü"/>
              <a:tabLst>
                <a:tab pos="804863" algn="l"/>
                <a:tab pos="1169988" algn="l"/>
              </a:tabLst>
            </a:pPr>
            <a:r>
              <a:rPr lang="en-US" sz="2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Scope defined in </a:t>
            </a:r>
            <a:r>
              <a:rPr lang="en-US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Resolution ITU-R 2-6</a:t>
            </a:r>
            <a:endParaRPr lang="en-US" sz="2400" b="1" i="1" u="sng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tabLst>
                <a:tab pos="804863" algn="l"/>
                <a:tab pos="1169988" algn="l"/>
              </a:tabLst>
            </a:pPr>
            <a:r>
              <a:rPr lang="en-US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Geneva, </a:t>
            </a:r>
            <a: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20-21 February 2012</a:t>
            </a:r>
            <a:b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(234 participants, 66 MS, 28 SM, 20 contributions)</a:t>
            </a:r>
            <a:br>
              <a:rPr lang="en-GB" sz="24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	</a:t>
            </a:r>
            <a:r>
              <a:rPr lang="en-GB" sz="2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results published in CA/201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of 19 March 2012</a:t>
            </a:r>
            <a:b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http://www.itu.int/md/meetingdoc.asp?type=sitems&amp;lang=e&amp;parent=R00-CA-CIR-0</a:t>
            </a:r>
            <a:r>
              <a:rPr lang="en-US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201</a:t>
            </a:r>
            <a:r>
              <a:rPr lang="en-GB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en-GB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1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en-GB" sz="1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tabLst>
                <a:tab pos="804863" algn="l"/>
                <a:tab pos="1169988" algn="l"/>
              </a:tabLst>
            </a:pPr>
            <a: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Define framework of preparatory studies </a:t>
            </a:r>
            <a:r>
              <a:rPr lang="en-GB" sz="2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Structure of the CPM Report</a:t>
            </a:r>
            <a:r>
              <a:rPr lang="en-GB" sz="24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(Chapter Rapporteurs)</a:t>
            </a:r>
            <a:r>
              <a:rPr lang="en-GB" sz="2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(proposed detailed structure at: </a:t>
            </a:r>
            <a:r>
              <a:rPr lang="en-GB" sz="1800" b="1">
                <a:latin typeface="Arial" pitchFamily="34" charset="0"/>
                <a:cs typeface="Arial" pitchFamily="34" charset="0"/>
                <a:hlinkClick r:id="rId5"/>
              </a:rPr>
              <a:t>http://www.itu.int/oth/R0A0A000006/en</a:t>
            </a:r>
            <a:r>
              <a:rPr lang="en-GB" sz="1800" b="1">
                <a:latin typeface="Arial" pitchFamily="34" charset="0"/>
                <a:cs typeface="Arial" pitchFamily="34" charset="0"/>
              </a:rPr>
              <a:t/>
            </a:r>
            <a:br>
              <a:rPr lang="en-GB" sz="1800" b="1">
                <a:latin typeface="Arial" pitchFamily="34" charset="0"/>
                <a:cs typeface="Arial" pitchFamily="34" charset="0"/>
              </a:rPr>
            </a:br>
            <a: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referred to in Annex 11 to </a:t>
            </a:r>
            <a: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CA/201</a:t>
            </a:r>
            <a: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endParaRPr lang="en-GB" sz="1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90000"/>
              </a:lnSpc>
              <a:tabLst>
                <a:tab pos="804863" algn="l"/>
                <a:tab pos="1169988" algn="l"/>
              </a:tabLst>
            </a:pPr>
            <a:r>
              <a:rPr lang="en-GB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Nominate responsible ITU-R Groups </a:t>
            </a:r>
            <a:r>
              <a:rPr lang="en-US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for each WRC-15 Agenda Item, in addition to the SC</a:t>
            </a:r>
            <a:b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	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 existing Working Parties and </a:t>
            </a:r>
            <a:b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 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JTG 4-5-6-7</a:t>
            </a:r>
            <a: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(ai 1.1&amp;1.2, 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ToR in Annex 10 of 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CA/201</a:t>
            </a:r>
            <a:r>
              <a:rPr lang="en-GB" sz="1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and concerned (contributing / interested) ITU-R groups</a:t>
            </a:r>
            <a:br>
              <a:rPr lang="en-GB" sz="2400" b="1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(see Annexes 8 and 9 to 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CA/201</a:t>
            </a:r>
            <a:r>
              <a:rPr lang="en-GB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BA735-25DF-480D-A3F4-B54ACF0C558C}" type="slidenum">
              <a:rPr lang="en-US"/>
              <a:pPr/>
              <a:t>8</a:t>
            </a:fld>
            <a:endParaRPr lang="en-US"/>
          </a:p>
        </p:txBody>
      </p:sp>
      <p:sp>
        <p:nvSpPr>
          <p:cNvPr id="1801218" name="Rectangle 2"/>
          <p:cNvSpPr>
            <a:spLocks noChangeArrowheads="1"/>
          </p:cNvSpPr>
          <p:nvPr/>
        </p:nvSpPr>
        <p:spPr bwMode="auto">
          <a:xfrm>
            <a:off x="0" y="0"/>
            <a:ext cx="7015163" cy="5492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ClrTx/>
              <a:buFontTx/>
              <a:buNone/>
            </a:pPr>
            <a:r>
              <a:rPr lang="en-GB" sz="3200">
                <a:solidFill>
                  <a:schemeClr val="bg1"/>
                </a:solidFill>
                <a:latin typeface="Arial" pitchFamily="34" charset="0"/>
              </a:rPr>
              <a:t>CPM-15 Chairman</a:t>
            </a:r>
            <a:r>
              <a:rPr lang="en-GB" sz="2800">
                <a:solidFill>
                  <a:schemeClr val="bg1"/>
                </a:solidFill>
                <a:latin typeface="Arial" pitchFamily="34" charset="0"/>
              </a:rPr>
              <a:t> &amp; </a:t>
            </a:r>
            <a:r>
              <a:rPr lang="en-GB" sz="3200">
                <a:solidFill>
                  <a:schemeClr val="bg1"/>
                </a:solidFill>
                <a:latin typeface="Arial" pitchFamily="34" charset="0"/>
              </a:rPr>
              <a:t>Vice-Chairmen</a:t>
            </a:r>
            <a:endParaRPr lang="en-US" sz="3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0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4953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en-GB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Chairman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en-GB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Mr.</a:t>
            </a:r>
            <a:r>
              <a:rPr lang="en-GB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A. ZOURMBA (CME),</a:t>
            </a:r>
            <a:r>
              <a:rPr lang="en-GB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E-mail: </a:t>
            </a:r>
            <a:r>
              <a:rPr lang="en-US" sz="2200" dirty="0">
                <a:latin typeface="Arial" pitchFamily="34" charset="0"/>
                <a:cs typeface="Arial" pitchFamily="34" charset="0"/>
                <a:hlinkClick r:id="rId3"/>
              </a:rPr>
              <a:t>aboubakar.zourmba@ties.itu.int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endParaRPr lang="en-GB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tabLst>
                <a:tab pos="4130675" algn="l"/>
                <a:tab pos="5197475" algn="l"/>
              </a:tabLst>
            </a:pPr>
            <a:endParaRPr lang="fr-FR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en-GB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Vice-Chairmen, CPM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Mr 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M. AL-MUATHEN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(UAE),	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E-mail:	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almuathen77@hotmail.com</a:t>
            </a:r>
            <a:endParaRPr lang="es-ES_tradnl" sz="2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Mr 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G. FELDHAKE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(USA), 	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E-mail:	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5"/>
              </a:rPr>
              <a:t>glenn.s.feldhake@nasa.gov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Dr. S. M. SHARMA (IND),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E-mail: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  <a:hlinkClick r:id="rId6"/>
              </a:rPr>
              <a:t>shesh.sharma@ties.itu.int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pt-BR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Mr. 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N. VARLAMOV </a:t>
            </a:r>
            <a:r>
              <a:rPr lang="pt-BR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(RUS),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E-mails: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  <a:hlinkClick r:id="rId7"/>
              </a:rPr>
              <a:t>varlamov@ties.itu.int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 ;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  <a:hlinkClick r:id="rId8"/>
              </a:rPr>
              <a:t>intcoop@minsvyaz.ru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    </a:t>
            </a:r>
            <a:endParaRPr lang="pt-BR" altLang="zh-CN" sz="2200" dirty="0">
              <a:solidFill>
                <a:srgbClr val="000000"/>
              </a:solidFill>
              <a:latin typeface="Arial" pitchFamily="34" charset="0"/>
              <a:ea typeface="SimSun" pitchFamily="2" charset="-12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  <a:tabLst>
                <a:tab pos="4130675" algn="l"/>
                <a:tab pos="5197475" algn="l"/>
              </a:tabLst>
            </a:pP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Dr. K.-J. WEE (KOR),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E-mail: </a:t>
            </a:r>
            <a:r>
              <a:rPr lang="fr-F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  <a:hlinkClick r:id="rId9"/>
              </a:rPr>
              <a:t>kjwee@kcc.go.kr</a:t>
            </a:r>
            <a: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  <a:t> </a:t>
            </a:r>
            <a:br>
              <a:rPr lang="en-US" altLang="zh-CN" sz="2200" dirty="0">
                <a:solidFill>
                  <a:srgbClr val="000000"/>
                </a:solidFill>
                <a:latin typeface="Arial" pitchFamily="34" charset="0"/>
                <a:ea typeface="SimSun" pitchFamily="2" charset="-122"/>
              </a:rPr>
            </a:br>
            <a:endParaRPr lang="en-US" altLang="zh-CN" sz="2200" dirty="0">
              <a:solidFill>
                <a:srgbClr val="000000"/>
              </a:solidFill>
              <a:latin typeface="Arial" pitchFamily="34" charset="0"/>
              <a:ea typeface="SimSun" pitchFamily="2" charset="-122"/>
            </a:endParaRPr>
          </a:p>
        </p:txBody>
      </p:sp>
      <p:sp>
        <p:nvSpPr>
          <p:cNvPr id="1801222" name="Rectangle 6"/>
          <p:cNvSpPr>
            <a:spLocks noChangeArrowheads="1"/>
          </p:cNvSpPr>
          <p:nvPr/>
        </p:nvSpPr>
        <p:spPr bwMode="white">
          <a:xfrm>
            <a:off x="0" y="758825"/>
            <a:ext cx="89931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76200" algn="ctr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(see details at </a:t>
            </a:r>
            <a:r>
              <a:rPr lang="en-GB" sz="1600" dirty="0">
                <a:latin typeface="Arial" pitchFamily="34" charset="0"/>
                <a:hlinkClick r:id="rId10"/>
              </a:rPr>
              <a:t>http://www.itu.int/cgi-bin/htsh/compass/cvc.param.sh?acvty_code=CPM</a:t>
            </a:r>
            <a:r>
              <a:rPr lang="en-GB" sz="1600" dirty="0">
                <a:latin typeface="Arial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DD648-6A31-4CB3-9221-95AA0B4E2F79}" type="slidenum">
              <a:rPr lang="en-US"/>
              <a:pPr/>
              <a:t>9</a:t>
            </a:fld>
            <a:endParaRPr lang="en-US"/>
          </a:p>
        </p:txBody>
      </p:sp>
      <p:sp>
        <p:nvSpPr>
          <p:cNvPr id="1814530" name="Rectangle 2"/>
          <p:cNvSpPr>
            <a:spLocks noChangeArrowheads="1"/>
          </p:cNvSpPr>
          <p:nvPr/>
        </p:nvSpPr>
        <p:spPr bwMode="auto">
          <a:xfrm>
            <a:off x="0" y="-1588"/>
            <a:ext cx="6516688" cy="64135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3600" dirty="0" smtClean="0">
                <a:solidFill>
                  <a:schemeClr val="bg1"/>
                </a:solidFill>
                <a:latin typeface="Arial" pitchFamily="34" charset="0"/>
              </a:rPr>
              <a:t>JTG </a:t>
            </a:r>
            <a:r>
              <a:rPr lang="en-GB" sz="3600" dirty="0">
                <a:solidFill>
                  <a:schemeClr val="bg1"/>
                </a:solidFill>
                <a:latin typeface="Arial" pitchFamily="34" charset="0"/>
              </a:rPr>
              <a:t>4-5-6-7</a:t>
            </a:r>
            <a:r>
              <a:rPr lang="en-GB" sz="2800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Arial" pitchFamily="34" charset="0"/>
              </a:rPr>
              <a:t>(WRC-15 </a:t>
            </a:r>
            <a:r>
              <a:rPr lang="en-GB" sz="2800" dirty="0" err="1" smtClean="0">
                <a:solidFill>
                  <a:schemeClr val="bg1"/>
                </a:solidFill>
                <a:latin typeface="Arial" pitchFamily="34" charset="0"/>
              </a:rPr>
              <a:t>ai</a:t>
            </a:r>
            <a:r>
              <a:rPr lang="en-GB" sz="2800" dirty="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2800" dirty="0">
                <a:solidFill>
                  <a:schemeClr val="bg1"/>
                </a:solidFill>
                <a:latin typeface="Arial" pitchFamily="34" charset="0"/>
              </a:rPr>
              <a:t>1.1 &amp; 1.2)</a:t>
            </a:r>
            <a:endParaRPr lang="en-US" sz="28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1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692150"/>
            <a:ext cx="8893175" cy="5962650"/>
          </a:xfrm>
          <a:noFill/>
          <a:ln/>
        </p:spPr>
        <p:txBody>
          <a:bodyPr/>
          <a:lstStyle/>
          <a:p>
            <a:pPr marL="533400" indent="-533400">
              <a:lnSpc>
                <a:spcPct val="80000"/>
              </a:lnSpc>
              <a:buFont typeface="Wingdings" pitchFamily="2" charset="2"/>
              <a:buChar char="ü"/>
              <a:tabLst>
                <a:tab pos="804863" algn="l"/>
                <a:tab pos="1169988" algn="l"/>
              </a:tabLst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See CPM15-1 Decision in Annex 10 to 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CA/201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webpage: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/>
              </a:rPr>
              <a:t>http://www.itu.int/ITU-R/go/jtg4-5-6-7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b="1" i="1" u="sng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Char char="Ø"/>
              <a:tabLst>
                <a:tab pos="804863" algn="l"/>
                <a:tab pos="1169988" algn="l"/>
              </a:tabLst>
            </a:pP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Develop draft CPM texts </a:t>
            </a:r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for Agenda items </a:t>
            </a: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1.1</a:t>
            </a:r>
            <a:r>
              <a:rPr lang="en-US" sz="20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1.2</a:t>
            </a:r>
            <a:b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GB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Submit </a:t>
            </a:r>
            <a:r>
              <a:rPr lang="en-GB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them directly </a:t>
            </a:r>
            <a:r>
              <a:rPr lang="en-GB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to the CPM-15 Process</a:t>
            </a:r>
            <a:endParaRPr lang="en-GB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Char char="Ø"/>
              <a:tabLst>
                <a:tab pos="804863" algn="l"/>
                <a:tab pos="1169988" algn="l"/>
              </a:tabLst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Consider </a:t>
            </a:r>
            <a:b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	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results of WP 5D studies on Mobile Service spectrum 	requirements, including suitable frequency ranges;</a:t>
            </a:r>
            <a:b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-	</a:t>
            </a:r>
            <a:r>
              <a:rPr lang="en-US" sz="24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results of concerned Working Parties studies on specific 	requirements of other services</a:t>
            </a:r>
            <a:r>
              <a:rPr lang="en-US" sz="1800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(technical, operational 	characteristics, spectrum requirements, performance objectives, protection)</a:t>
            </a: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None/>
              <a:tabLst>
                <a:tab pos="804863" algn="l"/>
                <a:tab pos="1169988" algn="l"/>
              </a:tabLst>
            </a:pPr>
            <a:r>
              <a:rPr lang="en-US" sz="2000" dirty="0">
                <a:solidFill>
                  <a:srgbClr val="FF0066"/>
                </a:solidFill>
              </a:rPr>
              <a:t>	</a:t>
            </a: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to be submitted to JTG 4-5-6-7 </a:t>
            </a:r>
            <a:r>
              <a:rPr lang="en-US" sz="2400" b="1" u="sng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before</a:t>
            </a: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4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31 Dec. 2012</a:t>
            </a:r>
            <a:r>
              <a:rPr lang="en-US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for studies on </a:t>
            </a:r>
            <a:r>
              <a:rPr lang="en-US" sz="2400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4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1.2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(Res. 232 (WRC-12))</a:t>
            </a:r>
            <a:b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b) </a:t>
            </a:r>
            <a:r>
              <a:rPr lang="en-US" sz="24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31 July 2013</a:t>
            </a:r>
            <a:r>
              <a:rPr lang="en-US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for studies on </a:t>
            </a:r>
            <a:r>
              <a:rPr lang="en-US" sz="2400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4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1.1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(Res. 233 (WRC-12))</a:t>
            </a: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Char char="Ø"/>
              <a:tabLst>
                <a:tab pos="804863" algn="l"/>
                <a:tab pos="1169988" algn="l"/>
              </a:tabLst>
            </a:pPr>
            <a:r>
              <a:rPr lang="en-GB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May develop draft ITU-R Recommendations or Reports</a:t>
            </a:r>
            <a:r>
              <a:rPr lang="en-GB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for adoption by relevant Study Group as per Res. ITU-R 1-6</a:t>
            </a: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Char char="Ø"/>
              <a:tabLst>
                <a:tab pos="804863" algn="l"/>
                <a:tab pos="1169988" algn="l"/>
              </a:tabLst>
            </a:pPr>
            <a:r>
              <a:rPr lang="en-GB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Meetings to be held not in parallel but adjacent to and co-located with meetings of concerned Working Parties</a:t>
            </a:r>
          </a:p>
          <a:p>
            <a:pPr marL="533400" indent="-533400">
              <a:lnSpc>
                <a:spcPct val="80000"/>
              </a:lnSpc>
              <a:spcBef>
                <a:spcPct val="30000"/>
              </a:spcBef>
              <a:buFont typeface="Wingdings" pitchFamily="2" charset="2"/>
              <a:buChar char="Ø"/>
              <a:tabLst>
                <a:tab pos="804863" algn="l"/>
                <a:tab pos="1169988" algn="l"/>
              </a:tabLst>
            </a:pPr>
            <a:r>
              <a:rPr lang="en-GB" sz="2000" b="1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Chairman:</a:t>
            </a: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Mr.</a:t>
            </a:r>
            <a:r>
              <a:rPr lang="en-GB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T. Ewers (D)</a:t>
            </a: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GB" sz="2000" b="1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Email</a:t>
            </a:r>
            <a:r>
              <a:rPr lang="en-GB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GB" sz="2000" dirty="0">
                <a:hlinkClick r:id="rId5"/>
              </a:rPr>
              <a:t>Thomas.ewers@bnetza.de</a:t>
            </a:r>
            <a:r>
              <a:rPr lang="en-GB" sz="2000" dirty="0"/>
              <a:t> </a:t>
            </a:r>
            <a:endParaRPr lang="en-GB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U-e">
  <a:themeElements>
    <a:clrScheme name="ITU-e 4">
      <a:dk1>
        <a:srgbClr val="5C5C5C"/>
      </a:dk1>
      <a:lt1>
        <a:srgbClr val="FFFFFF"/>
      </a:lt1>
      <a:dk2>
        <a:srgbClr val="1B5BA2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4D4D4D"/>
      </a:accent4>
      <a:accent5>
        <a:srgbClr val="FFFFFF"/>
      </a:accent5>
      <a:accent6>
        <a:srgbClr val="2D2DB9"/>
      </a:accent6>
      <a:hlink>
        <a:srgbClr val="1B5BA2"/>
      </a:hlink>
      <a:folHlink>
        <a:srgbClr val="B2B2B2"/>
      </a:folHlink>
    </a:clrScheme>
    <a:fontScheme name="ITU-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Tahoma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Tahoma" pitchFamily="34" charset="0"/>
            <a:cs typeface="Arial" pitchFamily="34" charset="0"/>
          </a:defRPr>
        </a:defPPr>
      </a:lstStyle>
    </a:lnDef>
  </a:objectDefaults>
  <a:extraClrSchemeLst>
    <a:extraClrScheme>
      <a:clrScheme name="ITU-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2">
        <a:dk1>
          <a:srgbClr val="5C5C5C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3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U-e 4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1B5BA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ITU-e</Template>
  <TotalTime>33485</TotalTime>
  <Words>1236</Words>
  <Application>Microsoft Office PowerPoint</Application>
  <PresentationFormat>On-screen Show (4:3)</PresentationFormat>
  <Paragraphs>408</Paragraphs>
  <Slides>21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ITU-e</vt:lpstr>
      <vt:lpstr>Worksheet</vt:lpstr>
      <vt:lpstr>Preparation for the World Radiocommunication Conference 2015 (WRC-15)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ITU Development Forum</dc:title>
  <dc:creator>Fabio Leite</dc:creator>
  <cp:lastModifiedBy>Philippe Aubineau</cp:lastModifiedBy>
  <cp:revision>2388</cp:revision>
  <cp:lastPrinted>2001-11-25T13:41:09Z</cp:lastPrinted>
  <dcterms:created xsi:type="dcterms:W3CDTF">2006-05-30T12:53:59Z</dcterms:created>
  <dcterms:modified xsi:type="dcterms:W3CDTF">2012-04-16T14:26:11Z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