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5" r:id="rId2"/>
    <p:sldMasterId id="2147483677" r:id="rId3"/>
  </p:sldMasterIdLst>
  <p:notesMasterIdLst>
    <p:notesMasterId r:id="rId24"/>
  </p:notesMasterIdLst>
  <p:sldIdLst>
    <p:sldId id="256" r:id="rId4"/>
    <p:sldId id="274" r:id="rId5"/>
    <p:sldId id="346" r:id="rId6"/>
    <p:sldId id="347" r:id="rId7"/>
    <p:sldId id="320" r:id="rId8"/>
    <p:sldId id="323" r:id="rId9"/>
    <p:sldId id="327" r:id="rId10"/>
    <p:sldId id="308" r:id="rId11"/>
    <p:sldId id="313" r:id="rId12"/>
    <p:sldId id="314" r:id="rId13"/>
    <p:sldId id="315" r:id="rId14"/>
    <p:sldId id="326" r:id="rId15"/>
    <p:sldId id="329" r:id="rId16"/>
    <p:sldId id="330" r:id="rId17"/>
    <p:sldId id="332" r:id="rId18"/>
    <p:sldId id="316" r:id="rId19"/>
    <p:sldId id="317" r:id="rId20"/>
    <p:sldId id="331" r:id="rId21"/>
    <p:sldId id="325" r:id="rId22"/>
    <p:sldId id="334" r:id="rId23"/>
  </p:sldIdLst>
  <p:sldSz cx="9144000" cy="6858000" type="screen4x3"/>
  <p:notesSz cx="6864350" cy="9701213"/>
  <p:defaultTextStyle>
    <a:defPPr>
      <a:defRPr lang="en-US"/>
    </a:defPPr>
    <a:lvl1pPr algn="l" rtl="0" fontAlgn="base">
      <a:spcBef>
        <a:spcPct val="0"/>
      </a:spcBef>
      <a:spcAft>
        <a:spcPct val="0"/>
      </a:spcAft>
      <a:defRPr sz="2200" kern="1200">
        <a:solidFill>
          <a:schemeClr val="tx1"/>
        </a:solidFill>
        <a:latin typeface="Arial" charset="0"/>
        <a:ea typeface="+mn-ea"/>
        <a:cs typeface="Arial" charset="0"/>
      </a:defRPr>
    </a:lvl1pPr>
    <a:lvl2pPr marL="457200" algn="l" rtl="0" fontAlgn="base">
      <a:spcBef>
        <a:spcPct val="0"/>
      </a:spcBef>
      <a:spcAft>
        <a:spcPct val="0"/>
      </a:spcAft>
      <a:defRPr sz="2200" kern="1200">
        <a:solidFill>
          <a:schemeClr val="tx1"/>
        </a:solidFill>
        <a:latin typeface="Arial" charset="0"/>
        <a:ea typeface="+mn-ea"/>
        <a:cs typeface="Arial" charset="0"/>
      </a:defRPr>
    </a:lvl2pPr>
    <a:lvl3pPr marL="914400" algn="l" rtl="0" fontAlgn="base">
      <a:spcBef>
        <a:spcPct val="0"/>
      </a:spcBef>
      <a:spcAft>
        <a:spcPct val="0"/>
      </a:spcAft>
      <a:defRPr sz="2200" kern="1200">
        <a:solidFill>
          <a:schemeClr val="tx1"/>
        </a:solidFill>
        <a:latin typeface="Arial" charset="0"/>
        <a:ea typeface="+mn-ea"/>
        <a:cs typeface="Arial" charset="0"/>
      </a:defRPr>
    </a:lvl3pPr>
    <a:lvl4pPr marL="1371600" algn="l" rtl="0" fontAlgn="base">
      <a:spcBef>
        <a:spcPct val="0"/>
      </a:spcBef>
      <a:spcAft>
        <a:spcPct val="0"/>
      </a:spcAft>
      <a:defRPr sz="2200" kern="1200">
        <a:solidFill>
          <a:schemeClr val="tx1"/>
        </a:solidFill>
        <a:latin typeface="Arial" charset="0"/>
        <a:ea typeface="+mn-ea"/>
        <a:cs typeface="Arial" charset="0"/>
      </a:defRPr>
    </a:lvl4pPr>
    <a:lvl5pPr marL="1828800" algn="l" rtl="0" fontAlgn="base">
      <a:spcBef>
        <a:spcPct val="0"/>
      </a:spcBef>
      <a:spcAft>
        <a:spcPct val="0"/>
      </a:spcAft>
      <a:defRPr sz="2200" kern="1200">
        <a:solidFill>
          <a:schemeClr val="tx1"/>
        </a:solidFill>
        <a:latin typeface="Arial" charset="0"/>
        <a:ea typeface="+mn-ea"/>
        <a:cs typeface="Arial" charset="0"/>
      </a:defRPr>
    </a:lvl5pPr>
    <a:lvl6pPr marL="2286000" algn="l" defTabSz="914400" rtl="0" eaLnBrk="1" latinLnBrk="0" hangingPunct="1">
      <a:defRPr sz="2200" kern="1200">
        <a:solidFill>
          <a:schemeClr val="tx1"/>
        </a:solidFill>
        <a:latin typeface="Arial" charset="0"/>
        <a:ea typeface="+mn-ea"/>
        <a:cs typeface="Arial" charset="0"/>
      </a:defRPr>
    </a:lvl6pPr>
    <a:lvl7pPr marL="2743200" algn="l" defTabSz="914400" rtl="0" eaLnBrk="1" latinLnBrk="0" hangingPunct="1">
      <a:defRPr sz="2200" kern="1200">
        <a:solidFill>
          <a:schemeClr val="tx1"/>
        </a:solidFill>
        <a:latin typeface="Arial" charset="0"/>
        <a:ea typeface="+mn-ea"/>
        <a:cs typeface="Arial" charset="0"/>
      </a:defRPr>
    </a:lvl7pPr>
    <a:lvl8pPr marL="3200400" algn="l" defTabSz="914400" rtl="0" eaLnBrk="1" latinLnBrk="0" hangingPunct="1">
      <a:defRPr sz="2200" kern="1200">
        <a:solidFill>
          <a:schemeClr val="tx1"/>
        </a:solidFill>
        <a:latin typeface="Arial" charset="0"/>
        <a:ea typeface="+mn-ea"/>
        <a:cs typeface="Arial" charset="0"/>
      </a:defRPr>
    </a:lvl8pPr>
    <a:lvl9pPr marL="3657600" algn="l" defTabSz="914400" rtl="0" eaLnBrk="1" latinLnBrk="0" hangingPunct="1">
      <a:defRPr sz="2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66"/>
    <a:srgbClr val="FFFFFF"/>
    <a:srgbClr val="BDE4FF"/>
    <a:srgbClr val="33CC33"/>
    <a:srgbClr val="FF0000"/>
    <a:srgbClr val="FF3300"/>
    <a:srgbClr val="BFC5C8"/>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4153" autoAdjust="0"/>
    <p:restoredTop sz="90929"/>
  </p:normalViewPr>
  <p:slideViewPr>
    <p:cSldViewPr>
      <p:cViewPr>
        <p:scale>
          <a:sx n="100" d="100"/>
          <a:sy n="100" d="100"/>
        </p:scale>
        <p:origin x="-1014" y="9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2975300" cy="48552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b="1">
                <a:latin typeface="Times" pitchFamily="-32" charset="0"/>
                <a:cs typeface="+mn-cs"/>
              </a:defRPr>
            </a:lvl1pPr>
          </a:lstStyle>
          <a:p>
            <a:pPr>
              <a:defRPr/>
            </a:pPr>
            <a:endParaRPr lang="en-GB"/>
          </a:p>
        </p:txBody>
      </p:sp>
      <p:sp>
        <p:nvSpPr>
          <p:cNvPr id="12291" name="Rectangle 3"/>
          <p:cNvSpPr>
            <a:spLocks noGrp="1" noChangeArrowheads="1"/>
          </p:cNvSpPr>
          <p:nvPr>
            <p:ph type="dt" idx="1"/>
          </p:nvPr>
        </p:nvSpPr>
        <p:spPr bwMode="auto">
          <a:xfrm>
            <a:off x="3889050" y="1"/>
            <a:ext cx="2975300" cy="48552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b="1">
                <a:latin typeface="Times" pitchFamily="-32" charset="0"/>
                <a:cs typeface="+mn-cs"/>
              </a:defRPr>
            </a:lvl1pPr>
          </a:lstStyle>
          <a:p>
            <a:pPr>
              <a:defRPr/>
            </a:pPr>
            <a:endParaRPr lang="en-GB"/>
          </a:p>
        </p:txBody>
      </p:sp>
      <p:sp>
        <p:nvSpPr>
          <p:cNvPr id="41988" name="Rectangle 4"/>
          <p:cNvSpPr>
            <a:spLocks noGrp="1" noRot="1" noChangeAspect="1" noChangeArrowheads="1" noTextEdit="1"/>
          </p:cNvSpPr>
          <p:nvPr>
            <p:ph type="sldImg" idx="2"/>
          </p:nvPr>
        </p:nvSpPr>
        <p:spPr bwMode="auto">
          <a:xfrm>
            <a:off x="1008063" y="728663"/>
            <a:ext cx="4848225" cy="3636962"/>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5354" y="4608621"/>
            <a:ext cx="5033643" cy="436508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2294" name="Rectangle 6"/>
          <p:cNvSpPr>
            <a:spLocks noGrp="1" noChangeArrowheads="1"/>
          </p:cNvSpPr>
          <p:nvPr>
            <p:ph type="ftr" sz="quarter" idx="4"/>
          </p:nvPr>
        </p:nvSpPr>
        <p:spPr bwMode="auto">
          <a:xfrm>
            <a:off x="0" y="9215689"/>
            <a:ext cx="2975300" cy="48552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b="1">
                <a:latin typeface="Times" pitchFamily="-32" charset="0"/>
                <a:cs typeface="+mn-cs"/>
              </a:defRPr>
            </a:lvl1pPr>
          </a:lstStyle>
          <a:p>
            <a:pPr>
              <a:defRPr/>
            </a:pPr>
            <a:endParaRPr lang="en-GB"/>
          </a:p>
        </p:txBody>
      </p:sp>
      <p:sp>
        <p:nvSpPr>
          <p:cNvPr id="12295" name="Rectangle 7"/>
          <p:cNvSpPr>
            <a:spLocks noGrp="1" noChangeArrowheads="1"/>
          </p:cNvSpPr>
          <p:nvPr>
            <p:ph type="sldNum" sz="quarter" idx="5"/>
          </p:nvPr>
        </p:nvSpPr>
        <p:spPr bwMode="auto">
          <a:xfrm>
            <a:off x="3889050" y="9215689"/>
            <a:ext cx="2975300" cy="48552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b="1">
                <a:latin typeface="Times" pitchFamily="-32" charset="0"/>
                <a:cs typeface="+mn-cs"/>
              </a:defRPr>
            </a:lvl1pPr>
          </a:lstStyle>
          <a:p>
            <a:pPr>
              <a:defRPr/>
            </a:pPr>
            <a:fld id="{8AF0DC94-B7FF-449D-9335-2C49820EDB1F}" type="slidenum">
              <a:rPr lang="en-GB"/>
              <a:pPr>
                <a:defRPr/>
              </a:pPr>
              <a:t>‹#›</a:t>
            </a:fld>
            <a:endParaRPr lang="en-GB"/>
          </a:p>
        </p:txBody>
      </p:sp>
    </p:spTree>
    <p:extLst>
      <p:ext uri="{BB962C8B-B14F-4D97-AF65-F5344CB8AC3E}">
        <p14:creationId xmlns:p14="http://schemas.microsoft.com/office/powerpoint/2010/main" val="3179298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2"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32"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32"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32"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3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acintosh%20HD:Users:bess:Library:Mail%20Downloads:"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acintosh%20HD:Users:bess:Library:Mail%20Downloads:" TargetMode="External"/><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Macintosh HD:Users:bess:Library:Mail Downloads:"/>
          <p:cNvPicPr>
            <a:picLocks noChangeAspect="1" noChangeArrowheads="1"/>
          </p:cNvPicPr>
          <p:nvPr userDrawn="1"/>
        </p:nvPicPr>
        <p:blipFill>
          <a:blip r:embed="rId2" r:link="rId3"/>
          <a:srcRect/>
          <a:stretch>
            <a:fillRect/>
          </a:stretch>
        </p:blipFill>
        <p:spPr bwMode="auto">
          <a:xfrm>
            <a:off x="0" y="0"/>
            <a:ext cx="9144000" cy="6858000"/>
          </a:xfrm>
          <a:prstGeom prst="rect">
            <a:avLst/>
          </a:prstGeom>
          <a:noFill/>
          <a:ln w="9525">
            <a:noFill/>
            <a:miter lim="800000"/>
            <a:headEnd/>
            <a:tailEnd/>
          </a:ln>
        </p:spPr>
      </p:pic>
      <p:sp>
        <p:nvSpPr>
          <p:cNvPr id="8195" name="Rectangle 3"/>
          <p:cNvSpPr>
            <a:spLocks noGrp="1" noChangeArrowheads="1"/>
          </p:cNvSpPr>
          <p:nvPr>
            <p:ph type="ctrTitle"/>
          </p:nvPr>
        </p:nvSpPr>
        <p:spPr>
          <a:xfrm>
            <a:off x="533400" y="2514600"/>
            <a:ext cx="7772400" cy="990600"/>
          </a:xfrm>
        </p:spPr>
        <p:txBody>
          <a:bodyPr/>
          <a:lstStyle>
            <a:lvl1pPr>
              <a:defRPr/>
            </a:lvl1pPr>
          </a:lstStyle>
          <a:p>
            <a:pPr lvl="0"/>
            <a:r>
              <a:rPr lang="en-GB" noProof="0" smtClean="0"/>
              <a:t>Click to edit Master title style</a:t>
            </a:r>
          </a:p>
        </p:txBody>
      </p:sp>
      <p:sp>
        <p:nvSpPr>
          <p:cNvPr id="8196" name="Rectangle 4"/>
          <p:cNvSpPr>
            <a:spLocks noGrp="1" noChangeArrowheads="1"/>
          </p:cNvSpPr>
          <p:nvPr>
            <p:ph type="subTitle" idx="1"/>
          </p:nvPr>
        </p:nvSpPr>
        <p:spPr>
          <a:xfrm>
            <a:off x="1905000" y="3352800"/>
            <a:ext cx="6400800" cy="381000"/>
          </a:xfrm>
        </p:spPr>
        <p:txBody>
          <a:bodyPr/>
          <a:lstStyle>
            <a:lvl1pPr marL="0" indent="0" algn="r">
              <a:buFontTx/>
              <a:buNone/>
              <a:defRPr sz="1600">
                <a:solidFill>
                  <a:srgbClr val="FFFFFF"/>
                </a:solidFill>
              </a:defRPr>
            </a:lvl1pPr>
          </a:lstStyle>
          <a:p>
            <a:pPr lvl="0"/>
            <a:r>
              <a:rPr lang="en-GB"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itle 1"/>
          <p:cNvSpPr txBox="1">
            <a:spLocks/>
          </p:cNvSpPr>
          <p:nvPr userDrawn="1"/>
        </p:nvSpPr>
        <p:spPr bwMode="auto">
          <a:xfrm>
            <a:off x="914400" y="1446213"/>
            <a:ext cx="7543800" cy="533400"/>
          </a:xfrm>
          <a:prstGeom prst="rect">
            <a:avLst/>
          </a:prstGeom>
          <a:noFill/>
          <a:ln>
            <a:noFill/>
          </a:ln>
          <a:effectLst/>
          <a:extLst/>
        </p:spPr>
        <p:txBody>
          <a:bodyPr anchor="ctr"/>
          <a:lst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a:lstStyle>
          <a:p>
            <a:pPr>
              <a:defRPr/>
            </a:pPr>
            <a:r>
              <a:rPr lang="en-US" smtClean="0"/>
              <a:t>Click to edit Master title style</a:t>
            </a:r>
            <a:endParaRPr lang="en-GB"/>
          </a:p>
        </p:txBody>
      </p:sp>
      <p:sp>
        <p:nvSpPr>
          <p:cNvPr id="2" name="Vertical Title 1"/>
          <p:cNvSpPr>
            <a:spLocks noGrp="1"/>
          </p:cNvSpPr>
          <p:nvPr>
            <p:ph type="title" orient="vert"/>
          </p:nvPr>
        </p:nvSpPr>
        <p:spPr>
          <a:xfrm>
            <a:off x="6572250" y="1446213"/>
            <a:ext cx="1885950" cy="47259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1446213"/>
            <a:ext cx="5505450" cy="4725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914400" y="2362200"/>
            <a:ext cx="7543800" cy="3810000"/>
          </a:xfrm>
        </p:spPr>
        <p:txBody>
          <a:bodyPr/>
          <a:lstStyle/>
          <a:p>
            <a:pPr lvl="0"/>
            <a:endParaRPr lang="en-GB"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905A1DA-0ACB-4FF3-8653-7AB5E88CF167}" type="slidenum">
              <a:rPr lang="da-DK"/>
              <a:pPr>
                <a:defRPr/>
              </a:pPr>
              <a:t>‹#›</a:t>
            </a:fld>
            <a:endParaRPr lang="da-D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40EA9AE-0F16-4DC8-AFAF-83162823E052}" type="slidenum">
              <a:rPr lang="da-DK"/>
              <a:pPr>
                <a:defRPr/>
              </a:pPr>
              <a:t>‹#›</a:t>
            </a:fld>
            <a:endParaRPr lang="da-D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EED2941-D703-4A75-9351-20819356675A}" type="slidenum">
              <a:rPr lang="da-DK"/>
              <a:pPr>
                <a:defRPr/>
              </a:pPr>
              <a:t>‹#›</a:t>
            </a:fld>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0E9437D-2093-4993-91E9-83C1D2877DD5}" type="slidenum">
              <a:rPr lang="da-DK"/>
              <a:pPr>
                <a:defRPr/>
              </a:pPr>
              <a:t>‹#›</a:t>
            </a:fld>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2068826-0547-4847-BDC5-CCA49892C12A}" type="slidenum">
              <a:rPr lang="da-DK"/>
              <a:pPr>
                <a:defRPr/>
              </a:pPr>
              <a:t>‹#›</a:t>
            </a:fld>
            <a:endParaRPr lang="da-D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829E244-7C8F-4A48-B50C-650509B60FA7}" type="slidenum">
              <a:rPr lang="da-DK"/>
              <a:pPr>
                <a:defRPr/>
              </a:pPr>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439C046-BAE1-4FF3-B940-6D7AD9EE46D9}" type="slidenum">
              <a:rPr lang="da-DK"/>
              <a:pPr>
                <a:defRPr/>
              </a:pPr>
              <a:t>‹#›</a:t>
            </a:fld>
            <a:endParaRPr lang="da-D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B02FCA2-2289-4A12-9EC5-1BACF4251DE3}" type="slidenum">
              <a:rPr lang="da-DK"/>
              <a:pPr>
                <a:defRPr/>
              </a:pPr>
              <a:t>‹#›</a:t>
            </a:fld>
            <a:endParaRPr lang="da-D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29CB1A5-E0AB-4174-B342-F0D99E6F1C52}" type="slidenum">
              <a:rPr lang="da-DK"/>
              <a:pPr>
                <a:defRPr/>
              </a:pPr>
              <a:t>‹#›</a:t>
            </a:fld>
            <a:endParaRPr lang="da-DK"/>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2FC527E-B7FB-438D-B345-1B44AC03DE8F}" type="slidenum">
              <a:rPr lang="da-DK"/>
              <a:pPr>
                <a:defRPr/>
              </a:pPr>
              <a:t>‹#›</a:t>
            </a:fld>
            <a:endParaRPr lang="da-DK"/>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6E27252-9EE9-4BA0-88EE-943E772202B2}" type="slidenum">
              <a:rPr lang="da-DK"/>
              <a:pPr>
                <a:defRPr/>
              </a:pPr>
              <a:t>‹#›</a:t>
            </a:fld>
            <a:endParaRPr lang="da-DK"/>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Macintosh HD:Users:bess:Library:Mail Downloads:"/>
          <p:cNvPicPr>
            <a:picLocks noChangeAspect="1" noChangeArrowheads="1"/>
          </p:cNvPicPr>
          <p:nvPr userDrawn="1"/>
        </p:nvPicPr>
        <p:blipFill>
          <a:blip r:embed="rId2" r:link="rId3"/>
          <a:srcRect/>
          <a:stretch>
            <a:fillRect/>
          </a:stretch>
        </p:blipFill>
        <p:spPr bwMode="auto">
          <a:xfrm>
            <a:off x="0" y="0"/>
            <a:ext cx="9144000" cy="6858000"/>
          </a:xfrm>
          <a:prstGeom prst="rect">
            <a:avLst/>
          </a:prstGeom>
          <a:noFill/>
          <a:ln w="9525">
            <a:noFill/>
            <a:miter lim="800000"/>
            <a:headEnd/>
            <a:tailEnd/>
          </a:ln>
        </p:spPr>
      </p:pic>
      <p:sp>
        <p:nvSpPr>
          <p:cNvPr id="8195" name="Rectangle 3"/>
          <p:cNvSpPr>
            <a:spLocks noGrp="1" noChangeArrowheads="1"/>
          </p:cNvSpPr>
          <p:nvPr>
            <p:ph type="ctrTitle"/>
          </p:nvPr>
        </p:nvSpPr>
        <p:spPr>
          <a:xfrm>
            <a:off x="533400" y="2514600"/>
            <a:ext cx="7772400" cy="990600"/>
          </a:xfrm>
        </p:spPr>
        <p:txBody>
          <a:bodyPr/>
          <a:lstStyle>
            <a:lvl1pPr>
              <a:defRPr/>
            </a:lvl1pPr>
          </a:lstStyle>
          <a:p>
            <a:pPr lvl="0"/>
            <a:r>
              <a:rPr lang="en-GB" noProof="0" smtClean="0"/>
              <a:t>Click to edit Master title style</a:t>
            </a:r>
          </a:p>
        </p:txBody>
      </p:sp>
      <p:sp>
        <p:nvSpPr>
          <p:cNvPr id="8196" name="Rectangle 4"/>
          <p:cNvSpPr>
            <a:spLocks noGrp="1" noChangeArrowheads="1"/>
          </p:cNvSpPr>
          <p:nvPr>
            <p:ph type="subTitle" idx="1"/>
          </p:nvPr>
        </p:nvSpPr>
        <p:spPr>
          <a:xfrm>
            <a:off x="1905000" y="3352800"/>
            <a:ext cx="6400800" cy="381000"/>
          </a:xfrm>
        </p:spPr>
        <p:txBody>
          <a:bodyPr/>
          <a:lstStyle>
            <a:lvl1pPr marL="0" indent="0" algn="r">
              <a:buFontTx/>
              <a:buNone/>
              <a:defRPr sz="1600">
                <a:solidFill>
                  <a:srgbClr val="FFFFFF"/>
                </a:solidFill>
              </a:defRPr>
            </a:lvl1pPr>
          </a:lstStyle>
          <a:p>
            <a:pPr lvl="0"/>
            <a:r>
              <a:rPr lang="en-GB" noProof="0" smtClean="0"/>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bwMode="auto">
          <a:xfrm>
            <a:off x="914400" y="1446213"/>
            <a:ext cx="7543800" cy="533400"/>
          </a:xfrm>
          <a:prstGeom prst="rect">
            <a:avLst/>
          </a:prstGeom>
          <a:noFill/>
          <a:ln>
            <a:noFill/>
          </a:ln>
          <a:effectLst/>
          <a:extLst/>
        </p:spPr>
        <p:txBody>
          <a:bodyPr anchor="ctr"/>
          <a:lst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a:lstStyle>
          <a:p>
            <a:pPr>
              <a:defRPr/>
            </a:pPr>
            <a:r>
              <a:rPr lang="en-US" smtClean="0"/>
              <a:t>Click to edit Master title style</a:t>
            </a:r>
            <a:endParaRPr lang="en-GB"/>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362200"/>
            <a:ext cx="3695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2500" y="2362200"/>
            <a:ext cx="3695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5"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bwMode="auto">
          <a:xfrm>
            <a:off x="914400" y="1446213"/>
            <a:ext cx="7543800" cy="533400"/>
          </a:xfrm>
          <a:prstGeom prst="rect">
            <a:avLst/>
          </a:prstGeom>
          <a:noFill/>
          <a:ln>
            <a:noFill/>
          </a:ln>
          <a:effectLst/>
          <a:extLst/>
        </p:spPr>
        <p:txBody>
          <a:bodyPr anchor="ctr"/>
          <a:lst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a:lstStyle>
          <a:p>
            <a:pPr>
              <a:defRPr/>
            </a:pPr>
            <a:r>
              <a:rPr lang="en-US" smtClean="0"/>
              <a:t>Click to edit Master title style</a:t>
            </a:r>
            <a:endParaRPr lang="en-GB"/>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4"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itle 1"/>
          <p:cNvSpPr txBox="1">
            <a:spLocks/>
          </p:cNvSpPr>
          <p:nvPr userDrawn="1"/>
        </p:nvSpPr>
        <p:spPr bwMode="auto">
          <a:xfrm>
            <a:off x="914400" y="1446213"/>
            <a:ext cx="7543800" cy="533400"/>
          </a:xfrm>
          <a:prstGeom prst="rect">
            <a:avLst/>
          </a:prstGeom>
          <a:noFill/>
          <a:ln>
            <a:noFill/>
          </a:ln>
          <a:effectLst/>
          <a:extLst/>
        </p:spPr>
        <p:txBody>
          <a:bodyPr anchor="ctr"/>
          <a:lst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a:lstStyle>
          <a:p>
            <a:pPr>
              <a:defRPr/>
            </a:pPr>
            <a:r>
              <a:rPr lang="en-US" smtClean="0"/>
              <a:t>Click to edit Master title style</a:t>
            </a:r>
            <a:endParaRPr lang="en-GB"/>
          </a:p>
        </p:txBody>
      </p:sp>
      <p:sp>
        <p:nvSpPr>
          <p:cNvPr id="2" name="Vertical Title 1"/>
          <p:cNvSpPr>
            <a:spLocks noGrp="1"/>
          </p:cNvSpPr>
          <p:nvPr>
            <p:ph type="title" orient="vert"/>
          </p:nvPr>
        </p:nvSpPr>
        <p:spPr>
          <a:xfrm>
            <a:off x="6572250" y="1446213"/>
            <a:ext cx="1885950" cy="47259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1446213"/>
            <a:ext cx="5505450" cy="4725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914400" y="2362200"/>
            <a:ext cx="7543800" cy="3810000"/>
          </a:xfrm>
        </p:spPr>
        <p:txBody>
          <a:bodyPr/>
          <a:lstStyle/>
          <a:p>
            <a:pPr lvl="0"/>
            <a:endParaRPr lang="en-GB" noProof="0" smtClean="0"/>
          </a:p>
        </p:txBody>
      </p:sp>
      <p:sp>
        <p:nvSpPr>
          <p:cNvPr id="4"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362200"/>
            <a:ext cx="3695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2500" y="2362200"/>
            <a:ext cx="3695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acintosh%20HD:Users:bess:Library:Mail%20Download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acintosh%20HD:Users:bess:Library:Mail%20Downloads:" TargetMode="Externa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Macintosh HD:Users:bess:Library:Mail Downloads:"/>
          <p:cNvPicPr>
            <a:picLocks noChangeAspect="1" noChangeArrowheads="1"/>
          </p:cNvPicPr>
          <p:nvPr userDrawn="1"/>
        </p:nvPicPr>
        <p:blipFill>
          <a:blip r:embed="rId15" r:link="rId16"/>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914400" y="1446213"/>
            <a:ext cx="7543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2362200"/>
            <a:ext cx="7543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914400" y="6324600"/>
            <a:ext cx="28956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900">
                <a:solidFill>
                  <a:srgbClr val="887F6E"/>
                </a:solidFill>
                <a:latin typeface="Arial" pitchFamily="34" charset="0"/>
                <a:cs typeface="+mn-cs"/>
              </a:defRPr>
            </a:lvl1pPr>
          </a:lstStyle>
          <a:p>
            <a:pPr>
              <a:defRPr/>
            </a:pPr>
            <a:r>
              <a:rPr lang="en-US"/>
              <a:t>Footer copy here</a:t>
            </a:r>
            <a:endParaRPr lang="en-US" sz="1400">
              <a:solidFill>
                <a:schemeClr val="tx1"/>
              </a:solidFill>
              <a:latin typeface="Times" pitchFamily="-32" charset="0"/>
            </a:endParaRP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 id="2147483716" r:id="rId3"/>
    <p:sldLayoutId id="2147483713" r:id="rId4"/>
    <p:sldLayoutId id="2147483712" r:id="rId5"/>
    <p:sldLayoutId id="2147483711" r:id="rId6"/>
    <p:sldLayoutId id="2147483710" r:id="rId7"/>
    <p:sldLayoutId id="2147483709" r:id="rId8"/>
    <p:sldLayoutId id="2147483708" r:id="rId9"/>
    <p:sldLayoutId id="2147483707" r:id="rId10"/>
    <p:sldLayoutId id="2147483717" r:id="rId11"/>
    <p:sldLayoutId id="2147483706" r:id="rId12"/>
    <p:sldLayoutId id="2147483705" r:id="rId13"/>
  </p:sldLayoutIdLst>
  <p:hf sldNum="0" hdr="0" ftr="0" dt="0"/>
  <p:txStyles>
    <p:title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da-DK" smtClean="0"/>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endParaRPr lang="da-D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da-DK" smtClean="0"/>
              <a:t>Footer copy here</a:t>
            </a:r>
            <a:endParaRPr lang="da-D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5140F7E-E223-4C69-8A77-7414F42A10FB}" type="slidenum">
              <a:rPr lang="da-DK"/>
              <a:pPr>
                <a:defRPr/>
              </a:pPr>
              <a:t>‹#›</a:t>
            </a:fld>
            <a:endParaRPr lang="da-DK"/>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7" descr="Macintosh HD:Users:bess:Library:Mail Downloads:"/>
          <p:cNvPicPr>
            <a:picLocks noChangeAspect="1" noChangeArrowheads="1"/>
          </p:cNvPicPr>
          <p:nvPr userDrawn="1"/>
        </p:nvPicPr>
        <p:blipFill>
          <a:blip r:embed="rId15" r:link="rId16"/>
          <a:srcRect/>
          <a:stretch>
            <a:fillRect/>
          </a:stretch>
        </p:blipFill>
        <p:spPr bwMode="auto">
          <a:xfrm>
            <a:off x="0" y="0"/>
            <a:ext cx="9144000" cy="6858000"/>
          </a:xfrm>
          <a:prstGeom prst="rect">
            <a:avLst/>
          </a:prstGeom>
          <a:noFill/>
          <a:ln w="9525">
            <a:noFill/>
            <a:miter lim="800000"/>
            <a:headEnd/>
            <a:tailEnd/>
          </a:ln>
        </p:spPr>
      </p:pic>
      <p:sp>
        <p:nvSpPr>
          <p:cNvPr id="27651" name="Rectangle 2"/>
          <p:cNvSpPr>
            <a:spLocks noGrp="1" noChangeArrowheads="1"/>
          </p:cNvSpPr>
          <p:nvPr>
            <p:ph type="title"/>
          </p:nvPr>
        </p:nvSpPr>
        <p:spPr bwMode="auto">
          <a:xfrm>
            <a:off x="914400" y="1446213"/>
            <a:ext cx="7543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2" name="Rectangle 3"/>
          <p:cNvSpPr>
            <a:spLocks noGrp="1" noChangeArrowheads="1"/>
          </p:cNvSpPr>
          <p:nvPr>
            <p:ph type="body" idx="1"/>
          </p:nvPr>
        </p:nvSpPr>
        <p:spPr bwMode="auto">
          <a:xfrm>
            <a:off x="914400" y="2362200"/>
            <a:ext cx="7543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914400" y="6324600"/>
            <a:ext cx="28956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900">
                <a:solidFill>
                  <a:srgbClr val="887F6E"/>
                </a:solidFill>
                <a:latin typeface="Arial" pitchFamily="34" charset="0"/>
                <a:cs typeface="+mn-cs"/>
              </a:defRPr>
            </a:lvl1pPr>
          </a:lstStyle>
          <a:p>
            <a:pPr>
              <a:defRPr/>
            </a:pPr>
            <a:r>
              <a:rPr lang="en-US"/>
              <a:t>Footer copy here</a:t>
            </a:r>
            <a:endParaRPr lang="en-US" sz="1400">
              <a:solidFill>
                <a:srgbClr val="000000"/>
              </a:solidFill>
              <a:latin typeface="Times" pitchFamily="-32" charset="0"/>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sldNum="0" hdr="0" ftr="0" dt="0"/>
  <p:txStyles>
    <p:title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www.cept.org/eco/eco-tools-and-services/efis-eco-frequency-information-system" TargetMode="External"/><Relationship Id="rId2" Type="http://schemas.openxmlformats.org/officeDocument/2006/relationships/hyperlink" Target="http://www.efis.dk/"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thomas.weber@eco.cept.org" TargetMode="External"/><Relationship Id="rId1" Type="http://schemas.openxmlformats.org/officeDocument/2006/relationships/slideLayout" Target="../slideLayouts/slideLayout30.xml"/><Relationship Id="rId5" Type="http://schemas.openxmlformats.org/officeDocument/2006/relationships/image" Target="../media/image15.jpeg"/><Relationship Id="rId4" Type="http://schemas.openxmlformats.org/officeDocument/2006/relationships/hyperlink" Target="mailto:pia.hammer.bloch@eco.cept.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5"/>
          <p:cNvSpPr>
            <a:spLocks noGrp="1" noChangeArrowheads="1"/>
          </p:cNvSpPr>
          <p:nvPr>
            <p:ph type="ctrTitle"/>
          </p:nvPr>
        </p:nvSpPr>
        <p:spPr>
          <a:xfrm>
            <a:off x="107950" y="2510408"/>
            <a:ext cx="8197850" cy="990600"/>
          </a:xfrm>
        </p:spPr>
        <p:txBody>
          <a:bodyPr/>
          <a:lstStyle/>
          <a:p>
            <a:pPr eaLnBrk="1" hangingPunct="1"/>
            <a:r>
              <a:rPr lang="en-GB" dirty="0" smtClean="0"/>
              <a:t>ECO Frequency Information System (EFIS) </a:t>
            </a:r>
            <a:br>
              <a:rPr lang="en-GB" dirty="0" smtClean="0"/>
            </a:br>
            <a:r>
              <a:rPr lang="en-GB" dirty="0" smtClean="0"/>
              <a:t/>
            </a:r>
            <a:br>
              <a:rPr lang="en-GB" dirty="0" smtClean="0"/>
            </a:br>
            <a:endParaRPr lang="en-GB" dirty="0" smtClean="0"/>
          </a:p>
        </p:txBody>
      </p:sp>
      <p:sp>
        <p:nvSpPr>
          <p:cNvPr id="43010" name="Rectangle 16"/>
          <p:cNvSpPr>
            <a:spLocks noGrp="1" noChangeArrowheads="1"/>
          </p:cNvSpPr>
          <p:nvPr>
            <p:ph type="subTitle" idx="1"/>
          </p:nvPr>
        </p:nvSpPr>
        <p:spPr>
          <a:xfrm>
            <a:off x="4860032" y="3336032"/>
            <a:ext cx="3448943" cy="381000"/>
          </a:xfrm>
        </p:spPr>
        <p:txBody>
          <a:bodyPr/>
          <a:lstStyle/>
          <a:p>
            <a:pPr eaLnBrk="1" hangingPunct="1"/>
            <a:r>
              <a:rPr lang="da-DK" i="1" dirty="0" smtClean="0"/>
              <a:t>Information for ECC PT1, </a:t>
            </a:r>
            <a:r>
              <a:rPr lang="da-DK" i="1" dirty="0" smtClean="0"/>
              <a:t>April 2012 </a:t>
            </a:r>
            <a:endParaRPr lang="en-GB" i="1" dirty="0" smtClean="0"/>
          </a:p>
        </p:txBody>
      </p:sp>
      <p:sp>
        <p:nvSpPr>
          <p:cNvPr id="2" name="TextBox 1"/>
          <p:cNvSpPr txBox="1"/>
          <p:nvPr/>
        </p:nvSpPr>
        <p:spPr>
          <a:xfrm>
            <a:off x="7596336" y="6460448"/>
            <a:ext cx="1364476" cy="230832"/>
          </a:xfrm>
          <a:prstGeom prst="rect">
            <a:avLst/>
          </a:prstGeom>
          <a:noFill/>
        </p:spPr>
        <p:txBody>
          <a:bodyPr wrap="none" rtlCol="0">
            <a:spAutoFit/>
          </a:bodyPr>
          <a:lstStyle/>
          <a:p>
            <a:r>
              <a:rPr lang="da-DK" sz="900" dirty="0" smtClean="0">
                <a:solidFill>
                  <a:srgbClr val="333399"/>
                </a:solidFill>
              </a:rPr>
              <a:t>Corrigendum 21 March</a:t>
            </a:r>
            <a:endParaRPr lang="da-DK" sz="900" dirty="0">
              <a:solidFill>
                <a:srgbClr val="3333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txBox="1">
            <a:spLocks/>
          </p:cNvSpPr>
          <p:nvPr/>
        </p:nvSpPr>
        <p:spPr bwMode="auto">
          <a:xfrm>
            <a:off x="257175" y="187326"/>
            <a:ext cx="7915275" cy="533400"/>
          </a:xfrm>
          <a:prstGeom prst="rect">
            <a:avLst/>
          </a:prstGeom>
          <a:noFill/>
          <a:ln w="9525">
            <a:noFill/>
            <a:miter lim="800000"/>
            <a:headEnd/>
            <a:tailEnd/>
          </a:ln>
        </p:spPr>
        <p:txBody>
          <a:bodyPr/>
          <a:lstStyle/>
          <a:p>
            <a:r>
              <a:rPr lang="en-US" sz="2400" dirty="0">
                <a:solidFill>
                  <a:srgbClr val="000066"/>
                </a:solidFill>
                <a:latin typeface="Calibri" pitchFamily="34" charset="0"/>
              </a:rPr>
              <a:t>More detailed spectrum information page</a:t>
            </a:r>
            <a:endParaRPr lang="da-DK" sz="2400" dirty="0">
              <a:solidFill>
                <a:srgbClr val="000066"/>
              </a:solidFill>
              <a:latin typeface="Calibri" pitchFamily="34" charset="0"/>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333" b="3572"/>
          <a:stretch/>
        </p:blipFill>
        <p:spPr bwMode="auto">
          <a:xfrm>
            <a:off x="0" y="771821"/>
            <a:ext cx="9144000" cy="604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txBox="1">
            <a:spLocks/>
          </p:cNvSpPr>
          <p:nvPr/>
        </p:nvSpPr>
        <p:spPr bwMode="auto">
          <a:xfrm>
            <a:off x="257175" y="231775"/>
            <a:ext cx="7915275" cy="533400"/>
          </a:xfrm>
          <a:prstGeom prst="rect">
            <a:avLst/>
          </a:prstGeom>
          <a:noFill/>
          <a:ln w="9525">
            <a:noFill/>
            <a:miter lim="800000"/>
            <a:headEnd/>
            <a:tailEnd/>
          </a:ln>
        </p:spPr>
        <p:txBody>
          <a:bodyPr/>
          <a:lstStyle/>
          <a:p>
            <a:r>
              <a:rPr lang="en-US" sz="2400" dirty="0">
                <a:solidFill>
                  <a:srgbClr val="000066"/>
                </a:solidFill>
                <a:latin typeface="Calibri" pitchFamily="34" charset="0"/>
              </a:rPr>
              <a:t>Non-regulatory document types</a:t>
            </a:r>
            <a:endParaRPr lang="da-DK" sz="2400" dirty="0">
              <a:solidFill>
                <a:srgbClr val="000066"/>
              </a:solidFill>
              <a:latin typeface="Calibri" pitchFamily="34" charset="0"/>
            </a:endParaRPr>
          </a:p>
        </p:txBody>
      </p:sp>
      <p:pic>
        <p:nvPicPr>
          <p:cNvPr id="52226" name="Picture 3"/>
          <p:cNvPicPr>
            <a:picLocks noChangeAspect="1" noChangeArrowheads="1"/>
          </p:cNvPicPr>
          <p:nvPr/>
        </p:nvPicPr>
        <p:blipFill>
          <a:blip r:embed="rId2"/>
          <a:srcRect t="8511" b="19962"/>
          <a:stretch>
            <a:fillRect/>
          </a:stretch>
        </p:blipFill>
        <p:spPr bwMode="auto">
          <a:xfrm>
            <a:off x="41275" y="1052736"/>
            <a:ext cx="9036050" cy="51289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7175" y="231775"/>
            <a:ext cx="8448675" cy="533400"/>
          </a:xfrm>
          <a:prstGeom prst="rect">
            <a:avLst/>
          </a:prstGeom>
          <a:noFill/>
          <a:ln w="9525">
            <a:noFill/>
            <a:miter lim="800000"/>
            <a:headEnd/>
            <a:tailEnd/>
          </a:ln>
        </p:spPr>
        <p:txBody>
          <a:bodyPr/>
          <a:lstStyle/>
          <a:p>
            <a:r>
              <a:rPr lang="en-US" sz="2400" dirty="0">
                <a:solidFill>
                  <a:srgbClr val="000066"/>
                </a:solidFill>
                <a:latin typeface="Calibri" pitchFamily="34" charset="0"/>
              </a:rPr>
              <a:t>Example of document search for specific frequency band</a:t>
            </a:r>
            <a:endParaRPr lang="da-DK" sz="2400" dirty="0">
              <a:solidFill>
                <a:srgbClr val="000066"/>
              </a:solidFill>
              <a:latin typeface="Calibri"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0" b="3662"/>
          <a:stretch/>
        </p:blipFill>
        <p:spPr bwMode="auto">
          <a:xfrm>
            <a:off x="-3845" y="764704"/>
            <a:ext cx="9144000" cy="602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txBox="1">
            <a:spLocks/>
          </p:cNvSpPr>
          <p:nvPr/>
        </p:nvSpPr>
        <p:spPr bwMode="auto">
          <a:xfrm>
            <a:off x="257175" y="231775"/>
            <a:ext cx="8448675" cy="533400"/>
          </a:xfrm>
          <a:prstGeom prst="rect">
            <a:avLst/>
          </a:prstGeom>
          <a:noFill/>
          <a:ln w="9525">
            <a:noFill/>
            <a:miter lim="800000"/>
            <a:headEnd/>
            <a:tailEnd/>
          </a:ln>
        </p:spPr>
        <p:txBody>
          <a:bodyPr/>
          <a:lstStyle/>
          <a:p>
            <a:r>
              <a:rPr lang="en-US" sz="2400" dirty="0" smtClean="0">
                <a:solidFill>
                  <a:srgbClr val="000066"/>
                </a:solidFill>
                <a:latin typeface="Calibri" pitchFamily="34" charset="0"/>
              </a:rPr>
              <a:t>Grouped document display</a:t>
            </a:r>
            <a:endParaRPr lang="da-DK" sz="2400" dirty="0">
              <a:solidFill>
                <a:srgbClr val="000066"/>
              </a:solidFill>
              <a:latin typeface="Calibri" pitchFamily="34"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211" b="3607"/>
          <a:stretch/>
        </p:blipFill>
        <p:spPr bwMode="auto">
          <a:xfrm>
            <a:off x="-35496" y="764704"/>
            <a:ext cx="9144000" cy="604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292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txBox="1">
            <a:spLocks/>
          </p:cNvSpPr>
          <p:nvPr/>
        </p:nvSpPr>
        <p:spPr bwMode="auto">
          <a:xfrm>
            <a:off x="257175" y="231775"/>
            <a:ext cx="8448675" cy="533400"/>
          </a:xfrm>
          <a:prstGeom prst="rect">
            <a:avLst/>
          </a:prstGeom>
          <a:noFill/>
          <a:ln w="9525">
            <a:noFill/>
            <a:miter lim="800000"/>
            <a:headEnd/>
            <a:tailEnd/>
          </a:ln>
        </p:spPr>
        <p:txBody>
          <a:bodyPr/>
          <a:lstStyle/>
          <a:p>
            <a:r>
              <a:rPr lang="en-US" sz="2400" dirty="0" smtClean="0">
                <a:solidFill>
                  <a:srgbClr val="000066"/>
                </a:solidFill>
                <a:latin typeface="Calibri" pitchFamily="34" charset="0"/>
              </a:rPr>
              <a:t>‘RIS Model’ document display</a:t>
            </a:r>
            <a:endParaRPr lang="da-DK" sz="2400" dirty="0">
              <a:solidFill>
                <a:srgbClr val="000066"/>
              </a:solidFill>
              <a:latin typeface="Calibri"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33" b="3334"/>
          <a:stretch/>
        </p:blipFill>
        <p:spPr bwMode="auto">
          <a:xfrm>
            <a:off x="0" y="755476"/>
            <a:ext cx="91440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555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90" t="9241" b="3647"/>
          <a:stretch/>
        </p:blipFill>
        <p:spPr bwMode="auto">
          <a:xfrm>
            <a:off x="0" y="836712"/>
            <a:ext cx="5868144"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49" name="Title 1"/>
          <p:cNvSpPr txBox="1">
            <a:spLocks/>
          </p:cNvSpPr>
          <p:nvPr/>
        </p:nvSpPr>
        <p:spPr bwMode="auto">
          <a:xfrm>
            <a:off x="257175" y="231775"/>
            <a:ext cx="8448675" cy="533400"/>
          </a:xfrm>
          <a:prstGeom prst="rect">
            <a:avLst/>
          </a:prstGeom>
          <a:noFill/>
          <a:ln w="9525">
            <a:noFill/>
            <a:miter lim="800000"/>
            <a:headEnd/>
            <a:tailEnd/>
          </a:ln>
        </p:spPr>
        <p:txBody>
          <a:bodyPr/>
          <a:lstStyle/>
          <a:p>
            <a:r>
              <a:rPr lang="en-US" sz="2400" dirty="0" smtClean="0">
                <a:solidFill>
                  <a:srgbClr val="000066"/>
                </a:solidFill>
                <a:latin typeface="Calibri" pitchFamily="34" charset="0"/>
              </a:rPr>
              <a:t>Display of European Common allocations for documents</a:t>
            </a:r>
            <a:endParaRPr lang="da-DK" sz="2400" dirty="0">
              <a:solidFill>
                <a:srgbClr val="000066"/>
              </a:solidFill>
              <a:latin typeface="Calibri" pitchFamily="34" charset="0"/>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722" r="38278" b="3499"/>
          <a:stretch/>
        </p:blipFill>
        <p:spPr bwMode="auto">
          <a:xfrm>
            <a:off x="4440832" y="1796875"/>
            <a:ext cx="4703168" cy="501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52536" y="4681711"/>
            <a:ext cx="3024336" cy="28803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4" name="Straight Arrow Connector 3"/>
          <p:cNvCxnSpPr/>
          <p:nvPr/>
        </p:nvCxnSpPr>
        <p:spPr>
          <a:xfrm>
            <a:off x="3545408" y="5095032"/>
            <a:ext cx="936104" cy="720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946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txBox="1">
            <a:spLocks/>
          </p:cNvSpPr>
          <p:nvPr/>
        </p:nvSpPr>
        <p:spPr bwMode="auto">
          <a:xfrm>
            <a:off x="257175" y="231775"/>
            <a:ext cx="7915275" cy="533400"/>
          </a:xfrm>
          <a:prstGeom prst="rect">
            <a:avLst/>
          </a:prstGeom>
          <a:noFill/>
          <a:ln w="9525">
            <a:noFill/>
            <a:miter lim="800000"/>
            <a:headEnd/>
            <a:tailEnd/>
          </a:ln>
        </p:spPr>
        <p:txBody>
          <a:bodyPr/>
          <a:lstStyle/>
          <a:p>
            <a:r>
              <a:rPr lang="en-US" sz="2400" dirty="0">
                <a:solidFill>
                  <a:srgbClr val="000066"/>
                </a:solidFill>
                <a:latin typeface="Calibri" pitchFamily="34" charset="0"/>
              </a:rPr>
              <a:t>ECC </a:t>
            </a:r>
            <a:r>
              <a:rPr lang="en-US" sz="2400" dirty="0" err="1">
                <a:solidFill>
                  <a:srgbClr val="000066"/>
                </a:solidFill>
                <a:latin typeface="Calibri" pitchFamily="34" charset="0"/>
              </a:rPr>
              <a:t>Decs</a:t>
            </a:r>
            <a:r>
              <a:rPr lang="en-US" sz="2400" dirty="0">
                <a:solidFill>
                  <a:srgbClr val="000066"/>
                </a:solidFill>
                <a:latin typeface="Calibri" pitchFamily="34" charset="0"/>
              </a:rPr>
              <a:t>/Recs – implementation map</a:t>
            </a:r>
            <a:endParaRPr lang="da-DK" sz="2400" dirty="0">
              <a:solidFill>
                <a:srgbClr val="000066"/>
              </a:solidFill>
              <a:latin typeface="Calibri" pitchFamily="34" charset="0"/>
            </a:endParaRPr>
          </a:p>
        </p:txBody>
      </p:sp>
      <p:pic>
        <p:nvPicPr>
          <p:cNvPr id="54274" name="Picture 3"/>
          <p:cNvPicPr>
            <a:picLocks noChangeAspect="1" noChangeArrowheads="1"/>
          </p:cNvPicPr>
          <p:nvPr/>
        </p:nvPicPr>
        <p:blipFill>
          <a:blip r:embed="rId2"/>
          <a:srcRect t="10297" b="4250"/>
          <a:stretch>
            <a:fillRect/>
          </a:stretch>
        </p:blipFill>
        <p:spPr bwMode="auto">
          <a:xfrm>
            <a:off x="179388" y="914400"/>
            <a:ext cx="8839200" cy="5665788"/>
          </a:xfrm>
          <a:prstGeom prst="rect">
            <a:avLst/>
          </a:prstGeom>
          <a:noFill/>
          <a:ln w="9525">
            <a:noFill/>
            <a:miter lim="800000"/>
            <a:headEnd/>
            <a:tailEnd/>
          </a:ln>
        </p:spPr>
      </p:pic>
      <p:sp>
        <p:nvSpPr>
          <p:cNvPr id="5" name="Oval 4"/>
          <p:cNvSpPr/>
          <p:nvPr/>
        </p:nvSpPr>
        <p:spPr>
          <a:xfrm>
            <a:off x="161925" y="5699125"/>
            <a:ext cx="1651000"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2"/>
          <a:srcRect t="8643" b="3934"/>
          <a:stretch>
            <a:fillRect/>
          </a:stretch>
        </p:blipFill>
        <p:spPr bwMode="auto">
          <a:xfrm>
            <a:off x="17463" y="836613"/>
            <a:ext cx="9144000" cy="5995987"/>
          </a:xfrm>
          <a:prstGeom prst="rect">
            <a:avLst/>
          </a:prstGeom>
          <a:noFill/>
          <a:ln w="9525">
            <a:noFill/>
            <a:miter lim="800000"/>
            <a:headEnd/>
            <a:tailEnd/>
          </a:ln>
        </p:spPr>
      </p:pic>
      <p:sp>
        <p:nvSpPr>
          <p:cNvPr id="55298" name="Title 1"/>
          <p:cNvSpPr txBox="1">
            <a:spLocks/>
          </p:cNvSpPr>
          <p:nvPr/>
        </p:nvSpPr>
        <p:spPr bwMode="auto">
          <a:xfrm>
            <a:off x="107950" y="158750"/>
            <a:ext cx="8640763" cy="533400"/>
          </a:xfrm>
          <a:prstGeom prst="rect">
            <a:avLst/>
          </a:prstGeom>
          <a:noFill/>
          <a:ln w="9525">
            <a:noFill/>
            <a:miter lim="800000"/>
            <a:headEnd/>
            <a:tailEnd/>
          </a:ln>
        </p:spPr>
        <p:txBody>
          <a:bodyPr/>
          <a:lstStyle/>
          <a:p>
            <a:r>
              <a:rPr lang="en-US" sz="2800">
                <a:solidFill>
                  <a:srgbClr val="000066"/>
                </a:solidFill>
                <a:latin typeface="Calibri" pitchFamily="34" charset="0"/>
              </a:rPr>
              <a:t>ETSI SRDocs  in the detailed spectrum information section </a:t>
            </a:r>
            <a:endParaRPr lang="da-DK" sz="280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txBox="1">
            <a:spLocks/>
          </p:cNvSpPr>
          <p:nvPr/>
        </p:nvSpPr>
        <p:spPr bwMode="auto">
          <a:xfrm>
            <a:off x="107950" y="158750"/>
            <a:ext cx="9000554" cy="533400"/>
          </a:xfrm>
          <a:prstGeom prst="rect">
            <a:avLst/>
          </a:prstGeom>
          <a:noFill/>
          <a:ln w="9525">
            <a:noFill/>
            <a:miter lim="800000"/>
            <a:headEnd/>
            <a:tailEnd/>
          </a:ln>
        </p:spPr>
        <p:txBody>
          <a:bodyPr/>
          <a:lstStyle/>
          <a:p>
            <a:r>
              <a:rPr lang="en-US" sz="2800" dirty="0">
                <a:solidFill>
                  <a:srgbClr val="000066"/>
                </a:solidFill>
                <a:latin typeface="Calibri" pitchFamily="34" charset="0"/>
              </a:rPr>
              <a:t>ETSI </a:t>
            </a:r>
            <a:r>
              <a:rPr lang="en-US" sz="2800" dirty="0" smtClean="0">
                <a:solidFill>
                  <a:srgbClr val="000066"/>
                </a:solidFill>
                <a:latin typeface="Calibri" pitchFamily="34" charset="0"/>
              </a:rPr>
              <a:t>Draft </a:t>
            </a:r>
            <a:r>
              <a:rPr lang="en-US" sz="2800" dirty="0" err="1" smtClean="0">
                <a:solidFill>
                  <a:srgbClr val="000066"/>
                </a:solidFill>
                <a:latin typeface="Calibri" pitchFamily="34" charset="0"/>
              </a:rPr>
              <a:t>SRDocs</a:t>
            </a:r>
            <a:r>
              <a:rPr lang="en-US" sz="2800" dirty="0" smtClean="0">
                <a:solidFill>
                  <a:srgbClr val="000066"/>
                </a:solidFill>
                <a:latin typeface="Calibri" pitchFamily="34" charset="0"/>
              </a:rPr>
              <a:t>  </a:t>
            </a:r>
            <a:r>
              <a:rPr lang="en-US" sz="2800" dirty="0">
                <a:solidFill>
                  <a:srgbClr val="000066"/>
                </a:solidFill>
                <a:latin typeface="Calibri" pitchFamily="34" charset="0"/>
              </a:rPr>
              <a:t>in </a:t>
            </a:r>
            <a:r>
              <a:rPr lang="en-US" sz="2800" dirty="0" smtClean="0">
                <a:solidFill>
                  <a:srgbClr val="000066"/>
                </a:solidFill>
                <a:latin typeface="Calibri" pitchFamily="34" charset="0"/>
              </a:rPr>
              <a:t>detailed </a:t>
            </a:r>
            <a:r>
              <a:rPr lang="en-US" sz="2800" dirty="0">
                <a:solidFill>
                  <a:srgbClr val="000066"/>
                </a:solidFill>
                <a:latin typeface="Calibri" pitchFamily="34" charset="0"/>
              </a:rPr>
              <a:t>spectrum information section </a:t>
            </a:r>
            <a:endParaRPr lang="da-DK" sz="2800" dirty="0">
              <a:solidFill>
                <a:srgbClr val="000066"/>
              </a:solidFill>
              <a:latin typeface="Calibri"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33" b="3511"/>
          <a:stretch/>
        </p:blipFill>
        <p:spPr bwMode="auto">
          <a:xfrm>
            <a:off x="0" y="702517"/>
            <a:ext cx="9144000" cy="6038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285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99456"/>
            <a:ext cx="7543800" cy="533400"/>
          </a:xfrm>
        </p:spPr>
        <p:txBody>
          <a:bodyPr/>
          <a:lstStyle/>
          <a:p>
            <a:r>
              <a:rPr lang="da-DK" dirty="0"/>
              <a:t>Sources of information/relevant documents</a:t>
            </a:r>
            <a:br>
              <a:rPr lang="da-DK" dirty="0"/>
            </a:br>
            <a:endParaRPr lang="da-DK" dirty="0"/>
          </a:p>
        </p:txBody>
      </p:sp>
      <p:sp>
        <p:nvSpPr>
          <p:cNvPr id="11" name="Rectangle 10"/>
          <p:cNvSpPr/>
          <p:nvPr/>
        </p:nvSpPr>
        <p:spPr>
          <a:xfrm>
            <a:off x="284659" y="2204864"/>
            <a:ext cx="8352928" cy="4893647"/>
          </a:xfrm>
          <a:prstGeom prst="rect">
            <a:avLst/>
          </a:prstGeom>
        </p:spPr>
        <p:txBody>
          <a:bodyPr wrap="square">
            <a:spAutoFit/>
          </a:bodyPr>
          <a:lstStyle/>
          <a:p>
            <a:pPr marL="285750" indent="-285750">
              <a:buFont typeface="Arial" pitchFamily="34" charset="0"/>
              <a:buChar char="•"/>
            </a:pPr>
            <a:r>
              <a:rPr lang="da-DK" sz="1800" dirty="0" smtClean="0">
                <a:solidFill>
                  <a:schemeClr val="accent2"/>
                </a:solidFill>
                <a:hlinkClick r:id="rId2"/>
              </a:rPr>
              <a:t>www.efis.dk</a:t>
            </a:r>
            <a:endParaRPr lang="da-DK" sz="1800" dirty="0" smtClean="0">
              <a:solidFill>
                <a:schemeClr val="accent2"/>
              </a:solidFill>
            </a:endParaRPr>
          </a:p>
          <a:p>
            <a:pPr marL="285750" indent="-285750">
              <a:buFont typeface="Arial" pitchFamily="34" charset="0"/>
              <a:buChar char="•"/>
            </a:pPr>
            <a:endParaRPr lang="da-DK" sz="1800" dirty="0" smtClean="0">
              <a:solidFill>
                <a:schemeClr val="accent2"/>
              </a:solidFill>
            </a:endParaRPr>
          </a:p>
          <a:p>
            <a:pPr marL="285750" indent="-285750">
              <a:buFont typeface="Arial" pitchFamily="34" charset="0"/>
              <a:buChar char="•"/>
            </a:pPr>
            <a:r>
              <a:rPr lang="da-DK" sz="1800" smtClean="0">
                <a:solidFill>
                  <a:schemeClr val="accent2"/>
                </a:solidFill>
                <a:hlinkClick r:id="rId3"/>
              </a:rPr>
              <a:t>EFIS website page</a:t>
            </a:r>
            <a:endParaRPr lang="da-DK" sz="1800" dirty="0" smtClean="0">
              <a:solidFill>
                <a:schemeClr val="accent2"/>
              </a:solidFill>
            </a:endParaRPr>
          </a:p>
          <a:p>
            <a:pPr marL="285750" indent="-285750">
              <a:buFont typeface="Arial" pitchFamily="34" charset="0"/>
              <a:buChar char="•"/>
            </a:pPr>
            <a:endParaRPr lang="da-DK" sz="1800" dirty="0">
              <a:solidFill>
                <a:schemeClr val="accent2"/>
              </a:solidFill>
            </a:endParaRPr>
          </a:p>
          <a:p>
            <a:pPr marL="285750" indent="-285750">
              <a:buFont typeface="Arial" pitchFamily="34" charset="0"/>
              <a:buChar char="•"/>
            </a:pPr>
            <a:r>
              <a:rPr lang="da-DK" sz="1600" dirty="0" smtClean="0">
                <a:solidFill>
                  <a:schemeClr val="accent2"/>
                </a:solidFill>
              </a:rPr>
              <a:t>ECC/DEC</a:t>
            </a:r>
            <a:r>
              <a:rPr lang="da-DK" sz="1600" dirty="0">
                <a:solidFill>
                  <a:schemeClr val="accent2"/>
                </a:solidFill>
              </a:rPr>
              <a:t>/(01)03 on </a:t>
            </a:r>
            <a:r>
              <a:rPr lang="da-DK" sz="1600" dirty="0" smtClean="0">
                <a:solidFill>
                  <a:schemeClr val="accent2"/>
                </a:solidFill>
              </a:rPr>
              <a:t>EFIS (current version June 2011)</a:t>
            </a:r>
          </a:p>
          <a:p>
            <a:pPr marL="742950" lvl="1" indent="-285750">
              <a:buFont typeface="Arial" pitchFamily="34" charset="0"/>
              <a:buChar char="•"/>
            </a:pPr>
            <a:r>
              <a:rPr lang="da-DK" sz="1600" dirty="0" smtClean="0">
                <a:solidFill>
                  <a:schemeClr val="accent2"/>
                </a:solidFill>
              </a:rPr>
              <a:t>List of searchable allocations (Annex 1) is updated as required (after a WRC)</a:t>
            </a:r>
          </a:p>
          <a:p>
            <a:pPr marL="742950" lvl="1" indent="-285750">
              <a:buFont typeface="Arial" pitchFamily="34" charset="0"/>
              <a:buChar char="•"/>
            </a:pPr>
            <a:r>
              <a:rPr lang="da-DK" sz="1600" dirty="0" smtClean="0">
                <a:solidFill>
                  <a:schemeClr val="accent2"/>
                </a:solidFill>
              </a:rPr>
              <a:t>List of searchable applications (Annex 2) is updated as required</a:t>
            </a:r>
          </a:p>
          <a:p>
            <a:pPr marL="285750" indent="-285750">
              <a:buFont typeface="Arial" pitchFamily="34" charset="0"/>
              <a:buChar char="•"/>
            </a:pPr>
            <a:endParaRPr lang="da-DK" sz="1600" dirty="0" smtClean="0">
              <a:solidFill>
                <a:schemeClr val="accent2"/>
              </a:solidFill>
            </a:endParaRPr>
          </a:p>
          <a:p>
            <a:pPr marL="285750" indent="-285750">
              <a:buFont typeface="Arial" pitchFamily="34" charset="0"/>
              <a:buChar char="•"/>
            </a:pPr>
            <a:r>
              <a:rPr lang="da-DK" sz="1600" dirty="0" smtClean="0">
                <a:solidFill>
                  <a:schemeClr val="accent2"/>
                </a:solidFill>
              </a:rPr>
              <a:t>Mandate </a:t>
            </a:r>
            <a:r>
              <a:rPr lang="da-DK" sz="1600" dirty="0">
                <a:solidFill>
                  <a:schemeClr val="accent2"/>
                </a:solidFill>
              </a:rPr>
              <a:t>to CEPT </a:t>
            </a:r>
            <a:r>
              <a:rPr lang="en-US" sz="1600" dirty="0">
                <a:solidFill>
                  <a:schemeClr val="accent2"/>
                </a:solidFill>
              </a:rPr>
              <a:t>on the use of EFIS for publication and access to spectrum information (</a:t>
            </a:r>
            <a:r>
              <a:rPr lang="en-US" sz="1600" dirty="0" smtClean="0">
                <a:solidFill>
                  <a:schemeClr val="accent2"/>
                </a:solidFill>
              </a:rPr>
              <a:t>2005)</a:t>
            </a:r>
          </a:p>
          <a:p>
            <a:pPr marL="285750" indent="-285750">
              <a:buFont typeface="Arial" pitchFamily="34" charset="0"/>
              <a:buChar char="•"/>
            </a:pPr>
            <a:endParaRPr lang="en-US" sz="1600" dirty="0" smtClean="0">
              <a:solidFill>
                <a:schemeClr val="accent2"/>
              </a:solidFill>
            </a:endParaRPr>
          </a:p>
          <a:p>
            <a:pPr marL="285750" indent="-285750">
              <a:buFont typeface="Arial" pitchFamily="34" charset="0"/>
              <a:buChar char="•"/>
            </a:pPr>
            <a:r>
              <a:rPr lang="da-DK" sz="1600" dirty="0" smtClean="0">
                <a:solidFill>
                  <a:schemeClr val="accent2"/>
                </a:solidFill>
              </a:rPr>
              <a:t>Commission </a:t>
            </a:r>
            <a:r>
              <a:rPr lang="da-DK" sz="1600" dirty="0">
                <a:solidFill>
                  <a:schemeClr val="accent2"/>
                </a:solidFill>
              </a:rPr>
              <a:t>Decision 2007/344/EC (16 May 2007) </a:t>
            </a:r>
            <a:r>
              <a:rPr lang="en-US" sz="1600" dirty="0">
                <a:solidFill>
                  <a:schemeClr val="accent2"/>
                </a:solidFill>
              </a:rPr>
              <a:t>on </a:t>
            </a:r>
            <a:r>
              <a:rPr lang="en-US" sz="1600" dirty="0" err="1">
                <a:solidFill>
                  <a:schemeClr val="accent2"/>
                </a:solidFill>
              </a:rPr>
              <a:t>harmonised</a:t>
            </a:r>
            <a:r>
              <a:rPr lang="en-US" sz="1600" dirty="0">
                <a:solidFill>
                  <a:schemeClr val="accent2"/>
                </a:solidFill>
              </a:rPr>
              <a:t> availability of information regarding spectrum use within the </a:t>
            </a:r>
            <a:r>
              <a:rPr lang="en-US" sz="1600" dirty="0" smtClean="0">
                <a:solidFill>
                  <a:schemeClr val="accent2"/>
                </a:solidFill>
              </a:rPr>
              <a:t>Community</a:t>
            </a:r>
          </a:p>
          <a:p>
            <a:pPr marL="285750" indent="-285750">
              <a:buFont typeface="Arial" pitchFamily="34" charset="0"/>
              <a:buChar char="•"/>
            </a:pPr>
            <a:endParaRPr lang="en-US" sz="1600" dirty="0" smtClean="0">
              <a:solidFill>
                <a:schemeClr val="accent2"/>
              </a:solidFill>
            </a:endParaRPr>
          </a:p>
          <a:p>
            <a:pPr marL="285750" indent="-285750">
              <a:buFont typeface="Arial" pitchFamily="34" charset="0"/>
              <a:buChar char="•"/>
            </a:pPr>
            <a:r>
              <a:rPr lang="en-US" sz="1600" dirty="0" smtClean="0">
                <a:solidFill>
                  <a:schemeClr val="accent2"/>
                </a:solidFill>
              </a:rPr>
              <a:t>ECO!</a:t>
            </a:r>
          </a:p>
          <a:p>
            <a:r>
              <a:rPr lang="en-US" sz="1600" dirty="0">
                <a:solidFill>
                  <a:schemeClr val="accent2"/>
                </a:solidFill>
              </a:rPr>
              <a:t>	</a:t>
            </a:r>
            <a:r>
              <a:rPr lang="en-US" sz="1600" dirty="0" smtClean="0">
                <a:solidFill>
                  <a:schemeClr val="accent2"/>
                </a:solidFill>
              </a:rPr>
              <a:t>ECO will answer questions, advise and help solve any problems administrations</a:t>
            </a:r>
          </a:p>
          <a:p>
            <a:r>
              <a:rPr lang="en-US" sz="1600" dirty="0" smtClean="0">
                <a:solidFill>
                  <a:schemeClr val="accent2"/>
                </a:solidFill>
              </a:rPr>
              <a:t>	might have, for example with regard to formatting of data and upload of </a:t>
            </a:r>
          </a:p>
          <a:p>
            <a:r>
              <a:rPr lang="en-US" sz="1600" dirty="0">
                <a:solidFill>
                  <a:schemeClr val="accent2"/>
                </a:solidFill>
              </a:rPr>
              <a:t>	</a:t>
            </a:r>
            <a:r>
              <a:rPr lang="en-US" sz="1600" dirty="0" smtClean="0">
                <a:solidFill>
                  <a:schemeClr val="accent2"/>
                </a:solidFill>
              </a:rPr>
              <a:t>information to EFIS</a:t>
            </a:r>
            <a:endParaRPr lang="en-US" sz="1600" dirty="0">
              <a:solidFill>
                <a:schemeClr val="accent2"/>
              </a:solidFill>
            </a:endParaRPr>
          </a:p>
          <a:p>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GB" dirty="0" smtClean="0"/>
              <a:t>Overview and general info</a:t>
            </a:r>
            <a:endParaRPr lang="en-US" dirty="0" smtClean="0"/>
          </a:p>
        </p:txBody>
      </p:sp>
      <p:sp>
        <p:nvSpPr>
          <p:cNvPr id="44034" name="Rectangle 3"/>
          <p:cNvSpPr>
            <a:spLocks noGrp="1" noChangeArrowheads="1"/>
          </p:cNvSpPr>
          <p:nvPr>
            <p:ph type="body" idx="1"/>
          </p:nvPr>
        </p:nvSpPr>
        <p:spPr>
          <a:xfrm>
            <a:off x="899592" y="2204864"/>
            <a:ext cx="7920359" cy="4536330"/>
          </a:xfrm>
        </p:spPr>
        <p:txBody>
          <a:bodyPr/>
          <a:lstStyle/>
          <a:p>
            <a:pPr marL="0" indent="0">
              <a:buNone/>
            </a:pPr>
            <a:endParaRPr lang="en-US" sz="1400" dirty="0" smtClean="0">
              <a:solidFill>
                <a:srgbClr val="000066"/>
              </a:solidFill>
            </a:endParaRPr>
          </a:p>
          <a:p>
            <a:r>
              <a:rPr lang="en-US" sz="1400" dirty="0" smtClean="0">
                <a:solidFill>
                  <a:srgbClr val="000066"/>
                </a:solidFill>
              </a:rPr>
              <a:t>41 countries - including all </a:t>
            </a:r>
            <a:r>
              <a:rPr lang="en-US" sz="1400" dirty="0">
                <a:solidFill>
                  <a:srgbClr val="000066"/>
                </a:solidFill>
              </a:rPr>
              <a:t>EU member </a:t>
            </a:r>
            <a:r>
              <a:rPr lang="en-US" sz="1400" dirty="0" smtClean="0">
                <a:solidFill>
                  <a:srgbClr val="000066"/>
                </a:solidFill>
              </a:rPr>
              <a:t>states – are </a:t>
            </a:r>
            <a:r>
              <a:rPr lang="en-US" sz="1400" dirty="0">
                <a:solidFill>
                  <a:srgbClr val="000066"/>
                </a:solidFill>
              </a:rPr>
              <a:t>represented in </a:t>
            </a:r>
            <a:r>
              <a:rPr lang="en-US" sz="1400" dirty="0" smtClean="0">
                <a:solidFill>
                  <a:srgbClr val="000066"/>
                </a:solidFill>
              </a:rPr>
              <a:t>EFIS</a:t>
            </a:r>
            <a:br>
              <a:rPr lang="en-US" sz="1400" dirty="0" smtClean="0">
                <a:solidFill>
                  <a:srgbClr val="000066"/>
                </a:solidFill>
              </a:rPr>
            </a:br>
            <a:endParaRPr lang="en-US" sz="1400" dirty="0" smtClean="0">
              <a:solidFill>
                <a:srgbClr val="000066"/>
              </a:solidFill>
            </a:endParaRPr>
          </a:p>
          <a:p>
            <a:pPr marL="342900" lvl="1" indent="-342900">
              <a:buFontTx/>
              <a:buChar char="•"/>
            </a:pPr>
            <a:r>
              <a:rPr lang="en-US" sz="1400" dirty="0" smtClean="0">
                <a:solidFill>
                  <a:srgbClr val="000066"/>
                </a:solidFill>
              </a:rPr>
              <a:t>The ITU-R Region 1 and the European Common Allocation (ECA) table are also available </a:t>
            </a:r>
            <a:r>
              <a:rPr lang="en-US" sz="1400" dirty="0">
                <a:solidFill>
                  <a:srgbClr val="000066"/>
                </a:solidFill>
              </a:rPr>
              <a:t>(ECA database now merged into EFIS) </a:t>
            </a:r>
            <a:endParaRPr lang="en-US" sz="1400" dirty="0" smtClean="0">
              <a:solidFill>
                <a:srgbClr val="000066"/>
              </a:solidFill>
            </a:endParaRPr>
          </a:p>
          <a:p>
            <a:endParaRPr lang="en-US" sz="1400" dirty="0" smtClean="0">
              <a:solidFill>
                <a:srgbClr val="000066"/>
              </a:solidFill>
            </a:endParaRPr>
          </a:p>
          <a:p>
            <a:r>
              <a:rPr lang="en-US" sz="1400" dirty="0" smtClean="0">
                <a:solidFill>
                  <a:srgbClr val="000066"/>
                </a:solidFill>
              </a:rPr>
              <a:t>EFIS contains the following data types:</a:t>
            </a:r>
          </a:p>
          <a:p>
            <a:pPr marL="800100" lvl="1" indent="-342900">
              <a:buFont typeface="+mj-lt"/>
              <a:buAutoNum type="arabicPeriod"/>
            </a:pPr>
            <a:r>
              <a:rPr lang="en-US" sz="1400" dirty="0" smtClean="0">
                <a:solidFill>
                  <a:srgbClr val="000066"/>
                </a:solidFill>
              </a:rPr>
              <a:t>Allocations</a:t>
            </a:r>
          </a:p>
          <a:p>
            <a:pPr marL="800100" lvl="1" indent="-342900">
              <a:buFont typeface="+mj-lt"/>
              <a:buAutoNum type="arabicPeriod"/>
            </a:pPr>
            <a:r>
              <a:rPr lang="en-US" sz="1400" dirty="0" smtClean="0">
                <a:solidFill>
                  <a:srgbClr val="000066"/>
                </a:solidFill>
              </a:rPr>
              <a:t>Applications</a:t>
            </a:r>
          </a:p>
          <a:p>
            <a:pPr marL="800100" lvl="1" indent="-342900">
              <a:buFont typeface="+mj-lt"/>
              <a:buAutoNum type="arabicPeriod"/>
            </a:pPr>
            <a:r>
              <a:rPr lang="en-US" sz="1400" dirty="0" smtClean="0">
                <a:solidFill>
                  <a:srgbClr val="000066"/>
                </a:solidFill>
              </a:rPr>
              <a:t>Radio interfaces</a:t>
            </a:r>
          </a:p>
          <a:p>
            <a:pPr marL="800100" lvl="1" indent="-342900">
              <a:buFont typeface="+mj-lt"/>
              <a:buAutoNum type="arabicPeriod"/>
            </a:pPr>
            <a:r>
              <a:rPr lang="en-US" sz="1400" dirty="0" smtClean="0">
                <a:solidFill>
                  <a:srgbClr val="000066"/>
                </a:solidFill>
              </a:rPr>
              <a:t>Documents</a:t>
            </a:r>
          </a:p>
          <a:p>
            <a:pPr marL="800100" lvl="1" indent="-342900">
              <a:buFont typeface="+mj-lt"/>
              <a:buAutoNum type="arabicPeriod"/>
            </a:pPr>
            <a:r>
              <a:rPr lang="en-US" sz="1400" dirty="0" smtClean="0">
                <a:solidFill>
                  <a:srgbClr val="000066"/>
                </a:solidFill>
              </a:rPr>
              <a:t>Right of use info</a:t>
            </a:r>
          </a:p>
          <a:p>
            <a:pPr lvl="1"/>
            <a:endParaRPr lang="en-US" sz="1400" dirty="0">
              <a:solidFill>
                <a:srgbClr val="000066"/>
              </a:solidFill>
            </a:endParaRPr>
          </a:p>
          <a:p>
            <a:r>
              <a:rPr lang="en-US" sz="1400" dirty="0" smtClean="0">
                <a:solidFill>
                  <a:srgbClr val="000066"/>
                </a:solidFill>
              </a:rPr>
              <a:t>All data types are searchable, and types 1 – 3 are comparable for the national tables as well as the ECA and ITU tables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9"/>
          <p:cNvSpPr txBox="1">
            <a:spLocks noChangeArrowheads="1"/>
          </p:cNvSpPr>
          <p:nvPr/>
        </p:nvSpPr>
        <p:spPr bwMode="auto">
          <a:xfrm>
            <a:off x="5435600" y="4224338"/>
            <a:ext cx="3240088" cy="1536700"/>
          </a:xfrm>
          <a:prstGeom prst="rect">
            <a:avLst/>
          </a:prstGeom>
          <a:noFill/>
          <a:ln>
            <a:noFill/>
          </a:ln>
          <a:effectLst/>
          <a:extLst/>
        </p:spPr>
        <p:txBody>
          <a:bodyPr>
            <a:spAutoFit/>
          </a:bodyPr>
          <a:lstStyle>
            <a:lvl1pPr>
              <a:defRPr sz="2200">
                <a:solidFill>
                  <a:schemeClr val="tx1"/>
                </a:solidFill>
                <a:latin typeface="Arial" pitchFamily="34" charset="0"/>
              </a:defRPr>
            </a:lvl1pPr>
            <a:lvl2pPr marL="742950" indent="-285750">
              <a:defRPr sz="2200">
                <a:solidFill>
                  <a:schemeClr val="tx1"/>
                </a:solidFill>
                <a:latin typeface="Arial" pitchFamily="34" charset="0"/>
              </a:defRPr>
            </a:lvl2pPr>
            <a:lvl3pPr marL="1143000" indent="-228600">
              <a:defRPr sz="2200">
                <a:solidFill>
                  <a:schemeClr val="tx1"/>
                </a:solidFill>
                <a:latin typeface="Arial" pitchFamily="34" charset="0"/>
              </a:defRPr>
            </a:lvl3pPr>
            <a:lvl4pPr marL="1600200" indent="-228600">
              <a:defRPr sz="2200">
                <a:solidFill>
                  <a:schemeClr val="tx1"/>
                </a:solidFill>
                <a:latin typeface="Arial" pitchFamily="34" charset="0"/>
              </a:defRPr>
            </a:lvl4pPr>
            <a:lvl5pPr marL="2057400" indent="-228600">
              <a:defRPr sz="2200">
                <a:solidFill>
                  <a:schemeClr val="tx1"/>
                </a:solidFill>
                <a:latin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defRPr>
            </a:lvl9pPr>
          </a:lstStyle>
          <a:p>
            <a:pPr>
              <a:lnSpc>
                <a:spcPct val="120000"/>
              </a:lnSpc>
              <a:spcBef>
                <a:spcPct val="20000"/>
              </a:spcBef>
              <a:buFont typeface="Arial" pitchFamily="34" charset="0"/>
              <a:buNone/>
              <a:defRPr/>
            </a:pPr>
            <a:r>
              <a:rPr lang="en-US" sz="1400" dirty="0" smtClean="0">
                <a:solidFill>
                  <a:srgbClr val="000066"/>
                </a:solidFill>
                <a:ea typeface="ＭＳ Ｐゴシック" pitchFamily="34" charset="-128"/>
                <a:cs typeface="+mn-cs"/>
              </a:rPr>
              <a:t>Thomas Weber</a:t>
            </a:r>
          </a:p>
          <a:p>
            <a:pPr>
              <a:lnSpc>
                <a:spcPct val="120000"/>
              </a:lnSpc>
              <a:spcBef>
                <a:spcPct val="20000"/>
              </a:spcBef>
              <a:buFont typeface="Arial" pitchFamily="34" charset="0"/>
              <a:buNone/>
              <a:defRPr/>
            </a:pPr>
            <a:r>
              <a:rPr lang="en-US" sz="1400" dirty="0" smtClean="0">
                <a:solidFill>
                  <a:srgbClr val="000066"/>
                </a:solidFill>
                <a:ea typeface="ＭＳ Ｐゴシック" pitchFamily="34" charset="-128"/>
                <a:cs typeface="+mn-cs"/>
              </a:rPr>
              <a:t>Spectrum Management</a:t>
            </a:r>
            <a:br>
              <a:rPr lang="en-US" sz="1400" dirty="0" smtClean="0">
                <a:solidFill>
                  <a:srgbClr val="000066"/>
                </a:solidFill>
                <a:ea typeface="ＭＳ Ｐゴシック" pitchFamily="34" charset="-128"/>
                <a:cs typeface="+mn-cs"/>
              </a:rPr>
            </a:br>
            <a:r>
              <a:rPr lang="en-US" sz="1400" dirty="0" smtClean="0">
                <a:solidFill>
                  <a:srgbClr val="000066"/>
                </a:solidFill>
                <a:ea typeface="ＭＳ Ｐゴシック" pitchFamily="34" charset="-128"/>
                <a:cs typeface="+mn-cs"/>
                <a:hlinkClick r:id="rId2"/>
              </a:rPr>
              <a:t>thomas.weber@eco.cept.org</a:t>
            </a:r>
            <a:endParaRPr lang="en-US" sz="1400" dirty="0" smtClean="0">
              <a:solidFill>
                <a:srgbClr val="000066"/>
              </a:solidFill>
              <a:ea typeface="ＭＳ Ｐゴシック" pitchFamily="34" charset="-128"/>
              <a:cs typeface="+mn-cs"/>
            </a:endParaRPr>
          </a:p>
          <a:p>
            <a:pPr>
              <a:lnSpc>
                <a:spcPct val="120000"/>
              </a:lnSpc>
              <a:spcBef>
                <a:spcPct val="20000"/>
              </a:spcBef>
              <a:buFont typeface="Arial" pitchFamily="34" charset="0"/>
              <a:buNone/>
              <a:defRPr/>
            </a:pPr>
            <a:r>
              <a:rPr lang="de-DE" sz="1400" dirty="0">
                <a:solidFill>
                  <a:srgbClr val="000066"/>
                </a:solidFill>
                <a:ea typeface="ＭＳ Ｐゴシック" pitchFamily="34" charset="-128"/>
                <a:cs typeface="+mn-cs"/>
              </a:rPr>
              <a:t>Tel: +45 33 89 63 </a:t>
            </a:r>
            <a:r>
              <a:rPr lang="de-DE" sz="1400" dirty="0" smtClean="0">
                <a:solidFill>
                  <a:srgbClr val="000066"/>
                </a:solidFill>
                <a:ea typeface="ＭＳ Ｐゴシック" pitchFamily="34" charset="-128"/>
                <a:cs typeface="+mn-cs"/>
              </a:rPr>
              <a:t>12</a:t>
            </a:r>
            <a:endParaRPr lang="en-US" sz="1400" dirty="0">
              <a:solidFill>
                <a:srgbClr val="000066"/>
              </a:solidFill>
              <a:ea typeface="ＭＳ Ｐゴシック" pitchFamily="34" charset="-128"/>
              <a:cs typeface="+mn-cs"/>
            </a:endParaRPr>
          </a:p>
          <a:p>
            <a:pPr eaLnBrk="0" hangingPunct="0">
              <a:spcBef>
                <a:spcPct val="50000"/>
              </a:spcBef>
              <a:defRPr/>
            </a:pPr>
            <a:endParaRPr lang="en-US" sz="1400" dirty="0" smtClean="0">
              <a:solidFill>
                <a:srgbClr val="000066"/>
              </a:solidFill>
              <a:latin typeface="Arial"/>
              <a:cs typeface="+mn-cs"/>
            </a:endParaRPr>
          </a:p>
        </p:txBody>
      </p:sp>
      <p:sp>
        <p:nvSpPr>
          <p:cNvPr id="56322" name="Rectangle 12"/>
          <p:cNvSpPr>
            <a:spLocks noGrp="1" noChangeArrowheads="1"/>
          </p:cNvSpPr>
          <p:nvPr>
            <p:ph type="title"/>
          </p:nvPr>
        </p:nvSpPr>
        <p:spPr/>
        <p:txBody>
          <a:bodyPr/>
          <a:lstStyle/>
          <a:p>
            <a:pPr eaLnBrk="1" hangingPunct="1"/>
            <a:r>
              <a:rPr lang="da-DK" smtClean="0"/>
              <a:t>EFIS CONTACTS in ECO</a:t>
            </a:r>
            <a:endParaRPr lang="en-GB" smtClean="0"/>
          </a:p>
        </p:txBody>
      </p:sp>
      <p:pic>
        <p:nvPicPr>
          <p:cNvPr id="56323" name="Picture 2" descr="C:\Users\weber\AppData\Local\Microsoft\Windows\Temporary Internet Files\Content.Outlook\B2M6M6SP\DSC_9584.jpg"/>
          <p:cNvPicPr>
            <a:picLocks noChangeAspect="1" noChangeArrowheads="1"/>
          </p:cNvPicPr>
          <p:nvPr/>
        </p:nvPicPr>
        <p:blipFill>
          <a:blip r:embed="rId3"/>
          <a:srcRect/>
          <a:stretch>
            <a:fillRect/>
          </a:stretch>
        </p:blipFill>
        <p:spPr bwMode="auto">
          <a:xfrm>
            <a:off x="5532438" y="2230438"/>
            <a:ext cx="1343025" cy="1901825"/>
          </a:xfrm>
          <a:prstGeom prst="rect">
            <a:avLst/>
          </a:prstGeom>
          <a:noFill/>
          <a:ln w="9525">
            <a:noFill/>
            <a:miter lim="800000"/>
            <a:headEnd/>
            <a:tailEnd/>
          </a:ln>
        </p:spPr>
      </p:pic>
      <p:sp>
        <p:nvSpPr>
          <p:cNvPr id="6" name="Text Box 9"/>
          <p:cNvSpPr txBox="1">
            <a:spLocks noChangeArrowheads="1"/>
          </p:cNvSpPr>
          <p:nvPr/>
        </p:nvSpPr>
        <p:spPr bwMode="auto">
          <a:xfrm>
            <a:off x="2195513" y="4173538"/>
            <a:ext cx="3529012" cy="1579562"/>
          </a:xfrm>
          <a:prstGeom prst="rect">
            <a:avLst/>
          </a:prstGeom>
          <a:noFill/>
          <a:ln>
            <a:noFill/>
          </a:ln>
          <a:effectLst/>
          <a:extLst/>
        </p:spPr>
        <p:txBody>
          <a:bodyPr>
            <a:spAutoFit/>
          </a:bodyPr>
          <a:lstStyle>
            <a:lvl1pPr>
              <a:defRPr sz="2200">
                <a:solidFill>
                  <a:schemeClr val="tx1"/>
                </a:solidFill>
                <a:latin typeface="Arial" pitchFamily="34" charset="0"/>
              </a:defRPr>
            </a:lvl1pPr>
            <a:lvl2pPr marL="742950" indent="-285750">
              <a:defRPr sz="2200">
                <a:solidFill>
                  <a:schemeClr val="tx1"/>
                </a:solidFill>
                <a:latin typeface="Arial" pitchFamily="34" charset="0"/>
              </a:defRPr>
            </a:lvl2pPr>
            <a:lvl3pPr marL="1143000" indent="-228600">
              <a:defRPr sz="2200">
                <a:solidFill>
                  <a:schemeClr val="tx1"/>
                </a:solidFill>
                <a:latin typeface="Arial" pitchFamily="34" charset="0"/>
              </a:defRPr>
            </a:lvl3pPr>
            <a:lvl4pPr marL="1600200" indent="-228600">
              <a:defRPr sz="2200">
                <a:solidFill>
                  <a:schemeClr val="tx1"/>
                </a:solidFill>
                <a:latin typeface="Arial" pitchFamily="34" charset="0"/>
              </a:defRPr>
            </a:lvl4pPr>
            <a:lvl5pPr marL="2057400" indent="-228600">
              <a:defRPr sz="2200">
                <a:solidFill>
                  <a:schemeClr val="tx1"/>
                </a:solidFill>
                <a:latin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defRPr>
            </a:lvl9pPr>
          </a:lstStyle>
          <a:p>
            <a:pPr>
              <a:lnSpc>
                <a:spcPct val="120000"/>
              </a:lnSpc>
              <a:spcBef>
                <a:spcPct val="20000"/>
              </a:spcBef>
              <a:buFont typeface="Arial" pitchFamily="34" charset="0"/>
              <a:buNone/>
              <a:defRPr/>
            </a:pPr>
            <a:r>
              <a:rPr lang="en-US" sz="1400" dirty="0" smtClean="0">
                <a:solidFill>
                  <a:srgbClr val="000066"/>
                </a:solidFill>
                <a:ea typeface="ＭＳ Ｐゴシック" pitchFamily="34" charset="-128"/>
                <a:cs typeface="+mn-cs"/>
              </a:rPr>
              <a:t>Pia Hammer Bloch</a:t>
            </a:r>
          </a:p>
          <a:p>
            <a:pPr>
              <a:lnSpc>
                <a:spcPct val="120000"/>
              </a:lnSpc>
              <a:spcBef>
                <a:spcPct val="20000"/>
              </a:spcBef>
              <a:buFont typeface="Arial" pitchFamily="34" charset="0"/>
              <a:buNone/>
              <a:defRPr/>
            </a:pPr>
            <a:r>
              <a:rPr lang="en-US" sz="1400" dirty="0" smtClean="0">
                <a:solidFill>
                  <a:srgbClr val="000066"/>
                </a:solidFill>
                <a:ea typeface="ＭＳ Ｐゴシック" pitchFamily="34" charset="-128"/>
                <a:cs typeface="+mn-cs"/>
              </a:rPr>
              <a:t>EFIS Project Manager</a:t>
            </a:r>
          </a:p>
          <a:p>
            <a:pPr>
              <a:lnSpc>
                <a:spcPct val="120000"/>
              </a:lnSpc>
              <a:spcBef>
                <a:spcPct val="20000"/>
              </a:spcBef>
              <a:buFont typeface="Arial" pitchFamily="34" charset="0"/>
              <a:buNone/>
              <a:defRPr/>
            </a:pPr>
            <a:r>
              <a:rPr lang="en-US" sz="1400" dirty="0" smtClean="0">
                <a:solidFill>
                  <a:srgbClr val="000066"/>
                </a:solidFill>
                <a:ea typeface="ＭＳ Ｐゴシック" pitchFamily="34" charset="-128"/>
                <a:cs typeface="+mn-cs"/>
                <a:hlinkClick r:id="rId4"/>
              </a:rPr>
              <a:t>pia.hammer.bloch@eco.cept.org</a:t>
            </a:r>
            <a:r>
              <a:rPr lang="en-US" sz="1400" dirty="0" smtClean="0">
                <a:solidFill>
                  <a:srgbClr val="000066"/>
                </a:solidFill>
                <a:ea typeface="ＭＳ Ｐゴシック" pitchFamily="34" charset="-128"/>
                <a:cs typeface="+mn-cs"/>
              </a:rPr>
              <a:t> </a:t>
            </a:r>
          </a:p>
          <a:p>
            <a:pPr>
              <a:lnSpc>
                <a:spcPct val="120000"/>
              </a:lnSpc>
              <a:spcBef>
                <a:spcPct val="20000"/>
              </a:spcBef>
              <a:buFont typeface="Arial" pitchFamily="34" charset="0"/>
              <a:buNone/>
              <a:defRPr/>
            </a:pPr>
            <a:r>
              <a:rPr lang="de-DE" sz="1400" dirty="0">
                <a:solidFill>
                  <a:srgbClr val="000066"/>
                </a:solidFill>
                <a:ea typeface="ＭＳ Ｐゴシック" pitchFamily="34" charset="-128"/>
                <a:cs typeface="+mn-cs"/>
              </a:rPr>
              <a:t>Tel: +45 33 89 63 </a:t>
            </a:r>
            <a:r>
              <a:rPr lang="de-DE" sz="1400" dirty="0" smtClean="0">
                <a:solidFill>
                  <a:srgbClr val="000066"/>
                </a:solidFill>
                <a:ea typeface="ＭＳ Ｐゴシック" pitchFamily="34" charset="-128"/>
                <a:cs typeface="+mn-cs"/>
              </a:rPr>
              <a:t>10</a:t>
            </a:r>
            <a:endParaRPr lang="en-US" sz="1400" dirty="0">
              <a:solidFill>
                <a:srgbClr val="000066"/>
              </a:solidFill>
              <a:ea typeface="ＭＳ Ｐゴシック" pitchFamily="34" charset="-128"/>
              <a:cs typeface="+mn-cs"/>
            </a:endParaRPr>
          </a:p>
          <a:p>
            <a:pPr eaLnBrk="0" hangingPunct="0">
              <a:spcBef>
                <a:spcPct val="50000"/>
              </a:spcBef>
              <a:defRPr/>
            </a:pPr>
            <a:endParaRPr lang="en-US" sz="1400" dirty="0" smtClean="0">
              <a:solidFill>
                <a:srgbClr val="000066"/>
              </a:solidFill>
              <a:latin typeface="Arial"/>
              <a:cs typeface="+mn-cs"/>
            </a:endParaRPr>
          </a:p>
        </p:txBody>
      </p:sp>
      <p:pic>
        <p:nvPicPr>
          <p:cNvPr id="56325" name="Picture 2" descr="R:\Marc\Annual Report\2010\Pictures\Office\DSC_9544.jpg"/>
          <p:cNvPicPr>
            <a:picLocks noChangeAspect="1" noChangeArrowheads="1"/>
          </p:cNvPicPr>
          <p:nvPr/>
        </p:nvPicPr>
        <p:blipFill>
          <a:blip r:embed="rId5"/>
          <a:srcRect/>
          <a:stretch>
            <a:fillRect/>
          </a:stretch>
        </p:blipFill>
        <p:spPr bwMode="auto">
          <a:xfrm>
            <a:off x="2311400" y="2244725"/>
            <a:ext cx="1335088" cy="1887538"/>
          </a:xfrm>
          <a:prstGeom prst="rect">
            <a:avLst/>
          </a:prstGeom>
          <a:noFill/>
          <a:ln w="9525">
            <a:noFill/>
            <a:miter lim="800000"/>
            <a:headEnd/>
            <a:tailEnd/>
          </a:ln>
        </p:spPr>
      </p:pic>
      <p:sp>
        <p:nvSpPr>
          <p:cNvPr id="8" name="Text Box 9"/>
          <p:cNvSpPr txBox="1">
            <a:spLocks noChangeArrowheads="1"/>
          </p:cNvSpPr>
          <p:nvPr/>
        </p:nvSpPr>
        <p:spPr bwMode="auto">
          <a:xfrm>
            <a:off x="179388" y="5478463"/>
            <a:ext cx="7056437" cy="1550987"/>
          </a:xfrm>
          <a:prstGeom prst="rect">
            <a:avLst/>
          </a:prstGeom>
          <a:noFill/>
          <a:ln w="9525">
            <a:noFill/>
            <a:miter lim="800000"/>
            <a:headEnd/>
            <a:tailEnd/>
          </a:ln>
        </p:spPr>
        <p:txBody>
          <a:bodyPr>
            <a:spAutoFit/>
          </a:bodyPr>
          <a:lstStyle/>
          <a:p>
            <a:pPr>
              <a:lnSpc>
                <a:spcPct val="120000"/>
              </a:lnSpc>
              <a:spcBef>
                <a:spcPct val="20000"/>
              </a:spcBef>
              <a:buFont typeface="Arial" charset="0"/>
              <a:buNone/>
              <a:defRPr/>
            </a:pPr>
            <a:r>
              <a:rPr lang="en-US" sz="1200" dirty="0">
                <a:solidFill>
                  <a:srgbClr val="000066"/>
                </a:solidFill>
                <a:ea typeface="ＭＳ Ｐゴシック"/>
                <a:cs typeface="ＭＳ Ｐゴシック"/>
              </a:rPr>
              <a:t>ECO</a:t>
            </a:r>
          </a:p>
          <a:p>
            <a:pPr>
              <a:lnSpc>
                <a:spcPct val="120000"/>
              </a:lnSpc>
              <a:spcBef>
                <a:spcPct val="20000"/>
              </a:spcBef>
              <a:buFont typeface="Arial" charset="0"/>
              <a:buNone/>
              <a:defRPr/>
            </a:pPr>
            <a:r>
              <a:rPr lang="en-US" sz="1200" dirty="0" err="1">
                <a:solidFill>
                  <a:srgbClr val="000066"/>
                </a:solidFill>
                <a:ea typeface="ＭＳ Ｐゴシック"/>
                <a:cs typeface="ＭＳ Ｐゴシック"/>
              </a:rPr>
              <a:t>Nansensgade</a:t>
            </a:r>
            <a:r>
              <a:rPr lang="en-US" sz="1200" dirty="0">
                <a:solidFill>
                  <a:srgbClr val="000066"/>
                </a:solidFill>
                <a:ea typeface="ＭＳ Ｐゴシック"/>
                <a:cs typeface="ＭＳ Ｐゴシック"/>
              </a:rPr>
              <a:t> 19-3, 1366 Copenhagen, Denmark</a:t>
            </a:r>
            <a:br>
              <a:rPr lang="en-US" sz="1200" dirty="0">
                <a:solidFill>
                  <a:srgbClr val="000066"/>
                </a:solidFill>
                <a:ea typeface="ＭＳ Ｐゴシック"/>
                <a:cs typeface="ＭＳ Ｐゴシック"/>
              </a:rPr>
            </a:br>
            <a:r>
              <a:rPr lang="en-US" sz="1200" dirty="0">
                <a:solidFill>
                  <a:srgbClr val="000066"/>
                </a:solidFill>
                <a:ea typeface="ＭＳ Ｐゴシック"/>
                <a:cs typeface="ＭＳ Ｐゴシック"/>
              </a:rPr>
              <a:t>Tel: +45 33 89 63 00</a:t>
            </a:r>
            <a:br>
              <a:rPr lang="en-US" sz="1200" dirty="0">
                <a:solidFill>
                  <a:srgbClr val="000066"/>
                </a:solidFill>
                <a:ea typeface="ＭＳ Ｐゴシック"/>
                <a:cs typeface="ＭＳ Ｐゴシック"/>
              </a:rPr>
            </a:br>
            <a:r>
              <a:rPr lang="en-US" sz="1200" dirty="0">
                <a:solidFill>
                  <a:srgbClr val="000066"/>
                </a:solidFill>
                <a:ea typeface="__ _____"/>
                <a:cs typeface="__ _____"/>
              </a:rPr>
              <a:t>Fax: +45 33 89 63 30</a:t>
            </a:r>
          </a:p>
          <a:p>
            <a:pPr>
              <a:lnSpc>
                <a:spcPct val="120000"/>
              </a:lnSpc>
              <a:spcBef>
                <a:spcPct val="20000"/>
              </a:spcBef>
              <a:buFont typeface="Arial" charset="0"/>
              <a:buNone/>
              <a:defRPr/>
            </a:pPr>
            <a:r>
              <a:rPr lang="en-US" sz="1200" dirty="0">
                <a:solidFill>
                  <a:srgbClr val="000066"/>
                </a:solidFill>
                <a:ea typeface="__ _____"/>
                <a:cs typeface="__ _____"/>
              </a:rPr>
              <a:t>eco@eco.cept.org</a:t>
            </a:r>
            <a:endParaRPr lang="en-US" sz="1200" dirty="0">
              <a:solidFill>
                <a:srgbClr val="000066"/>
              </a:solidFill>
              <a:ea typeface="ＭＳ Ｐゴシック"/>
              <a:cs typeface="ＭＳ Ｐゴシック"/>
            </a:endParaRPr>
          </a:p>
          <a:p>
            <a:pPr eaLnBrk="0" hangingPunct="0">
              <a:spcBef>
                <a:spcPct val="50000"/>
              </a:spcBef>
              <a:defRPr/>
            </a:pPr>
            <a:endParaRPr lang="en-US" sz="1200" b="1" dirty="0">
              <a:solidFill>
                <a:srgbClr val="000066"/>
              </a:solidFill>
              <a:latin typeface="Times" pitchFamily="18" charset="0"/>
              <a:cs typeface="+mn-cs"/>
            </a:endParaRPr>
          </a:p>
        </p:txBody>
      </p:sp>
    </p:spTree>
    <p:extLst>
      <p:ext uri="{BB962C8B-B14F-4D97-AF65-F5344CB8AC3E}">
        <p14:creationId xmlns:p14="http://schemas.microsoft.com/office/powerpoint/2010/main" val="3379084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536" y="260648"/>
            <a:ext cx="8424936" cy="6408712"/>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800" b="1" dirty="0" smtClean="0">
                <a:solidFill>
                  <a:srgbClr val="000066"/>
                </a:solidFill>
              </a:rPr>
              <a:t>Allocations and Applications</a:t>
            </a:r>
          </a:p>
          <a:p>
            <a:pPr lvl="1"/>
            <a:r>
              <a:rPr lang="en-US" sz="1400" dirty="0" smtClean="0">
                <a:solidFill>
                  <a:srgbClr val="000066"/>
                </a:solidFill>
              </a:rPr>
              <a:t>f</a:t>
            </a:r>
            <a:r>
              <a:rPr lang="en-GB" sz="1400" dirty="0" smtClean="0">
                <a:solidFill>
                  <a:srgbClr val="000066"/>
                </a:solidFill>
              </a:rPr>
              <a:t>or most countries extracted directly from National Tables of Frequency Allocations</a:t>
            </a:r>
          </a:p>
          <a:p>
            <a:pPr lvl="1"/>
            <a:r>
              <a:rPr lang="en-GB" sz="1400" dirty="0" smtClean="0">
                <a:solidFill>
                  <a:srgbClr val="000066"/>
                </a:solidFill>
              </a:rPr>
              <a:t>usually updated once or twice a year, with updates reported to ECO and EFIS/MG </a:t>
            </a:r>
          </a:p>
          <a:p>
            <a:pPr lvl="1"/>
            <a:r>
              <a:rPr lang="en-GB" sz="1400" dirty="0" smtClean="0">
                <a:solidFill>
                  <a:srgbClr val="000066"/>
                </a:solidFill>
              </a:rPr>
              <a:t>Commission Decision 2007/344/EC stipulates that this information (applies also to radio interfaces and individual rights of use) shall be updated twice a year by Member States</a:t>
            </a:r>
          </a:p>
          <a:p>
            <a:pPr lvl="1"/>
            <a:r>
              <a:rPr lang="en-GB" sz="1400" dirty="0" smtClean="0">
                <a:solidFill>
                  <a:srgbClr val="000066"/>
                </a:solidFill>
              </a:rPr>
              <a:t>ECA and ITU tables in EFIS are maintained by the Office.</a:t>
            </a:r>
            <a:br>
              <a:rPr lang="en-GB" sz="1400" dirty="0" smtClean="0">
                <a:solidFill>
                  <a:srgbClr val="000066"/>
                </a:solidFill>
              </a:rPr>
            </a:br>
            <a:endParaRPr lang="en-GB" sz="1400" dirty="0" smtClean="0">
              <a:solidFill>
                <a:srgbClr val="000066"/>
              </a:solidFill>
            </a:endParaRPr>
          </a:p>
          <a:p>
            <a:pPr marL="0" indent="0">
              <a:buFont typeface="Arial" charset="0"/>
              <a:buNone/>
            </a:pPr>
            <a:r>
              <a:rPr lang="en-GB" sz="1800" b="1" dirty="0" smtClean="0">
                <a:solidFill>
                  <a:srgbClr val="000066"/>
                </a:solidFill>
              </a:rPr>
              <a:t>Radio Interface Specifications:  </a:t>
            </a:r>
          </a:p>
          <a:p>
            <a:pPr marL="0" indent="0">
              <a:buFont typeface="Arial" charset="0"/>
              <a:buNone/>
            </a:pPr>
            <a:r>
              <a:rPr lang="en-US" sz="1400" dirty="0" smtClean="0">
                <a:solidFill>
                  <a:srgbClr val="000066"/>
                </a:solidFill>
              </a:rPr>
              <a:t>Normative requirements for information on National Radio Interface Specifications in Annex 1 of 2007/344/EC</a:t>
            </a:r>
            <a:r>
              <a:rPr lang="da-DK" sz="1400" dirty="0" smtClean="0">
                <a:solidFill>
                  <a:srgbClr val="000066"/>
                </a:solidFill>
              </a:rPr>
              <a:t>:  </a:t>
            </a:r>
            <a:r>
              <a:rPr lang="en-US" sz="1400" dirty="0" smtClean="0">
                <a:solidFill>
                  <a:srgbClr val="000066"/>
                </a:solidFill>
              </a:rPr>
              <a:t>Member States shall provide either by reference to the relevant standard or descriptive text and any comments as necessary the following parameters:</a:t>
            </a:r>
          </a:p>
          <a:p>
            <a:pPr lvl="2">
              <a:buFont typeface="Arial" pitchFamily="34" charset="0"/>
              <a:buChar char="•"/>
            </a:pPr>
            <a:r>
              <a:rPr lang="en-US" sz="1400" dirty="0" smtClean="0">
                <a:solidFill>
                  <a:srgbClr val="000066"/>
                </a:solidFill>
              </a:rPr>
              <a:t>1. </a:t>
            </a:r>
            <a:r>
              <a:rPr lang="en-US" sz="1400" dirty="0" err="1" smtClean="0">
                <a:solidFill>
                  <a:srgbClr val="000066"/>
                </a:solidFill>
              </a:rPr>
              <a:t>channelling</a:t>
            </a:r>
            <a:endParaRPr lang="en-US" sz="1400" dirty="0" smtClean="0">
              <a:solidFill>
                <a:srgbClr val="000066"/>
              </a:solidFill>
            </a:endParaRPr>
          </a:p>
          <a:p>
            <a:pPr lvl="2">
              <a:buFont typeface="Arial" pitchFamily="34" charset="0"/>
              <a:buChar char="•"/>
            </a:pPr>
            <a:r>
              <a:rPr lang="en-US" sz="1400" dirty="0" smtClean="0">
                <a:solidFill>
                  <a:srgbClr val="000066"/>
                </a:solidFill>
              </a:rPr>
              <a:t>2. modulation/occupied bandwidth;</a:t>
            </a:r>
          </a:p>
          <a:p>
            <a:pPr lvl="2">
              <a:buFont typeface="Arial" pitchFamily="34" charset="0"/>
              <a:buChar char="•"/>
            </a:pPr>
            <a:r>
              <a:rPr lang="en-US" sz="1400" dirty="0" smtClean="0">
                <a:solidFill>
                  <a:srgbClr val="000066"/>
                </a:solidFill>
              </a:rPr>
              <a:t>3. direction/separation;</a:t>
            </a:r>
          </a:p>
          <a:p>
            <a:pPr lvl="2">
              <a:buFont typeface="Arial" pitchFamily="34" charset="0"/>
              <a:buChar char="•"/>
            </a:pPr>
            <a:r>
              <a:rPr lang="en-US" sz="1400" dirty="0" smtClean="0">
                <a:solidFill>
                  <a:srgbClr val="000066"/>
                </a:solidFill>
              </a:rPr>
              <a:t>4. transmit power/power density;</a:t>
            </a:r>
          </a:p>
          <a:p>
            <a:pPr lvl="2">
              <a:buFont typeface="Arial" pitchFamily="34" charset="0"/>
              <a:buChar char="•"/>
            </a:pPr>
            <a:r>
              <a:rPr lang="en-US" sz="1400" dirty="0" smtClean="0">
                <a:solidFill>
                  <a:srgbClr val="000066"/>
                </a:solidFill>
              </a:rPr>
              <a:t>5. channel access and occupation rules</a:t>
            </a:r>
          </a:p>
          <a:p>
            <a:pPr lvl="2">
              <a:buFont typeface="Arial" pitchFamily="34" charset="0"/>
              <a:buChar char="•"/>
            </a:pPr>
            <a:r>
              <a:rPr lang="en-US" sz="1400" dirty="0" smtClean="0">
                <a:solidFill>
                  <a:srgbClr val="000066"/>
                </a:solidFill>
              </a:rPr>
              <a:t>6. </a:t>
            </a:r>
            <a:r>
              <a:rPr lang="en-US" sz="1400" dirty="0" err="1" smtClean="0">
                <a:solidFill>
                  <a:srgbClr val="000066"/>
                </a:solidFill>
              </a:rPr>
              <a:t>authorisation</a:t>
            </a:r>
            <a:r>
              <a:rPr lang="en-US" sz="1400" dirty="0" smtClean="0">
                <a:solidFill>
                  <a:srgbClr val="000066"/>
                </a:solidFill>
              </a:rPr>
              <a:t> regime;</a:t>
            </a:r>
          </a:p>
          <a:p>
            <a:pPr lvl="2">
              <a:buFont typeface="Arial" pitchFamily="34" charset="0"/>
              <a:buChar char="•"/>
            </a:pPr>
            <a:r>
              <a:rPr lang="en-US" sz="1400" dirty="0" smtClean="0">
                <a:solidFill>
                  <a:srgbClr val="000066"/>
                </a:solidFill>
              </a:rPr>
              <a:t>7. additional essential requirements according to Article 3(3) of Directive 1999/5/EC</a:t>
            </a:r>
          </a:p>
          <a:p>
            <a:pPr lvl="2">
              <a:buFont typeface="Arial" pitchFamily="34" charset="0"/>
              <a:buChar char="•"/>
            </a:pPr>
            <a:r>
              <a:rPr lang="en-US" sz="1400" dirty="0" smtClean="0">
                <a:solidFill>
                  <a:srgbClr val="000066"/>
                </a:solidFill>
              </a:rPr>
              <a:t>8. frequency planning assumptions</a:t>
            </a:r>
          </a:p>
          <a:p>
            <a:pPr marL="0" indent="0">
              <a:buNone/>
            </a:pPr>
            <a:r>
              <a:rPr lang="en-US" sz="1400" dirty="0" smtClean="0">
                <a:solidFill>
                  <a:srgbClr val="000066"/>
                </a:solidFill>
              </a:rPr>
              <a:t>All </a:t>
            </a:r>
            <a:r>
              <a:rPr lang="en-US" sz="1400" dirty="0">
                <a:solidFill>
                  <a:srgbClr val="000066"/>
                </a:solidFill>
              </a:rPr>
              <a:t>other information provided is voluntary and purely informative</a:t>
            </a:r>
            <a:r>
              <a:rPr lang="en-US" sz="1400" dirty="0" smtClean="0">
                <a:solidFill>
                  <a:srgbClr val="000066"/>
                </a:solidFill>
              </a:rPr>
              <a:t>. </a:t>
            </a:r>
            <a:r>
              <a:rPr lang="en-GB" sz="1400" dirty="0" smtClean="0">
                <a:solidFill>
                  <a:srgbClr val="000066"/>
                </a:solidFill>
              </a:rPr>
              <a:t>Additional information in EFIS  </a:t>
            </a:r>
            <a:r>
              <a:rPr lang="en-GB" sz="1400" dirty="0">
                <a:solidFill>
                  <a:srgbClr val="000066"/>
                </a:solidFill>
              </a:rPr>
              <a:t>could be:</a:t>
            </a:r>
          </a:p>
          <a:p>
            <a:pPr lvl="0">
              <a:buFont typeface="Arial" pitchFamily="34" charset="0"/>
              <a:buChar char="•"/>
            </a:pPr>
            <a:r>
              <a:rPr lang="en-GB" sz="1400" dirty="0" smtClean="0">
                <a:solidFill>
                  <a:srgbClr val="000066"/>
                </a:solidFill>
              </a:rPr>
              <a:t>Positive </a:t>
            </a:r>
            <a:r>
              <a:rPr lang="en-GB" sz="1400" dirty="0">
                <a:solidFill>
                  <a:srgbClr val="000066"/>
                </a:solidFill>
              </a:rPr>
              <a:t>restrictions, </a:t>
            </a:r>
            <a:r>
              <a:rPr lang="en-GB" sz="1400" dirty="0" smtClean="0">
                <a:solidFill>
                  <a:srgbClr val="000066"/>
                </a:solidFill>
              </a:rPr>
              <a:t>if </a:t>
            </a:r>
            <a:r>
              <a:rPr lang="en-GB" sz="1400" dirty="0">
                <a:solidFill>
                  <a:srgbClr val="000066"/>
                </a:solidFill>
              </a:rPr>
              <a:t>a country allows more bandwidth or power or has less stringent medium access rules for spectrum sharing than defined for the European harmonised usage of a radio application in either an ECC or EC </a:t>
            </a:r>
            <a:r>
              <a:rPr lang="en-GB" sz="1400" dirty="0" smtClean="0">
                <a:solidFill>
                  <a:srgbClr val="000066"/>
                </a:solidFill>
              </a:rPr>
              <a:t>Decision</a:t>
            </a:r>
          </a:p>
          <a:p>
            <a:pPr lvl="0">
              <a:buFont typeface="Arial" pitchFamily="34" charset="0"/>
              <a:buChar char="•"/>
            </a:pPr>
            <a:r>
              <a:rPr lang="en-GB" sz="1400" dirty="0" smtClean="0">
                <a:solidFill>
                  <a:srgbClr val="000066"/>
                </a:solidFill>
              </a:rPr>
              <a:t>Differences </a:t>
            </a:r>
            <a:r>
              <a:rPr lang="en-GB" sz="1400" dirty="0">
                <a:solidFill>
                  <a:srgbClr val="000066"/>
                </a:solidFill>
              </a:rPr>
              <a:t>in the application of the </a:t>
            </a:r>
            <a:r>
              <a:rPr lang="en-GB" sz="1400" dirty="0" smtClean="0">
                <a:solidFill>
                  <a:srgbClr val="000066"/>
                </a:solidFill>
              </a:rPr>
              <a:t>regulations, e.g. PPDR </a:t>
            </a:r>
            <a:r>
              <a:rPr lang="en-GB" sz="1400" dirty="0">
                <a:solidFill>
                  <a:srgbClr val="000066"/>
                </a:solidFill>
              </a:rPr>
              <a:t>where </a:t>
            </a:r>
            <a:r>
              <a:rPr lang="en-GB" sz="1400" dirty="0" smtClean="0">
                <a:solidFill>
                  <a:srgbClr val="000066"/>
                </a:solidFill>
              </a:rPr>
              <a:t>EU/EFTA countries  themselves </a:t>
            </a:r>
            <a:r>
              <a:rPr lang="en-GB" sz="1400" dirty="0">
                <a:solidFill>
                  <a:srgbClr val="000066"/>
                </a:solidFill>
              </a:rPr>
              <a:t>decide whether radio equipment is under the scope of the R&amp;TTE Directive or specific usage regulation. </a:t>
            </a:r>
            <a:endParaRPr lang="da-DK" sz="1400" dirty="0">
              <a:solidFill>
                <a:srgbClr val="000066"/>
              </a:solidFill>
            </a:endParaRPr>
          </a:p>
          <a:p>
            <a:pPr lvl="0"/>
            <a:r>
              <a:rPr lang="en-GB" sz="1400" dirty="0">
                <a:solidFill>
                  <a:srgbClr val="000066"/>
                </a:solidFill>
              </a:rPr>
              <a:t>Different tuning ranges mandated in various countries, e.g. for PMR or PMSE </a:t>
            </a:r>
            <a:r>
              <a:rPr lang="en-GB" sz="1400" dirty="0" smtClean="0">
                <a:solidFill>
                  <a:srgbClr val="000066"/>
                </a:solidFill>
              </a:rPr>
              <a:t>equipment</a:t>
            </a:r>
            <a:endParaRPr lang="en-US" sz="1400" dirty="0" smtClean="0">
              <a:solidFill>
                <a:srgbClr val="000066"/>
              </a:solidFill>
            </a:endParaRPr>
          </a:p>
        </p:txBody>
      </p:sp>
    </p:spTree>
    <p:extLst>
      <p:ext uri="{BB962C8B-B14F-4D97-AF65-F5344CB8AC3E}">
        <p14:creationId xmlns:p14="http://schemas.microsoft.com/office/powerpoint/2010/main" val="1075534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3568" y="548680"/>
            <a:ext cx="7920359" cy="5976664"/>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sz="1800" b="1" dirty="0" smtClean="0">
                <a:solidFill>
                  <a:srgbClr val="000066"/>
                </a:solidFill>
              </a:rPr>
              <a:t>Right of Use information</a:t>
            </a:r>
          </a:p>
          <a:p>
            <a:pPr marL="0" indent="0">
              <a:buFont typeface="Arial" charset="0"/>
              <a:buNone/>
            </a:pPr>
            <a:endParaRPr lang="da-DK" sz="1400" b="1" dirty="0" smtClean="0">
              <a:solidFill>
                <a:srgbClr val="000066"/>
              </a:solidFill>
            </a:endParaRPr>
          </a:p>
          <a:p>
            <a:r>
              <a:rPr lang="en-GB" sz="1400" dirty="0" smtClean="0">
                <a:solidFill>
                  <a:srgbClr val="000066"/>
                </a:solidFill>
              </a:rPr>
              <a:t>All EU countries have included right-of-use information in the EFIS database</a:t>
            </a:r>
          </a:p>
          <a:p>
            <a:r>
              <a:rPr lang="en-GB" sz="1400" dirty="0" smtClean="0">
                <a:solidFill>
                  <a:srgbClr val="000066"/>
                </a:solidFill>
              </a:rPr>
              <a:t>Amount  and scope of this information still varies significantly across the administrations (see table) </a:t>
            </a:r>
          </a:p>
          <a:p>
            <a:r>
              <a:rPr lang="en-US" sz="1400" dirty="0" smtClean="0">
                <a:solidFill>
                  <a:srgbClr val="000066"/>
                </a:solidFill>
              </a:rPr>
              <a:t>Intention of Commission Decision 2007/344/EC with regard to right of use information was to focus on bands of major economic interest or significance. Normative requirements for the information on rights of use as defined in the EC Decision are as follows: </a:t>
            </a:r>
            <a:endParaRPr lang="da-DK" sz="1400" dirty="0" smtClean="0">
              <a:solidFill>
                <a:srgbClr val="000066"/>
              </a:solidFill>
            </a:endParaRPr>
          </a:p>
          <a:p>
            <a:pPr lvl="1"/>
            <a:r>
              <a:rPr lang="en-US" sz="1400" dirty="0" smtClean="0">
                <a:solidFill>
                  <a:srgbClr val="000066"/>
                </a:solidFill>
              </a:rPr>
              <a:t>Information on rights of use may be limited to frequency bands used for the provision of electronic communications services which are tradable in accordance with Article 9.3 of Directive 2002/21/EC or which are granted through competitive or comparative selection procedures pursuant to Directive 2002/20/EC. </a:t>
            </a:r>
          </a:p>
          <a:p>
            <a:pPr marL="457200" lvl="1" indent="0">
              <a:buFont typeface="Arial" charset="0"/>
              <a:buNone/>
            </a:pPr>
            <a:r>
              <a:rPr lang="en-US" sz="1400" dirty="0" smtClean="0">
                <a:solidFill>
                  <a:srgbClr val="000066"/>
                </a:solidFill>
              </a:rPr>
              <a:t>For relevant frequency bands Member States shall provide (</a:t>
            </a:r>
            <a:r>
              <a:rPr lang="en-US" sz="1400" dirty="0" err="1" smtClean="0">
                <a:solidFill>
                  <a:srgbClr val="000066"/>
                </a:solidFill>
              </a:rPr>
              <a:t>acc</a:t>
            </a:r>
            <a:r>
              <a:rPr lang="en-US" sz="1400" dirty="0" smtClean="0">
                <a:solidFill>
                  <a:srgbClr val="000066"/>
                </a:solidFill>
              </a:rPr>
              <a:t> to requirements of Dir. 95/46/EC and Dir. 2002/58/EC and Community and national rules on business confidentiality, the following information:</a:t>
            </a:r>
          </a:p>
          <a:p>
            <a:pPr lvl="2"/>
            <a:r>
              <a:rPr lang="en-US" sz="1400" dirty="0" smtClean="0">
                <a:solidFill>
                  <a:srgbClr val="000066"/>
                </a:solidFill>
              </a:rPr>
              <a:t>1. identity of the radio frequency right holder</a:t>
            </a:r>
          </a:p>
          <a:p>
            <a:pPr lvl="2"/>
            <a:r>
              <a:rPr lang="en-US" sz="1400" dirty="0" smtClean="0">
                <a:solidFill>
                  <a:srgbClr val="000066"/>
                </a:solidFill>
              </a:rPr>
              <a:t>2. expiry date of the right or, in the case where there is none, the expected duration</a:t>
            </a:r>
          </a:p>
          <a:p>
            <a:pPr lvl="2"/>
            <a:r>
              <a:rPr lang="en-US" sz="1400" dirty="0" smtClean="0">
                <a:solidFill>
                  <a:srgbClr val="000066"/>
                </a:solidFill>
              </a:rPr>
              <a:t>3. geographic validity of the right by at least providing the information whether the right is local (i.e. one station), </a:t>
            </a:r>
            <a:r>
              <a:rPr lang="en-GB" sz="1400" dirty="0" smtClean="0">
                <a:solidFill>
                  <a:srgbClr val="000066"/>
                </a:solidFill>
              </a:rPr>
              <a:t>regional or nation-wide</a:t>
            </a:r>
          </a:p>
          <a:p>
            <a:pPr lvl="2"/>
            <a:r>
              <a:rPr lang="en-GB" sz="1400" dirty="0" smtClean="0">
                <a:solidFill>
                  <a:srgbClr val="000066"/>
                </a:solidFill>
              </a:rPr>
              <a:t>4. an indication of whether or not the right is tradable</a:t>
            </a:r>
          </a:p>
          <a:p>
            <a:r>
              <a:rPr lang="en-GB" sz="1400" dirty="0">
                <a:solidFill>
                  <a:srgbClr val="000066"/>
                </a:solidFill>
              </a:rPr>
              <a:t>All other information related to rights of use provided by the regulatory authority in EFIS is voluntary and purely informative. It should be noted that the contact provided in EFIS for the right of use information can also be a contact point from the administration. </a:t>
            </a:r>
            <a:endParaRPr lang="da-DK" sz="1400" dirty="0">
              <a:solidFill>
                <a:srgbClr val="000066"/>
              </a:solidFill>
            </a:endParaRPr>
          </a:p>
          <a:p>
            <a:r>
              <a:rPr lang="en-GB" sz="1400" dirty="0">
                <a:solidFill>
                  <a:srgbClr val="000066"/>
                </a:solidFill>
              </a:rPr>
              <a:t>Specific national legislation or jurisdiction may make it difficult for a country to provide in specific cases more detailed information on rights of use.</a:t>
            </a:r>
            <a:endParaRPr lang="da-DK" sz="1400" dirty="0">
              <a:solidFill>
                <a:srgbClr val="000066"/>
              </a:solidFill>
            </a:endParaRPr>
          </a:p>
          <a:p>
            <a:pPr lvl="2"/>
            <a:endParaRPr lang="en-GB" sz="1400" dirty="0" smtClean="0">
              <a:solidFill>
                <a:srgbClr val="000066"/>
              </a:solidFill>
            </a:endParaRPr>
          </a:p>
          <a:p>
            <a:pPr lvl="2"/>
            <a:endParaRPr lang="da-DK" sz="1400" dirty="0" smtClean="0">
              <a:solidFill>
                <a:srgbClr val="000066"/>
              </a:solidFill>
            </a:endParaRPr>
          </a:p>
          <a:p>
            <a:pPr marL="0" indent="0">
              <a:buFont typeface="Arial" charset="0"/>
              <a:buNone/>
            </a:pPr>
            <a:endParaRPr lang="en-US" sz="1400" dirty="0" smtClean="0">
              <a:solidFill>
                <a:srgbClr val="000066"/>
              </a:solidFill>
            </a:endParaRPr>
          </a:p>
        </p:txBody>
      </p:sp>
    </p:spTree>
    <p:extLst>
      <p:ext uri="{BB962C8B-B14F-4D97-AF65-F5344CB8AC3E}">
        <p14:creationId xmlns:p14="http://schemas.microsoft.com/office/powerpoint/2010/main" val="2700987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251520" y="1446213"/>
            <a:ext cx="8640960" cy="533400"/>
          </a:xfrm>
        </p:spPr>
        <p:txBody>
          <a:bodyPr/>
          <a:lstStyle/>
          <a:p>
            <a:r>
              <a:rPr lang="da-DK" dirty="0" smtClean="0"/>
              <a:t>Recent software enhancements</a:t>
            </a:r>
            <a:br>
              <a:rPr lang="da-DK" dirty="0" smtClean="0"/>
            </a:br>
            <a:r>
              <a:rPr lang="en-US" sz="1400" dirty="0" smtClean="0"/>
              <a:t>Major update to v. 4 22-23 Dec 2011;  current software version: EFIS 4.0.4 </a:t>
            </a:r>
            <a:r>
              <a:rPr lang="en-US" sz="1400" dirty="0" err="1" smtClean="0"/>
              <a:t>impl</a:t>
            </a:r>
            <a:r>
              <a:rPr lang="en-US" sz="1400" dirty="0" smtClean="0"/>
              <a:t>. 17 February 2012</a:t>
            </a:r>
            <a:endParaRPr lang="da-DK" sz="1400" dirty="0" smtClean="0"/>
          </a:p>
        </p:txBody>
      </p:sp>
      <p:sp>
        <p:nvSpPr>
          <p:cNvPr id="4" name="Rectangle 3"/>
          <p:cNvSpPr/>
          <p:nvPr/>
        </p:nvSpPr>
        <p:spPr>
          <a:xfrm>
            <a:off x="542925" y="2060848"/>
            <a:ext cx="8061325" cy="5047536"/>
          </a:xfrm>
          <a:prstGeom prst="rect">
            <a:avLst/>
          </a:prstGeom>
        </p:spPr>
        <p:txBody>
          <a:bodyPr>
            <a:spAutoFit/>
          </a:bodyPr>
          <a:lstStyle/>
          <a:p>
            <a:pPr marL="0" indent="0">
              <a:buNone/>
            </a:pPr>
            <a:endParaRPr lang="en-US" sz="1400" dirty="0">
              <a:solidFill>
                <a:srgbClr val="000066"/>
              </a:solidFill>
            </a:endParaRPr>
          </a:p>
          <a:p>
            <a:pPr marL="285750" indent="-285750">
              <a:buFont typeface="Arial" pitchFamily="34" charset="0"/>
              <a:buChar char="•"/>
            </a:pPr>
            <a:r>
              <a:rPr lang="en-US" sz="1400" dirty="0" smtClean="0">
                <a:solidFill>
                  <a:srgbClr val="000066"/>
                </a:solidFill>
              </a:rPr>
              <a:t>New </a:t>
            </a:r>
            <a:r>
              <a:rPr lang="en-US" sz="1400" dirty="0">
                <a:solidFill>
                  <a:srgbClr val="000066"/>
                </a:solidFill>
              </a:rPr>
              <a:t>layout (to reflect ECO web style</a:t>
            </a:r>
            <a:r>
              <a:rPr lang="en-US" sz="1400" dirty="0" smtClean="0">
                <a:solidFill>
                  <a:srgbClr val="000066"/>
                </a:solidFill>
              </a:rPr>
              <a:t>)</a:t>
            </a:r>
          </a:p>
          <a:p>
            <a:pPr marL="285750" indent="-285750">
              <a:buFont typeface="Arial" pitchFamily="34" charset="0"/>
              <a:buChar char="•"/>
            </a:pPr>
            <a:endParaRPr lang="en-US" sz="1400" dirty="0" smtClean="0">
              <a:solidFill>
                <a:srgbClr val="000066"/>
              </a:solidFill>
            </a:endParaRPr>
          </a:p>
          <a:p>
            <a:pPr marL="285750" indent="-285750">
              <a:buFont typeface="Arial" pitchFamily="34" charset="0"/>
              <a:buChar char="•"/>
            </a:pPr>
            <a:r>
              <a:rPr lang="en-US" sz="1400" dirty="0">
                <a:solidFill>
                  <a:srgbClr val="000066"/>
                </a:solidFill>
              </a:rPr>
              <a:t>Enhanced term selection: two ways of selecting allocation and application terms</a:t>
            </a:r>
          </a:p>
          <a:p>
            <a:pPr marL="285750" indent="-285750">
              <a:buFont typeface="Arial" pitchFamily="34" charset="0"/>
              <a:buChar char="•"/>
            </a:pPr>
            <a:endParaRPr lang="en-US" sz="1400" dirty="0">
              <a:solidFill>
                <a:srgbClr val="000066"/>
              </a:solidFill>
            </a:endParaRPr>
          </a:p>
          <a:p>
            <a:pPr marL="342900" indent="-342900">
              <a:buFont typeface="Arial" charset="0"/>
              <a:buChar char="•"/>
            </a:pPr>
            <a:r>
              <a:rPr lang="da-DK" sz="1400" dirty="0" smtClean="0">
                <a:solidFill>
                  <a:srgbClr val="000066"/>
                </a:solidFill>
              </a:rPr>
              <a:t>New </a:t>
            </a:r>
            <a:r>
              <a:rPr lang="da-DK" sz="1400" dirty="0">
                <a:solidFill>
                  <a:srgbClr val="000066"/>
                </a:solidFill>
              </a:rPr>
              <a:t>document types, informative/non-regulatory, linked to ECA</a:t>
            </a:r>
            <a:r>
              <a:rPr lang="da-DK" sz="1400" dirty="0" smtClean="0">
                <a:solidFill>
                  <a:srgbClr val="000066"/>
                </a:solidFill>
              </a:rPr>
              <a:t>:</a:t>
            </a:r>
            <a:endParaRPr lang="da-DK" sz="1400" dirty="0">
              <a:solidFill>
                <a:srgbClr val="000066"/>
              </a:solidFill>
            </a:endParaRPr>
          </a:p>
          <a:p>
            <a:pPr marL="800100" lvl="1" indent="-342900">
              <a:buFont typeface="Arial" charset="0"/>
              <a:buChar char="•"/>
            </a:pPr>
            <a:r>
              <a:rPr lang="da-DK" sz="1400" dirty="0" smtClean="0">
                <a:solidFill>
                  <a:srgbClr val="000066"/>
                </a:solidFill>
              </a:rPr>
              <a:t>‘ECC-ECO’, ‘ETSI SRdoc’, ‘Draft </a:t>
            </a:r>
            <a:r>
              <a:rPr lang="da-DK" sz="1400" dirty="0">
                <a:solidFill>
                  <a:srgbClr val="000066"/>
                </a:solidFill>
              </a:rPr>
              <a:t>ETSI </a:t>
            </a:r>
            <a:r>
              <a:rPr lang="da-DK" sz="1400" dirty="0" smtClean="0">
                <a:solidFill>
                  <a:srgbClr val="000066"/>
                </a:solidFill>
              </a:rPr>
              <a:t>SRdoc’, ‘EU’ documents</a:t>
            </a:r>
          </a:p>
          <a:p>
            <a:pPr marL="800100" lvl="1" indent="-342900">
              <a:buFont typeface="Arial" charset="0"/>
              <a:buChar char="•"/>
            </a:pPr>
            <a:r>
              <a:rPr lang="da-DK" sz="1400" dirty="0" smtClean="0">
                <a:solidFill>
                  <a:srgbClr val="000066"/>
                </a:solidFill>
              </a:rPr>
              <a:t>Also</a:t>
            </a:r>
            <a:r>
              <a:rPr lang="da-DK" sz="1400" dirty="0">
                <a:solidFill>
                  <a:srgbClr val="000066"/>
                </a:solidFill>
              </a:rPr>
              <a:t>, </a:t>
            </a:r>
            <a:r>
              <a:rPr lang="da-DK" sz="1400" dirty="0" smtClean="0">
                <a:solidFill>
                  <a:srgbClr val="000066"/>
                </a:solidFill>
              </a:rPr>
              <a:t>document type ‘National’ </a:t>
            </a:r>
            <a:r>
              <a:rPr lang="da-DK" sz="1400" dirty="0">
                <a:solidFill>
                  <a:srgbClr val="000066"/>
                </a:solidFill>
              </a:rPr>
              <a:t>spectrum evolution, uploaded by national </a:t>
            </a:r>
            <a:r>
              <a:rPr lang="da-DK" sz="1400" dirty="0" smtClean="0">
                <a:solidFill>
                  <a:srgbClr val="000066"/>
                </a:solidFill>
              </a:rPr>
              <a:t>administrations</a:t>
            </a:r>
          </a:p>
          <a:p>
            <a:pPr lvl="1"/>
            <a:endParaRPr lang="da-DK" sz="1400" dirty="0">
              <a:solidFill>
                <a:srgbClr val="000066"/>
              </a:solidFill>
            </a:endParaRPr>
          </a:p>
          <a:p>
            <a:pPr marL="342900" indent="-342900">
              <a:buFont typeface="Arial" charset="0"/>
              <a:buChar char="•"/>
            </a:pPr>
            <a:r>
              <a:rPr lang="da-DK" sz="1400" dirty="0">
                <a:solidFill>
                  <a:srgbClr val="000066"/>
                </a:solidFill>
              </a:rPr>
              <a:t>Other new document types</a:t>
            </a:r>
            <a:r>
              <a:rPr lang="da-DK" sz="1400" dirty="0" smtClean="0">
                <a:solidFill>
                  <a:srgbClr val="000066"/>
                </a:solidFill>
              </a:rPr>
              <a:t>:</a:t>
            </a:r>
            <a:endParaRPr lang="da-DK" sz="1400" dirty="0">
              <a:solidFill>
                <a:srgbClr val="000066"/>
              </a:solidFill>
            </a:endParaRPr>
          </a:p>
          <a:p>
            <a:pPr marL="800100" lvl="1" indent="-342900">
              <a:buFont typeface="Arial" charset="0"/>
              <a:buChar char="•"/>
            </a:pPr>
            <a:r>
              <a:rPr lang="da-DK" sz="1400" dirty="0" smtClean="0">
                <a:solidFill>
                  <a:srgbClr val="000066"/>
                </a:solidFill>
              </a:rPr>
              <a:t>‘EC Decisions’, ‘RIS Models’ </a:t>
            </a:r>
            <a:r>
              <a:rPr lang="da-DK" sz="1400" dirty="0">
                <a:solidFill>
                  <a:srgbClr val="000066"/>
                </a:solidFill>
              </a:rPr>
              <a:t>(both linked to ECA</a:t>
            </a:r>
            <a:r>
              <a:rPr lang="da-DK" sz="1400" dirty="0" smtClean="0">
                <a:solidFill>
                  <a:srgbClr val="000066"/>
                </a:solidFill>
              </a:rPr>
              <a:t>)</a:t>
            </a:r>
          </a:p>
          <a:p>
            <a:pPr marL="800100" lvl="1" indent="-342900">
              <a:buFont typeface="Arial" charset="0"/>
              <a:buChar char="•"/>
            </a:pPr>
            <a:r>
              <a:rPr lang="da-DK" sz="1400" dirty="0" smtClean="0">
                <a:solidFill>
                  <a:srgbClr val="000066"/>
                </a:solidFill>
              </a:rPr>
              <a:t>RIS models and R&amp;TTE subclasses use same format – RIS models are available now; R&amp;TTE subclasses will be available soon</a:t>
            </a:r>
            <a:endParaRPr lang="da-DK" sz="1400" dirty="0">
              <a:solidFill>
                <a:srgbClr val="000066"/>
              </a:solidFill>
            </a:endParaRPr>
          </a:p>
          <a:p>
            <a:pPr marL="800100" lvl="1" indent="-342900">
              <a:buFont typeface="Arial" charset="0"/>
              <a:buChar char="•"/>
            </a:pPr>
            <a:r>
              <a:rPr lang="da-DK" sz="1400" dirty="0" smtClean="0">
                <a:solidFill>
                  <a:srgbClr val="000066"/>
                </a:solidFill>
              </a:rPr>
              <a:t>‘Licensing info’:  </a:t>
            </a:r>
            <a:r>
              <a:rPr lang="en-US" sz="1400" dirty="0">
                <a:solidFill>
                  <a:srgbClr val="000066"/>
                </a:solidFill>
              </a:rPr>
              <a:t>for national administrations to upload general info on licence-exempt rulings or general licensing </a:t>
            </a:r>
            <a:r>
              <a:rPr lang="en-US" sz="1400" dirty="0" smtClean="0">
                <a:solidFill>
                  <a:srgbClr val="000066"/>
                </a:solidFill>
              </a:rPr>
              <a:t>documents </a:t>
            </a:r>
            <a:r>
              <a:rPr lang="en-US" sz="1400" dirty="0">
                <a:solidFill>
                  <a:srgbClr val="000066"/>
                </a:solidFill>
              </a:rPr>
              <a:t>(e.g. </a:t>
            </a:r>
            <a:r>
              <a:rPr lang="en-US" sz="1400" dirty="0" smtClean="0">
                <a:solidFill>
                  <a:srgbClr val="000066"/>
                </a:solidFill>
              </a:rPr>
              <a:t>PMR/PAMR)</a:t>
            </a:r>
            <a:br>
              <a:rPr lang="en-US" sz="1400" dirty="0" smtClean="0">
                <a:solidFill>
                  <a:srgbClr val="000066"/>
                </a:solidFill>
              </a:rPr>
            </a:br>
            <a:r>
              <a:rPr lang="en-US" sz="1400" i="1" dirty="0" smtClean="0">
                <a:solidFill>
                  <a:srgbClr val="000066"/>
                </a:solidFill>
              </a:rPr>
              <a:t>All documents can be selected/searched for by frequency band and/or application</a:t>
            </a:r>
          </a:p>
          <a:p>
            <a:pPr marL="1257300" lvl="2" indent="-342900">
              <a:buFont typeface="Arial" charset="0"/>
              <a:buChar char="•"/>
            </a:pPr>
            <a:endParaRPr lang="da-DK" sz="1400" dirty="0">
              <a:solidFill>
                <a:srgbClr val="000066"/>
              </a:solidFill>
            </a:endParaRPr>
          </a:p>
          <a:p>
            <a:pPr marL="342900" indent="-342900">
              <a:buFont typeface="Arial" charset="0"/>
              <a:buChar char="•"/>
            </a:pPr>
            <a:r>
              <a:rPr lang="da-DK" sz="1400" dirty="0" smtClean="0">
                <a:solidFill>
                  <a:srgbClr val="000066"/>
                </a:solidFill>
              </a:rPr>
              <a:t>Grouped document display </a:t>
            </a:r>
            <a:r>
              <a:rPr lang="da-DK" sz="1400" dirty="0">
                <a:solidFill>
                  <a:srgbClr val="000066"/>
                </a:solidFill>
              </a:rPr>
              <a:t>(each doc appearing only once, </a:t>
            </a:r>
            <a:r>
              <a:rPr lang="da-DK" sz="1400" dirty="0" smtClean="0">
                <a:solidFill>
                  <a:srgbClr val="000066"/>
                </a:solidFill>
              </a:rPr>
              <a:t>related </a:t>
            </a:r>
            <a:r>
              <a:rPr lang="da-DK" sz="1400" dirty="0">
                <a:solidFill>
                  <a:srgbClr val="000066"/>
                </a:solidFill>
              </a:rPr>
              <a:t>info displayed next to doc</a:t>
            </a:r>
            <a:r>
              <a:rPr lang="da-DK" sz="1400" dirty="0" smtClean="0">
                <a:solidFill>
                  <a:srgbClr val="000066"/>
                </a:solidFill>
              </a:rPr>
              <a:t>)</a:t>
            </a:r>
          </a:p>
          <a:p>
            <a:pPr marL="342900" indent="-342900">
              <a:buFont typeface="Arial" charset="0"/>
              <a:buChar char="•"/>
            </a:pPr>
            <a:endParaRPr lang="da-DK" sz="1400" dirty="0" smtClean="0">
              <a:solidFill>
                <a:srgbClr val="000066"/>
              </a:solidFill>
            </a:endParaRPr>
          </a:p>
          <a:p>
            <a:pPr marL="342900" indent="-342900">
              <a:buFont typeface="Arial" charset="0"/>
              <a:buChar char="•"/>
            </a:pPr>
            <a:r>
              <a:rPr lang="da-DK" sz="1400" dirty="0" smtClean="0">
                <a:solidFill>
                  <a:srgbClr val="000066"/>
                </a:solidFill>
              </a:rPr>
              <a:t>European Common allocations for the frequency range of any document linked to ECA  are displayable via click on icon</a:t>
            </a:r>
            <a:endParaRPr lang="da-DK" sz="1400" dirty="0">
              <a:solidFill>
                <a:srgbClr val="000066"/>
              </a:solidFill>
            </a:endParaRPr>
          </a:p>
          <a:p>
            <a:pPr marL="800100" lvl="1" indent="-342900">
              <a:buFont typeface="Arial" charset="0"/>
              <a:buChar char="•"/>
            </a:pPr>
            <a:endParaRPr lang="da-DK" sz="1400" dirty="0">
              <a:solidFill>
                <a:srgbClr val="000066"/>
              </a:solidFill>
            </a:endParaRPr>
          </a:p>
          <a:p>
            <a:pPr marL="800100" lvl="1" indent="-342900"/>
            <a:endParaRPr lang="da-DK" sz="1400" dirty="0">
              <a:solidFill>
                <a:srgbClr val="0000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542925" y="1446213"/>
            <a:ext cx="7915275" cy="533400"/>
          </a:xfrm>
        </p:spPr>
        <p:txBody>
          <a:bodyPr/>
          <a:lstStyle/>
          <a:p>
            <a:r>
              <a:rPr lang="en-US" dirty="0" smtClean="0"/>
              <a:t>Recent software enhancements (II)</a:t>
            </a:r>
            <a:endParaRPr lang="da-DK" dirty="0" smtClean="0"/>
          </a:p>
        </p:txBody>
      </p:sp>
      <p:sp>
        <p:nvSpPr>
          <p:cNvPr id="4" name="Rectangle 3"/>
          <p:cNvSpPr/>
          <p:nvPr/>
        </p:nvSpPr>
        <p:spPr>
          <a:xfrm>
            <a:off x="179513" y="2060848"/>
            <a:ext cx="8424738" cy="4616648"/>
          </a:xfrm>
          <a:prstGeom prst="rect">
            <a:avLst/>
          </a:prstGeom>
        </p:spPr>
        <p:txBody>
          <a:bodyPr wrap="square">
            <a:spAutoFit/>
          </a:bodyPr>
          <a:lstStyle/>
          <a:p>
            <a:pPr marL="342900" indent="-342900">
              <a:buFont typeface="Arial" pitchFamily="34" charset="0"/>
              <a:buChar char="•"/>
              <a:defRPr/>
            </a:pPr>
            <a:endParaRPr lang="en-US" sz="1400" dirty="0" smtClean="0">
              <a:solidFill>
                <a:srgbClr val="000066"/>
              </a:solidFill>
            </a:endParaRPr>
          </a:p>
          <a:p>
            <a:pPr marL="342900" indent="-342900">
              <a:buFont typeface="Arial" charset="0"/>
              <a:buChar char="•"/>
            </a:pPr>
            <a:r>
              <a:rPr lang="en-US" sz="1400" dirty="0" smtClean="0">
                <a:solidFill>
                  <a:srgbClr val="000066"/>
                </a:solidFill>
              </a:rPr>
              <a:t>New section/page </a:t>
            </a:r>
            <a:r>
              <a:rPr lang="en-US" sz="1400" dirty="0">
                <a:solidFill>
                  <a:srgbClr val="000066"/>
                </a:solidFill>
              </a:rPr>
              <a:t>in </a:t>
            </a:r>
            <a:r>
              <a:rPr lang="en-US" sz="1400" dirty="0" smtClean="0">
                <a:solidFill>
                  <a:srgbClr val="000066"/>
                </a:solidFill>
              </a:rPr>
              <a:t>EFIS: ‘Spectrum inventory information’ (ECC/ECO initiative; outside the scope of EC Decision on EFIS)</a:t>
            </a:r>
          </a:p>
          <a:p>
            <a:pPr marL="342900" indent="-342900">
              <a:buFont typeface="Arial" charset="0"/>
              <a:buChar char="•"/>
            </a:pPr>
            <a:endParaRPr lang="en-US" sz="1400" dirty="0" smtClean="0">
              <a:solidFill>
                <a:srgbClr val="000066"/>
              </a:solidFill>
            </a:endParaRPr>
          </a:p>
          <a:p>
            <a:pPr marL="800100" lvl="1" indent="-342900">
              <a:buFont typeface="Arial" charset="0"/>
              <a:buChar char="•"/>
            </a:pPr>
            <a:r>
              <a:rPr lang="en-US" sz="1400" dirty="0" smtClean="0">
                <a:solidFill>
                  <a:srgbClr val="000066"/>
                </a:solidFill>
              </a:rPr>
              <a:t>With non-regulatory information</a:t>
            </a:r>
          </a:p>
          <a:p>
            <a:pPr marL="800100" lvl="1" indent="-342900">
              <a:buFont typeface="Arial" charset="0"/>
              <a:buChar char="•"/>
            </a:pPr>
            <a:r>
              <a:rPr lang="en-US" sz="1400" dirty="0" smtClean="0">
                <a:solidFill>
                  <a:srgbClr val="000066"/>
                </a:solidFill>
              </a:rPr>
              <a:t>Explanation of new non-regulatory document types</a:t>
            </a:r>
            <a:endParaRPr lang="en-US" sz="1400" dirty="0">
              <a:solidFill>
                <a:srgbClr val="000066"/>
              </a:solidFill>
            </a:endParaRPr>
          </a:p>
          <a:p>
            <a:pPr marL="800100" lvl="1" indent="-342900">
              <a:buFont typeface="Arial" charset="0"/>
              <a:buChar char="•"/>
            </a:pPr>
            <a:r>
              <a:rPr lang="en-US" sz="1400" dirty="0">
                <a:solidFill>
                  <a:srgbClr val="000066"/>
                </a:solidFill>
              </a:rPr>
              <a:t>ETSI </a:t>
            </a:r>
            <a:r>
              <a:rPr lang="en-US" sz="1400" dirty="0" err="1" smtClean="0">
                <a:solidFill>
                  <a:srgbClr val="000066"/>
                </a:solidFill>
              </a:rPr>
              <a:t>SRdoc</a:t>
            </a:r>
            <a:r>
              <a:rPr lang="en-US" sz="1400" dirty="0" smtClean="0">
                <a:solidFill>
                  <a:srgbClr val="000066"/>
                </a:solidFill>
              </a:rPr>
              <a:t> </a:t>
            </a:r>
            <a:r>
              <a:rPr lang="en-US" sz="1400" dirty="0">
                <a:solidFill>
                  <a:srgbClr val="000066"/>
                </a:solidFill>
              </a:rPr>
              <a:t>information, </a:t>
            </a:r>
            <a:r>
              <a:rPr lang="en-US" sz="1400" dirty="0" smtClean="0">
                <a:solidFill>
                  <a:srgbClr val="000066"/>
                </a:solidFill>
              </a:rPr>
              <a:t>requested </a:t>
            </a:r>
            <a:r>
              <a:rPr lang="en-US" sz="1400" dirty="0">
                <a:solidFill>
                  <a:srgbClr val="000066"/>
                </a:solidFill>
              </a:rPr>
              <a:t>by ETSI </a:t>
            </a:r>
            <a:r>
              <a:rPr lang="en-US" sz="1400" dirty="0" smtClean="0">
                <a:solidFill>
                  <a:srgbClr val="000066"/>
                </a:solidFill>
              </a:rPr>
              <a:t>ERM chair, to </a:t>
            </a:r>
            <a:r>
              <a:rPr lang="en-US" sz="1400" dirty="0">
                <a:solidFill>
                  <a:srgbClr val="000066"/>
                </a:solidFill>
              </a:rPr>
              <a:t>be made available in </a:t>
            </a:r>
            <a:r>
              <a:rPr lang="en-US" sz="1400" dirty="0" smtClean="0">
                <a:solidFill>
                  <a:srgbClr val="000066"/>
                </a:solidFill>
              </a:rPr>
              <a:t>ECA/EFIS</a:t>
            </a:r>
            <a:endParaRPr lang="en-US" sz="1400" dirty="0">
              <a:solidFill>
                <a:srgbClr val="000066"/>
              </a:solidFill>
            </a:endParaRPr>
          </a:p>
          <a:p>
            <a:pPr marL="800100" lvl="1" indent="-342900">
              <a:buFont typeface="Arial" charset="0"/>
              <a:buChar char="•"/>
            </a:pPr>
            <a:r>
              <a:rPr lang="da-DK" sz="1400" dirty="0">
                <a:solidFill>
                  <a:srgbClr val="000066"/>
                </a:solidFill>
              </a:rPr>
              <a:t>Especially the sections ECC-ECO and ETSI are now fully in use and contain significant amount of information on the actual spectrum use, sharing and efficient use of </a:t>
            </a:r>
            <a:r>
              <a:rPr lang="da-DK" sz="1400" dirty="0" smtClean="0">
                <a:solidFill>
                  <a:srgbClr val="000066"/>
                </a:solidFill>
              </a:rPr>
              <a:t>spectrum</a:t>
            </a:r>
          </a:p>
          <a:p>
            <a:pPr marL="800100" lvl="1" indent="-342900">
              <a:buFont typeface="Arial" charset="0"/>
              <a:buChar char="•"/>
            </a:pPr>
            <a:r>
              <a:rPr lang="da-DK" sz="1400" dirty="0" smtClean="0">
                <a:solidFill>
                  <a:srgbClr val="000066"/>
                </a:solidFill>
              </a:rPr>
              <a:t>ECO uploads SRdoc information when the documents become available to ECC fora</a:t>
            </a:r>
            <a:br>
              <a:rPr lang="da-DK" sz="1400" dirty="0" smtClean="0">
                <a:solidFill>
                  <a:srgbClr val="000066"/>
                </a:solidFill>
              </a:rPr>
            </a:br>
            <a:r>
              <a:rPr lang="da-DK" sz="1400" dirty="0" smtClean="0">
                <a:solidFill>
                  <a:srgbClr val="000066"/>
                </a:solidFill>
              </a:rPr>
              <a:t>(either NWI is adopted, stage 1 or stage 2 draft SRdoc was sent to ECC group or notice that SRDoc was published as TR by ETSI).</a:t>
            </a:r>
          </a:p>
          <a:p>
            <a:pPr marL="800100" lvl="1" indent="-342900">
              <a:buFont typeface="Arial" charset="0"/>
              <a:buChar char="•"/>
            </a:pPr>
            <a:r>
              <a:rPr lang="da-DK" sz="1400" dirty="0" smtClean="0">
                <a:solidFill>
                  <a:srgbClr val="000066"/>
                </a:solidFill>
              </a:rPr>
              <a:t>ECC-ECO section contains all spectrum relevant ECC/ERC Reports , CEPT Reports, ECO Reports but also questionnaire results etc.</a:t>
            </a:r>
          </a:p>
          <a:p>
            <a:pPr marL="800100" lvl="1" indent="-342900">
              <a:buFont typeface="Arial" charset="0"/>
              <a:buChar char="•"/>
            </a:pPr>
            <a:endParaRPr lang="en-US" sz="1400" dirty="0">
              <a:solidFill>
                <a:srgbClr val="000066"/>
              </a:solidFill>
            </a:endParaRPr>
          </a:p>
          <a:p>
            <a:pPr marL="342900" indent="-342900">
              <a:buFont typeface="Arial" pitchFamily="34" charset="0"/>
              <a:buChar char="•"/>
              <a:defRPr/>
            </a:pPr>
            <a:r>
              <a:rPr lang="en-US" sz="1400" dirty="0" smtClean="0">
                <a:solidFill>
                  <a:srgbClr val="000066"/>
                </a:solidFill>
              </a:rPr>
              <a:t>Improved </a:t>
            </a:r>
            <a:r>
              <a:rPr lang="en-US" sz="1400" dirty="0">
                <a:solidFill>
                  <a:srgbClr val="000066"/>
                </a:solidFill>
              </a:rPr>
              <a:t>export of data from </a:t>
            </a:r>
            <a:r>
              <a:rPr lang="en-US" sz="1400" dirty="0" smtClean="0">
                <a:solidFill>
                  <a:srgbClr val="000066"/>
                </a:solidFill>
              </a:rPr>
              <a:t>EFIS - all </a:t>
            </a:r>
            <a:r>
              <a:rPr lang="en-US" sz="1400" dirty="0">
                <a:solidFill>
                  <a:srgbClr val="000066"/>
                </a:solidFill>
              </a:rPr>
              <a:t>data can be exported in table </a:t>
            </a:r>
            <a:r>
              <a:rPr lang="en-US" sz="1400" dirty="0" smtClean="0">
                <a:solidFill>
                  <a:srgbClr val="000066"/>
                </a:solidFill>
              </a:rPr>
              <a:t>format (csv format)</a:t>
            </a:r>
          </a:p>
          <a:p>
            <a:pPr marL="342900" indent="-342900"/>
            <a:endParaRPr lang="da-DK" sz="1400" dirty="0">
              <a:solidFill>
                <a:srgbClr val="000066"/>
              </a:solidFill>
            </a:endParaRPr>
          </a:p>
          <a:p>
            <a:pPr marL="342900" indent="-342900">
              <a:buFont typeface="Arial" charset="0"/>
              <a:buChar char="•"/>
            </a:pPr>
            <a:r>
              <a:rPr lang="da-DK" sz="1400" dirty="0">
                <a:solidFill>
                  <a:srgbClr val="000066"/>
                </a:solidFill>
              </a:rPr>
              <a:t>ECC/ERC Decision/Recommendations shown in EFIS </a:t>
            </a:r>
            <a:r>
              <a:rPr lang="da-DK" sz="1400" dirty="0" smtClean="0">
                <a:solidFill>
                  <a:srgbClr val="000066"/>
                </a:solidFill>
              </a:rPr>
              <a:t>include link to </a:t>
            </a:r>
            <a:r>
              <a:rPr lang="da-DK" sz="1400" dirty="0">
                <a:solidFill>
                  <a:srgbClr val="000066"/>
                </a:solidFill>
              </a:rPr>
              <a:t>European map showing </a:t>
            </a:r>
            <a:r>
              <a:rPr lang="da-DK" sz="1400" dirty="0" smtClean="0">
                <a:solidFill>
                  <a:srgbClr val="000066"/>
                </a:solidFill>
              </a:rPr>
              <a:t>implementation of the Decs/Recs</a:t>
            </a:r>
          </a:p>
          <a:p>
            <a:pPr marL="342900" indent="-342900">
              <a:buFont typeface="Arial" charset="0"/>
              <a:buChar char="•"/>
            </a:pPr>
            <a:endParaRPr lang="da-DK" sz="1400" dirty="0" smtClean="0">
              <a:solidFill>
                <a:srgbClr val="000066"/>
              </a:solidFill>
            </a:endParaRPr>
          </a:p>
          <a:p>
            <a:pPr marL="342900" indent="-342900">
              <a:buFont typeface="Arial" charset="0"/>
              <a:buChar char="•"/>
            </a:pPr>
            <a:r>
              <a:rPr lang="da-DK" sz="1400" dirty="0" smtClean="0">
                <a:solidFill>
                  <a:srgbClr val="000066"/>
                </a:solidFill>
              </a:rPr>
              <a:t>Tooltips (currently for main menu items; will be expanded in the near future)</a:t>
            </a:r>
            <a:endParaRPr lang="da-DK" sz="1400" dirty="0">
              <a:solidFill>
                <a:srgbClr val="00006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07950" y="1446213"/>
            <a:ext cx="8712200" cy="533400"/>
          </a:xfrm>
        </p:spPr>
        <p:txBody>
          <a:bodyPr/>
          <a:lstStyle/>
          <a:p>
            <a:r>
              <a:rPr lang="en-US" smtClean="0"/>
              <a:t>Software enhancements – planned/under consideration</a:t>
            </a:r>
            <a:endParaRPr lang="da-DK" smtClean="0"/>
          </a:p>
        </p:txBody>
      </p:sp>
      <p:sp>
        <p:nvSpPr>
          <p:cNvPr id="4" name="Rectangle 3"/>
          <p:cNvSpPr/>
          <p:nvPr/>
        </p:nvSpPr>
        <p:spPr>
          <a:xfrm>
            <a:off x="542925" y="2471738"/>
            <a:ext cx="8061325" cy="3508653"/>
          </a:xfrm>
          <a:prstGeom prst="rect">
            <a:avLst/>
          </a:prstGeom>
        </p:spPr>
        <p:txBody>
          <a:bodyPr>
            <a:spAutoFit/>
          </a:bodyPr>
          <a:lstStyle/>
          <a:p>
            <a:pPr marL="342900" indent="-342900">
              <a:buFont typeface="Arial" charset="0"/>
              <a:buChar char="•"/>
            </a:pPr>
            <a:endParaRPr lang="en-US" sz="1800" dirty="0">
              <a:solidFill>
                <a:srgbClr val="000066"/>
              </a:solidFill>
            </a:endParaRPr>
          </a:p>
          <a:p>
            <a:pPr marL="342900" indent="-342900">
              <a:buFont typeface="Arial" charset="0"/>
              <a:buChar char="•"/>
            </a:pPr>
            <a:r>
              <a:rPr lang="en-US" sz="1400" dirty="0" smtClean="0">
                <a:solidFill>
                  <a:srgbClr val="000066"/>
                </a:solidFill>
              </a:rPr>
              <a:t>‘Third party’ </a:t>
            </a:r>
            <a:r>
              <a:rPr lang="en-US" sz="1400" dirty="0">
                <a:solidFill>
                  <a:srgbClr val="000066"/>
                </a:solidFill>
              </a:rPr>
              <a:t>documents </a:t>
            </a:r>
            <a:r>
              <a:rPr lang="en-US" sz="1400" dirty="0" smtClean="0">
                <a:solidFill>
                  <a:srgbClr val="000066"/>
                </a:solidFill>
              </a:rPr>
              <a:t>(proposed by ECC/ECO partner, uploaded by ECO)</a:t>
            </a:r>
          </a:p>
          <a:p>
            <a:pPr marL="342900" indent="-342900">
              <a:buFont typeface="Arial" charset="0"/>
              <a:buChar char="•"/>
            </a:pPr>
            <a:endParaRPr lang="en-US" sz="1400" dirty="0" smtClean="0">
              <a:solidFill>
                <a:srgbClr val="000066"/>
              </a:solidFill>
            </a:endParaRPr>
          </a:p>
          <a:p>
            <a:pPr marL="342900" indent="-342900">
              <a:buFont typeface="Arial" charset="0"/>
              <a:buChar char="•"/>
            </a:pPr>
            <a:r>
              <a:rPr lang="en-US" sz="1400" dirty="0" smtClean="0">
                <a:solidFill>
                  <a:srgbClr val="000066"/>
                </a:solidFill>
              </a:rPr>
              <a:t>Investigation </a:t>
            </a:r>
            <a:r>
              <a:rPr lang="en-US" sz="1400" dirty="0">
                <a:solidFill>
                  <a:srgbClr val="000066"/>
                </a:solidFill>
              </a:rPr>
              <a:t>of the need to add “protected areas” in EFIS in connection with non-regulatory information: </a:t>
            </a:r>
            <a:r>
              <a:rPr lang="en-US" sz="1400" dirty="0" smtClean="0">
                <a:solidFill>
                  <a:srgbClr val="000066"/>
                </a:solidFill>
              </a:rPr>
              <a:t> support confidential/restricted </a:t>
            </a:r>
            <a:r>
              <a:rPr lang="en-US" sz="1400" dirty="0">
                <a:solidFill>
                  <a:srgbClr val="000066"/>
                </a:solidFill>
              </a:rPr>
              <a:t>data in information collection </a:t>
            </a:r>
            <a:r>
              <a:rPr lang="en-US" sz="1400" dirty="0" smtClean="0">
                <a:solidFill>
                  <a:srgbClr val="000066"/>
                </a:solidFill>
              </a:rPr>
              <a:t>processes (e.g. spectrum inventories)</a:t>
            </a:r>
          </a:p>
          <a:p>
            <a:pPr marL="342900" indent="-342900">
              <a:buFont typeface="Arial" charset="0"/>
              <a:buChar char="•"/>
            </a:pPr>
            <a:endParaRPr lang="en-US" sz="1400" dirty="0">
              <a:solidFill>
                <a:srgbClr val="000066"/>
              </a:solidFill>
            </a:endParaRPr>
          </a:p>
          <a:p>
            <a:pPr marL="342900" indent="-342900">
              <a:buFont typeface="Arial" charset="0"/>
              <a:buChar char="•"/>
            </a:pPr>
            <a:r>
              <a:rPr lang="da-DK" sz="1400" dirty="0">
                <a:solidFill>
                  <a:srgbClr val="000066"/>
                </a:solidFill>
              </a:rPr>
              <a:t>Section for more detailed spectrum information: subset of the full EFIS application list </a:t>
            </a:r>
            <a:r>
              <a:rPr lang="da-DK" sz="1400" dirty="0" smtClean="0">
                <a:solidFill>
                  <a:srgbClr val="000066"/>
                </a:solidFill>
              </a:rPr>
              <a:t>will be </a:t>
            </a:r>
            <a:r>
              <a:rPr lang="da-DK" sz="1400" dirty="0">
                <a:solidFill>
                  <a:srgbClr val="000066"/>
                </a:solidFill>
              </a:rPr>
              <a:t>used in line with requirements to collect data for purposes related to the spectrum inventory </a:t>
            </a:r>
            <a:r>
              <a:rPr lang="da-DK" sz="1400" dirty="0" smtClean="0">
                <a:solidFill>
                  <a:srgbClr val="000066"/>
                </a:solidFill>
              </a:rPr>
              <a:t>project</a:t>
            </a:r>
          </a:p>
          <a:p>
            <a:pPr marL="342900" indent="-342900">
              <a:buFont typeface="Arial" charset="0"/>
              <a:buChar char="•"/>
            </a:pPr>
            <a:endParaRPr lang="da-DK" sz="1400" dirty="0" smtClean="0">
              <a:solidFill>
                <a:srgbClr val="000066"/>
              </a:solidFill>
            </a:endParaRPr>
          </a:p>
          <a:p>
            <a:pPr marL="342900" indent="-342900">
              <a:buFont typeface="Arial" charset="0"/>
              <a:buChar char="•"/>
            </a:pPr>
            <a:r>
              <a:rPr lang="da-DK" sz="1400" dirty="0" smtClean="0">
                <a:solidFill>
                  <a:srgbClr val="000066"/>
                </a:solidFill>
              </a:rPr>
              <a:t>Establishment of spectrum inventory contact list</a:t>
            </a:r>
            <a:endParaRPr lang="da-DK" sz="1400" dirty="0">
              <a:solidFill>
                <a:srgbClr val="000066"/>
              </a:solidFill>
            </a:endParaRPr>
          </a:p>
          <a:p>
            <a:pPr marL="342900" indent="-342900">
              <a:buFont typeface="Arial" charset="0"/>
              <a:buChar char="•"/>
            </a:pPr>
            <a:endParaRPr lang="da-DK" sz="1400" dirty="0">
              <a:solidFill>
                <a:srgbClr val="000066"/>
              </a:solidFill>
            </a:endParaRPr>
          </a:p>
          <a:p>
            <a:pPr marL="342900" indent="-342900">
              <a:buFont typeface="Arial" charset="0"/>
              <a:buChar char="•"/>
            </a:pPr>
            <a:endParaRPr lang="en-US" sz="1800" dirty="0">
              <a:solidFill>
                <a:srgbClr val="000066"/>
              </a:solidFill>
            </a:endParaRPr>
          </a:p>
          <a:p>
            <a:pPr marL="342900" indent="-342900">
              <a:buFont typeface="Arial" charset="0"/>
              <a:buChar char="•"/>
            </a:pPr>
            <a:endParaRPr lang="da-DK" sz="1800" dirty="0">
              <a:solidFill>
                <a:srgbClr val="00006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755650" y="1446213"/>
            <a:ext cx="7543800" cy="533400"/>
          </a:xfrm>
        </p:spPr>
        <p:txBody>
          <a:bodyPr/>
          <a:lstStyle/>
          <a:p>
            <a:r>
              <a:rPr lang="da-DK" dirty="0" smtClean="0"/>
              <a:t>Development of new ECC Report in ECC WGFM (EFIS/MG)</a:t>
            </a:r>
          </a:p>
        </p:txBody>
      </p:sp>
      <p:sp>
        <p:nvSpPr>
          <p:cNvPr id="49154" name="Content Placeholder 2"/>
          <p:cNvSpPr>
            <a:spLocks noGrp="1"/>
          </p:cNvSpPr>
          <p:nvPr>
            <p:ph idx="1"/>
          </p:nvPr>
        </p:nvSpPr>
        <p:spPr>
          <a:xfrm>
            <a:off x="899592" y="2578943"/>
            <a:ext cx="7543800" cy="4162425"/>
          </a:xfrm>
        </p:spPr>
        <p:txBody>
          <a:bodyPr/>
          <a:lstStyle/>
          <a:p>
            <a:r>
              <a:rPr lang="da-DK" sz="1400" dirty="0" smtClean="0">
                <a:solidFill>
                  <a:srgbClr val="000066"/>
                </a:solidFill>
              </a:rPr>
              <a:t>Guidance, incl. structuring of the information for uploading national non-regulatory information on the evolution of spectrum use will be given in the new ECC Report which is under development in the EFIS/MG</a:t>
            </a:r>
          </a:p>
          <a:p>
            <a:endParaRPr lang="da-DK" sz="1400" dirty="0" smtClean="0">
              <a:solidFill>
                <a:srgbClr val="000066"/>
              </a:solidFill>
            </a:endParaRPr>
          </a:p>
          <a:p>
            <a:r>
              <a:rPr lang="da-DK" sz="1400" dirty="0" smtClean="0">
                <a:solidFill>
                  <a:srgbClr val="000066"/>
                </a:solidFill>
              </a:rPr>
              <a:t>The draft report was further developed by the EFIS/MG during its meeting 8-9 March; a web meeting has been scheduled to finalise the discussion, and it is planned to present the final draft to the WGFM at its April meeting</a:t>
            </a:r>
          </a:p>
          <a:p>
            <a:endParaRPr lang="da-DK" sz="1400" dirty="0" smtClean="0">
              <a:solidFill>
                <a:srgbClr val="000066"/>
              </a:solidFill>
            </a:endParaRPr>
          </a:p>
          <a:p>
            <a:r>
              <a:rPr lang="da-DK" sz="1400" dirty="0" smtClean="0">
                <a:solidFill>
                  <a:srgbClr val="000066"/>
                </a:solidFill>
              </a:rPr>
              <a:t>The bands (incl. application and requested format for the information)  of interest for which National non-regulatory information is requested by ECC WGFM can be updated on demand </a:t>
            </a:r>
          </a:p>
          <a:p>
            <a:pPr lvl="1">
              <a:buFont typeface="Arial" pitchFamily="34" charset="0"/>
              <a:buChar char="•"/>
            </a:pPr>
            <a:r>
              <a:rPr lang="da-DK" sz="1400" dirty="0" smtClean="0">
                <a:solidFill>
                  <a:srgbClr val="000066"/>
                </a:solidFill>
              </a:rPr>
              <a:t>The software, however, is more flexible and allows the collection of information also on other bands if available</a:t>
            </a:r>
            <a:endParaRPr lang="da-DK" sz="1400" dirty="0">
              <a:solidFill>
                <a:srgbClr val="000066"/>
              </a:solidFill>
            </a:endParaRPr>
          </a:p>
          <a:p>
            <a:pPr lvl="1">
              <a:buFont typeface="Arial" pitchFamily="34" charset="0"/>
              <a:buChar char="•"/>
            </a:pPr>
            <a:endParaRPr lang="da-DK" sz="1400" dirty="0" smtClean="0">
              <a:solidFill>
                <a:srgbClr val="000066"/>
              </a:solidFill>
            </a:endParaRPr>
          </a:p>
          <a:p>
            <a:pPr lvl="1">
              <a:buFont typeface="Arial" pitchFamily="34" charset="0"/>
              <a:buChar char="•"/>
            </a:pPr>
            <a:endParaRPr lang="da-DK" sz="1400" dirty="0" smtClean="0">
              <a:solidFill>
                <a:srgbClr val="00006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a:srcRect t="8485" b="3334"/>
          <a:stretch>
            <a:fillRect/>
          </a:stretch>
        </p:blipFill>
        <p:spPr bwMode="auto">
          <a:xfrm>
            <a:off x="15875" y="692150"/>
            <a:ext cx="9104313" cy="6021388"/>
          </a:xfrm>
          <a:prstGeom prst="rect">
            <a:avLst/>
          </a:prstGeom>
          <a:noFill/>
          <a:ln w="9525">
            <a:noFill/>
            <a:miter lim="800000"/>
            <a:headEnd/>
            <a:tailEnd/>
          </a:ln>
        </p:spPr>
      </p:pic>
      <p:sp>
        <p:nvSpPr>
          <p:cNvPr id="50178" name="Title 1"/>
          <p:cNvSpPr txBox="1">
            <a:spLocks/>
          </p:cNvSpPr>
          <p:nvPr/>
        </p:nvSpPr>
        <p:spPr bwMode="auto">
          <a:xfrm>
            <a:off x="257175" y="87313"/>
            <a:ext cx="7915275" cy="533400"/>
          </a:xfrm>
          <a:prstGeom prst="rect">
            <a:avLst/>
          </a:prstGeom>
          <a:noFill/>
          <a:ln w="9525">
            <a:noFill/>
            <a:miter lim="800000"/>
            <a:headEnd/>
            <a:tailEnd/>
          </a:ln>
        </p:spPr>
        <p:txBody>
          <a:bodyPr/>
          <a:lstStyle/>
          <a:p>
            <a:r>
              <a:rPr lang="en-US" sz="2400" dirty="0">
                <a:solidFill>
                  <a:srgbClr val="000066"/>
                </a:solidFill>
                <a:latin typeface="Calibri" pitchFamily="34" charset="0"/>
              </a:rPr>
              <a:t>EFIS </a:t>
            </a:r>
            <a:r>
              <a:rPr lang="en-US" sz="2400" dirty="0" err="1">
                <a:solidFill>
                  <a:srgbClr val="000066"/>
                </a:solidFill>
                <a:latin typeface="Calibri" pitchFamily="34" charset="0"/>
              </a:rPr>
              <a:t>frontpage</a:t>
            </a:r>
            <a:r>
              <a:rPr lang="en-US" sz="2400" dirty="0">
                <a:solidFill>
                  <a:srgbClr val="000066"/>
                </a:solidFill>
                <a:latin typeface="Calibri" pitchFamily="34" charset="0"/>
              </a:rPr>
              <a:t>  (www.efis.dk)</a:t>
            </a:r>
            <a:endParaRPr lang="da-DK" sz="2400" dirty="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BFC5C8"/>
      </a:lt1>
      <a:dk2>
        <a:srgbClr val="000000"/>
      </a:dk2>
      <a:lt2>
        <a:srgbClr val="808080"/>
      </a:lt2>
      <a:accent1>
        <a:srgbClr val="BBE0E3"/>
      </a:accent1>
      <a:accent2>
        <a:srgbClr val="333399"/>
      </a:accent2>
      <a:accent3>
        <a:srgbClr val="DCDFE0"/>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Presentation">
  <a:themeElements>
    <a:clrScheme name="">
      <a:dk1>
        <a:srgbClr val="000000"/>
      </a:dk1>
      <a:lt1>
        <a:srgbClr val="BFC5C8"/>
      </a:lt1>
      <a:dk2>
        <a:srgbClr val="000000"/>
      </a:dk2>
      <a:lt2>
        <a:srgbClr val="808080"/>
      </a:lt2>
      <a:accent1>
        <a:srgbClr val="BBE0E3"/>
      </a:accent1>
      <a:accent2>
        <a:srgbClr val="333399"/>
      </a:accent2>
      <a:accent3>
        <a:srgbClr val="DCDFE0"/>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1685</TotalTime>
  <Words>1020</Words>
  <Application>Microsoft Office PowerPoint</Application>
  <PresentationFormat>On-screen Show (4:3)</PresentationFormat>
  <Paragraphs>138</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Blank Presentation</vt:lpstr>
      <vt:lpstr>Office Theme</vt:lpstr>
      <vt:lpstr>1_Blank Presentation</vt:lpstr>
      <vt:lpstr>ECO Frequency Information System (EFIS)   </vt:lpstr>
      <vt:lpstr>Overview and general info</vt:lpstr>
      <vt:lpstr>PowerPoint Presentation</vt:lpstr>
      <vt:lpstr>PowerPoint Presentation</vt:lpstr>
      <vt:lpstr>Recent software enhancements Major update to v. 4 22-23 Dec 2011;  current software version: EFIS 4.0.4 impl. 17 February 2012</vt:lpstr>
      <vt:lpstr>Recent software enhancements (II)</vt:lpstr>
      <vt:lpstr>Software enhancements – planned/under consideration</vt:lpstr>
      <vt:lpstr>Development of new ECC Report in ECC WGFM (EFIS/MG)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of information/relevant documents </vt:lpstr>
      <vt:lpstr>EFIS CONTACTS in ECO</vt:lpstr>
    </vt:vector>
  </TitlesOfParts>
  <Company>WTA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PHB/TW</dc:creator>
  <cp:lastModifiedBy>Alexander Gulyaev</cp:lastModifiedBy>
  <cp:revision>221</cp:revision>
  <cp:lastPrinted>2012-03-14T14:14:37Z</cp:lastPrinted>
  <dcterms:created xsi:type="dcterms:W3CDTF">2011-05-10T00:01:45Z</dcterms:created>
  <dcterms:modified xsi:type="dcterms:W3CDTF">2012-04-11T06:00:54Z</dcterms:modified>
</cp:coreProperties>
</file>