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6"/>
  </p:notesMasterIdLst>
  <p:sldIdLst>
    <p:sldId id="256" r:id="rId2"/>
    <p:sldId id="335" r:id="rId3"/>
    <p:sldId id="348" r:id="rId4"/>
    <p:sldId id="350" r:id="rId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A8FF"/>
    <a:srgbClr val="000099"/>
    <a:srgbClr val="FF0000"/>
    <a:srgbClr val="53B5FF"/>
    <a:srgbClr val="33CC33"/>
    <a:srgbClr val="FF3300"/>
    <a:srgbClr val="FFFFFF"/>
    <a:srgbClr val="000000"/>
    <a:srgbClr val="33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9" autoAdjust="0"/>
    <p:restoredTop sz="90955" autoAdjust="0"/>
  </p:normalViewPr>
  <p:slideViewPr>
    <p:cSldViewPr>
      <p:cViewPr>
        <p:scale>
          <a:sx n="100" d="100"/>
          <a:sy n="100" d="100"/>
        </p:scale>
        <p:origin x="-1998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38604" cy="465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796" y="2"/>
            <a:ext cx="3038604" cy="465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830" y="4416312"/>
            <a:ext cx="5140742" cy="41829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140"/>
            <a:ext cx="3038604" cy="465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796" y="8831140"/>
            <a:ext cx="3038604" cy="465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Times" pitchFamily="-32" charset="0"/>
                <a:cs typeface="+mn-cs"/>
              </a:defRPr>
            </a:lvl1pPr>
          </a:lstStyle>
          <a:p>
            <a:pPr>
              <a:defRPr/>
            </a:pPr>
            <a:fld id="{8AF0DC94-B7FF-449D-9335-2C49820EDB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298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0DC94-B7FF-449D-9335-2C49820EDB1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14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Macintosh%20HD:Users:bess:Library:Mail%20Downloads: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acintosh HD:Users:bess:Library:Mail Downloads:"/>
          <p:cNvPicPr>
            <a:picLocks noChangeAspect="1" noChangeArrowheads="1"/>
          </p:cNvPicPr>
          <p:nvPr userDrawn="1"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2514600"/>
            <a:ext cx="7772400" cy="990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352800"/>
            <a:ext cx="6400800" cy="381000"/>
          </a:xfrm>
        </p:spPr>
        <p:txBody>
          <a:bodyPr/>
          <a:lstStyle>
            <a:lvl1pPr marL="0" indent="0" algn="r">
              <a:buFontTx/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1446213"/>
            <a:ext cx="1885950" cy="4725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46213"/>
            <a:ext cx="5505450" cy="4725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2362200"/>
            <a:ext cx="7543800" cy="38100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6957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362200"/>
            <a:ext cx="36957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Macintosh%20HD:Users:bess:Library:Mail%20Downloads: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Macintosh HD:Users:bess:Library:Mail Downloads:"/>
          <p:cNvPicPr>
            <a:picLocks noChangeAspect="1" noChangeArrowheads="1"/>
          </p:cNvPicPr>
          <p:nvPr userDrawn="1"/>
        </p:nvPicPr>
        <p:blipFill>
          <a:blip r:embed="rId15" r:link="rId16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7543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324600"/>
            <a:ext cx="2895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887F6E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sz="140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4" r:id="rId2"/>
    <p:sldLayoutId id="2147483716" r:id="rId3"/>
    <p:sldLayoutId id="2147483713" r:id="rId4"/>
    <p:sldLayoutId id="2147483712" r:id="rId5"/>
    <p:sldLayoutId id="2147483711" r:id="rId6"/>
    <p:sldLayoutId id="2147483710" r:id="rId7"/>
    <p:sldLayoutId id="2147483709" r:id="rId8"/>
    <p:sldLayoutId id="2147483708" r:id="rId9"/>
    <p:sldLayoutId id="2147483707" r:id="rId10"/>
    <p:sldLayoutId id="2147483717" r:id="rId11"/>
    <p:sldLayoutId id="2147483706" r:id="rId12"/>
    <p:sldLayoutId id="2147483705" r:id="rId13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107950" y="2510408"/>
            <a:ext cx="8640514" cy="1278632"/>
          </a:xfrm>
        </p:spPr>
        <p:txBody>
          <a:bodyPr/>
          <a:lstStyle/>
          <a:p>
            <a:pPr eaLnBrk="1" hangingPunct="1"/>
            <a:r>
              <a:rPr lang="en-GB" sz="3600" dirty="0" smtClean="0"/>
              <a:t>EFIS update</a:t>
            </a:r>
            <a:br>
              <a:rPr lang="en-GB" sz="3600" dirty="0" smtClean="0"/>
            </a:br>
            <a:r>
              <a:rPr lang="en-GB" sz="1800" dirty="0" smtClean="0"/>
              <a:t>features introduced recently</a:t>
            </a:r>
            <a:br>
              <a:rPr lang="en-GB" sz="1800" dirty="0" smtClean="0"/>
            </a:br>
            <a:r>
              <a:rPr lang="en-GB" sz="1800" dirty="0"/>
              <a:t>c</a:t>
            </a:r>
            <a:r>
              <a:rPr lang="en-GB" sz="1800" dirty="0" smtClean="0"/>
              <a:t>urrent /near future development</a:t>
            </a:r>
            <a:br>
              <a:rPr lang="en-GB" sz="1800" dirty="0" smtClean="0"/>
            </a:b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 smtClean="0"/>
              <a:t>ECC SG , 13 Feb 2013</a:t>
            </a:r>
            <a:br>
              <a:rPr lang="en-GB" sz="1800" dirty="0" smtClean="0"/>
            </a:br>
            <a:endParaRPr lang="en-GB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612576" y="2132856"/>
            <a:ext cx="964907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Footnote feature: possibility for including footnotes in national tables in EFIS, with user-friendly GUI allowing copying easy copying/insertion of ECA footnotes as required</a:t>
            </a:r>
          </a:p>
          <a:p>
            <a:pPr marL="1257300" lvl="2" indent="-342900">
              <a:buFont typeface="Arial" charset="0"/>
              <a:buChar char="•"/>
            </a:pPr>
            <a:endParaRPr lang="en-US" sz="1400" dirty="0" smtClean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Date fields for documents to indicate validity (valid from date, expiry date)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“</a:t>
            </a:r>
            <a:r>
              <a:rPr lang="en-US" sz="1400" dirty="0">
                <a:solidFill>
                  <a:schemeClr val="accent2"/>
                </a:solidFill>
              </a:rPr>
              <a:t>National” </a:t>
            </a:r>
            <a:r>
              <a:rPr lang="en-US" sz="1400" dirty="0" smtClean="0">
                <a:solidFill>
                  <a:schemeClr val="accent2"/>
                </a:solidFill>
              </a:rPr>
              <a:t>document </a:t>
            </a:r>
            <a:r>
              <a:rPr lang="en-US" sz="1400" dirty="0">
                <a:solidFill>
                  <a:schemeClr val="accent2"/>
                </a:solidFill>
              </a:rPr>
              <a:t>type </a:t>
            </a:r>
            <a:r>
              <a:rPr lang="en-US" sz="1400" dirty="0" smtClean="0">
                <a:solidFill>
                  <a:schemeClr val="accent2"/>
                </a:solidFill>
              </a:rPr>
              <a:t>introduced – allows administrations to provide info of a non-regulatory </a:t>
            </a:r>
            <a:r>
              <a:rPr lang="en-US" sz="1400" dirty="0">
                <a:solidFill>
                  <a:schemeClr val="accent2"/>
                </a:solidFill>
              </a:rPr>
              <a:t>nature on the possible </a:t>
            </a:r>
            <a:r>
              <a:rPr lang="en-US" sz="1400" dirty="0" smtClean="0">
                <a:solidFill>
                  <a:schemeClr val="accent2"/>
                </a:solidFill>
              </a:rPr>
              <a:t>evolution of </a:t>
            </a:r>
            <a:r>
              <a:rPr lang="en-US" sz="1400" dirty="0">
                <a:solidFill>
                  <a:schemeClr val="accent2"/>
                </a:solidFill>
              </a:rPr>
              <a:t>spectrum use under study in their </a:t>
            </a:r>
            <a:r>
              <a:rPr lang="en-US" sz="1400" dirty="0" smtClean="0">
                <a:solidFill>
                  <a:schemeClr val="accent2"/>
                </a:solidFill>
              </a:rPr>
              <a:t>country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Duplex/paired bands feature introduced in right of use module: downlink</a:t>
            </a:r>
            <a:r>
              <a:rPr lang="en-US" sz="1400" dirty="0">
                <a:solidFill>
                  <a:schemeClr val="accent2"/>
                </a:solidFill>
              </a:rPr>
              <a:t>, uplink, and free text field ‘Technology in </a:t>
            </a:r>
            <a:r>
              <a:rPr lang="en-US" sz="1400" dirty="0" smtClean="0">
                <a:solidFill>
                  <a:schemeClr val="accent2"/>
                </a:solidFill>
              </a:rPr>
              <a:t>use’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Enhanced ‘cross-referencing’ of  information (for example to data in ECA table) via thumbnails/icons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Increased use of icons (for example for notes fields) to avoid </a:t>
            </a:r>
            <a:r>
              <a:rPr lang="en-US" sz="1400" dirty="0">
                <a:solidFill>
                  <a:schemeClr val="accent2"/>
                </a:solidFill>
              </a:rPr>
              <a:t>displays getting too big and to make layout </a:t>
            </a:r>
            <a:r>
              <a:rPr lang="en-US" sz="1400" dirty="0" smtClean="0">
                <a:solidFill>
                  <a:schemeClr val="accent2"/>
                </a:solidFill>
              </a:rPr>
              <a:t>tidier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Introduction of report generation tool, making it easier in future to generate 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accent2"/>
                </a:solidFill>
              </a:rPr>
              <a:t>Additional system administrator (ECO) features</a:t>
            </a:r>
          </a:p>
          <a:p>
            <a:pPr marL="1200150" lvl="2" indent="-285750">
              <a:buFont typeface="Arial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1200150" lvl="2" indent="-285750">
              <a:buFont typeface="Arial" charset="0"/>
              <a:buChar char="•"/>
            </a:pPr>
            <a:r>
              <a:rPr lang="en-US" sz="1400" dirty="0" smtClean="0">
                <a:solidFill>
                  <a:srgbClr val="000099"/>
                </a:solidFill>
              </a:rPr>
              <a:t>Improved error messaging – making uploads easier for administrations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7846640" cy="720080"/>
          </a:xfrm>
        </p:spPr>
        <p:txBody>
          <a:bodyPr/>
          <a:lstStyle/>
          <a:p>
            <a:r>
              <a:rPr lang="da-DK" sz="1800" dirty="0" smtClean="0"/>
              <a:t/>
            </a:r>
            <a:br>
              <a:rPr lang="da-DK" sz="1800" dirty="0" smtClean="0"/>
            </a:br>
            <a:r>
              <a:rPr lang="da-DK" dirty="0" smtClean="0"/>
              <a:t>Features introduced recently</a:t>
            </a:r>
            <a:br>
              <a:rPr lang="da-DK" dirty="0" smtClean="0"/>
            </a:br>
            <a:r>
              <a:rPr lang="da-DK" dirty="0" smtClean="0"/>
              <a:t>(late 2012 – early 2013)</a:t>
            </a:r>
            <a:endParaRPr lang="da-DK" sz="1800" dirty="0" smtClean="0"/>
          </a:p>
        </p:txBody>
      </p:sp>
    </p:spTree>
    <p:extLst>
      <p:ext uri="{BB962C8B-B14F-4D97-AF65-F5344CB8AC3E}">
        <p14:creationId xmlns:p14="http://schemas.microsoft.com/office/powerpoint/2010/main" val="56177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7448"/>
            <a:ext cx="7543800" cy="533400"/>
          </a:xfrm>
        </p:spPr>
        <p:txBody>
          <a:bodyPr/>
          <a:lstStyle/>
          <a:p>
            <a:r>
              <a:rPr lang="da-DK" dirty="0" smtClean="0"/>
              <a:t>Current and near future developments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Rectangle 2"/>
          <p:cNvSpPr/>
          <p:nvPr/>
        </p:nvSpPr>
        <p:spPr>
          <a:xfrm>
            <a:off x="35496" y="2132856"/>
            <a:ext cx="964907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Generation </a:t>
            </a:r>
            <a:r>
              <a:rPr lang="en-GB" sz="1400" dirty="0">
                <a:solidFill>
                  <a:schemeClr val="accent2"/>
                </a:solidFill>
              </a:rPr>
              <a:t>of Recommendation 70-03 from </a:t>
            </a:r>
            <a:r>
              <a:rPr lang="en-GB" sz="1400" dirty="0" smtClean="0">
                <a:solidFill>
                  <a:schemeClr val="accent2"/>
                </a:solidFill>
              </a:rPr>
              <a:t>EFIS, which entails inclusion of all info in 70-03 as searchable data.</a:t>
            </a:r>
          </a:p>
          <a:p>
            <a:pPr marL="628650" lvl="1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Endorsed by SRD/MG, EFIS/MG and by WGFM at its Feb meeting.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Also the</a:t>
            </a:r>
            <a:r>
              <a:rPr lang="da-DK" sz="1400" dirty="0" smtClean="0">
                <a:solidFill>
                  <a:schemeClr val="accent2"/>
                </a:solidFill>
              </a:rPr>
              <a:t> </a:t>
            </a:r>
            <a:r>
              <a:rPr lang="da-DK" sz="1400" dirty="0">
                <a:solidFill>
                  <a:schemeClr val="accent2"/>
                </a:solidFill>
              </a:rPr>
              <a:t>EC welcomed </a:t>
            </a:r>
            <a:r>
              <a:rPr lang="da-DK" sz="1400" dirty="0" smtClean="0">
                <a:solidFill>
                  <a:schemeClr val="accent2"/>
                </a:solidFill>
              </a:rPr>
              <a:t>the introduction of 70-03 </a:t>
            </a:r>
            <a:r>
              <a:rPr lang="da-DK" sz="1400" dirty="0">
                <a:solidFill>
                  <a:schemeClr val="accent2"/>
                </a:solidFill>
              </a:rPr>
              <a:t>in </a:t>
            </a:r>
            <a:r>
              <a:rPr lang="da-DK" sz="1400" dirty="0" smtClean="0">
                <a:solidFill>
                  <a:schemeClr val="accent2"/>
                </a:solidFill>
              </a:rPr>
              <a:t>EFIS,  mentioning the importance of including</a:t>
            </a:r>
            <a:br>
              <a:rPr lang="da-DK" sz="1400" dirty="0" smtClean="0">
                <a:solidFill>
                  <a:schemeClr val="accent2"/>
                </a:solidFill>
              </a:rPr>
            </a:br>
            <a:r>
              <a:rPr lang="da-DK" sz="1400" dirty="0" smtClean="0">
                <a:solidFill>
                  <a:schemeClr val="accent2"/>
                </a:solidFill>
              </a:rPr>
              <a:t>implementation information. This feature is part of the specification for the task.</a:t>
            </a:r>
            <a:br>
              <a:rPr lang="da-DK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Expected implementation early June 2013.</a:t>
            </a:r>
          </a:p>
          <a:p>
            <a:pPr marL="628650" lvl="1" indent="-171450">
              <a:buFont typeface="Arial" charset="0"/>
              <a:buChar char="•"/>
            </a:pPr>
            <a:endParaRPr lang="da-DK" sz="1400" dirty="0">
              <a:solidFill>
                <a:schemeClr val="accent2"/>
              </a:solidFill>
            </a:endParaRPr>
          </a:p>
          <a:p>
            <a:pPr marL="171450" lvl="0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Electronic </a:t>
            </a:r>
            <a:r>
              <a:rPr lang="en-GB" sz="1400" dirty="0">
                <a:solidFill>
                  <a:schemeClr val="accent2"/>
                </a:solidFill>
              </a:rPr>
              <a:t>questionnaires – import of data from website into </a:t>
            </a:r>
            <a:r>
              <a:rPr lang="en-GB" sz="1400" dirty="0" smtClean="0">
                <a:solidFill>
                  <a:schemeClr val="accent2"/>
                </a:solidFill>
              </a:rPr>
              <a:t>EFIS</a:t>
            </a:r>
          </a:p>
          <a:p>
            <a:pPr marL="628650" lvl="1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For </a:t>
            </a:r>
            <a:r>
              <a:rPr lang="en-GB" sz="1400" dirty="0">
                <a:solidFill>
                  <a:schemeClr val="accent2"/>
                </a:solidFill>
              </a:rPr>
              <a:t>electronic questionnaires EFIS </a:t>
            </a:r>
            <a:r>
              <a:rPr lang="en-GB" sz="1400" dirty="0" smtClean="0">
                <a:solidFill>
                  <a:schemeClr val="accent2"/>
                </a:solidFill>
              </a:rPr>
              <a:t>will receive </a:t>
            </a:r>
            <a:r>
              <a:rPr lang="en-GB" sz="1400" dirty="0">
                <a:solidFill>
                  <a:schemeClr val="accent2"/>
                </a:solidFill>
              </a:rPr>
              <a:t>data (in XML format) from the </a:t>
            </a:r>
            <a:r>
              <a:rPr lang="en-GB" sz="1400" dirty="0" smtClean="0">
                <a:solidFill>
                  <a:schemeClr val="accent2"/>
                </a:solidFill>
              </a:rPr>
              <a:t>website,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store </a:t>
            </a:r>
            <a:r>
              <a:rPr lang="en-GB" sz="1400" dirty="0">
                <a:solidFill>
                  <a:schemeClr val="accent2"/>
                </a:solidFill>
              </a:rPr>
              <a:t>it as </a:t>
            </a:r>
            <a:r>
              <a:rPr lang="en-GB" sz="1400" dirty="0" smtClean="0">
                <a:solidFill>
                  <a:schemeClr val="accent2"/>
                </a:solidFill>
              </a:rPr>
              <a:t>searchable </a:t>
            </a:r>
            <a:r>
              <a:rPr lang="en-GB" sz="1400" dirty="0">
                <a:solidFill>
                  <a:schemeClr val="accent2"/>
                </a:solidFill>
              </a:rPr>
              <a:t>data in </a:t>
            </a:r>
            <a:r>
              <a:rPr lang="en-GB" sz="1400" dirty="0" smtClean="0">
                <a:solidFill>
                  <a:schemeClr val="accent2"/>
                </a:solidFill>
              </a:rPr>
              <a:t>national accounts </a:t>
            </a:r>
            <a:r>
              <a:rPr lang="en-GB" sz="1400" dirty="0">
                <a:solidFill>
                  <a:schemeClr val="accent2"/>
                </a:solidFill>
              </a:rPr>
              <a:t>as </a:t>
            </a:r>
            <a:r>
              <a:rPr lang="en-GB" sz="1400" dirty="0" smtClean="0">
                <a:solidFill>
                  <a:schemeClr val="accent2"/>
                </a:solidFill>
              </a:rPr>
              <a:t>appropriate, data being updateable by administrations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in </a:t>
            </a:r>
            <a:r>
              <a:rPr lang="en-GB" sz="1400" dirty="0">
                <a:solidFill>
                  <a:schemeClr val="accent2"/>
                </a:solidFill>
              </a:rPr>
              <a:t>addition it </a:t>
            </a:r>
            <a:r>
              <a:rPr lang="en-GB" sz="1400" dirty="0" smtClean="0">
                <a:solidFill>
                  <a:schemeClr val="accent2"/>
                </a:solidFill>
              </a:rPr>
              <a:t>will be possible </a:t>
            </a:r>
            <a:r>
              <a:rPr lang="en-GB" sz="1400" dirty="0">
                <a:solidFill>
                  <a:schemeClr val="accent2"/>
                </a:solidFill>
              </a:rPr>
              <a:t>to generate summaries/reports. </a:t>
            </a:r>
            <a:r>
              <a:rPr lang="en-GB" sz="1400" dirty="0" smtClean="0">
                <a:solidFill>
                  <a:schemeClr val="accent2"/>
                </a:solidFill>
              </a:rPr>
              <a:t/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Expected implementation early July 2013.</a:t>
            </a:r>
          </a:p>
          <a:p>
            <a:pPr marL="628650" lvl="1" indent="-171450">
              <a:buFont typeface="Arial" charset="0"/>
              <a:buChar char="•"/>
            </a:pPr>
            <a:endParaRPr lang="en-GB" sz="1400" dirty="0" smtClean="0">
              <a:solidFill>
                <a:schemeClr val="accent2"/>
              </a:solidFill>
            </a:endParaRPr>
          </a:p>
          <a:p>
            <a:pPr marL="171450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Generation </a:t>
            </a:r>
            <a:r>
              <a:rPr lang="en-GB" sz="1400" dirty="0">
                <a:solidFill>
                  <a:schemeClr val="accent2"/>
                </a:solidFill>
              </a:rPr>
              <a:t>of ECO Report 03 from </a:t>
            </a:r>
            <a:r>
              <a:rPr lang="en-GB" sz="1400" dirty="0" smtClean="0">
                <a:solidFill>
                  <a:schemeClr val="accent2"/>
                </a:solidFill>
              </a:rPr>
              <a:t>EFIS</a:t>
            </a:r>
          </a:p>
          <a:p>
            <a:pPr marL="628650" lvl="1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Final </a:t>
            </a:r>
            <a:r>
              <a:rPr lang="en-GB" sz="1400" dirty="0">
                <a:solidFill>
                  <a:schemeClr val="accent2"/>
                </a:solidFill>
              </a:rPr>
              <a:t>specifications of ECO Report 03 generation from EFIS await decisions </a:t>
            </a:r>
            <a:r>
              <a:rPr lang="en-GB" sz="1400" dirty="0" smtClean="0">
                <a:solidFill>
                  <a:schemeClr val="accent2"/>
                </a:solidFill>
              </a:rPr>
              <a:t>of ECC PT1, 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expected </a:t>
            </a:r>
            <a:r>
              <a:rPr lang="en-GB" sz="1400" dirty="0">
                <a:solidFill>
                  <a:schemeClr val="accent2"/>
                </a:solidFill>
              </a:rPr>
              <a:t>at its meeting 2-3 May 2013. </a:t>
            </a:r>
            <a:r>
              <a:rPr lang="en-GB" sz="1400" dirty="0" smtClean="0">
                <a:solidFill>
                  <a:schemeClr val="accent2"/>
                </a:solidFill>
              </a:rPr>
              <a:t/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A </a:t>
            </a:r>
            <a:r>
              <a:rPr lang="en-GB" sz="1400" dirty="0">
                <a:solidFill>
                  <a:schemeClr val="accent2"/>
                </a:solidFill>
              </a:rPr>
              <a:t>small sample report (layout proposal) </a:t>
            </a:r>
            <a:r>
              <a:rPr lang="en-GB" sz="1400" dirty="0" smtClean="0">
                <a:solidFill>
                  <a:schemeClr val="accent2"/>
                </a:solidFill>
              </a:rPr>
              <a:t>will be made available for the May meeting.</a:t>
            </a:r>
            <a:endParaRPr lang="da-DK" sz="1400" dirty="0">
              <a:solidFill>
                <a:schemeClr val="accent2"/>
              </a:solidFill>
            </a:endParaRPr>
          </a:p>
          <a:p>
            <a:pPr marL="171450" lvl="0" indent="-171450">
              <a:buFont typeface="Arial" charset="0"/>
              <a:buChar char="•"/>
            </a:pPr>
            <a:endParaRPr lang="en-GB" sz="1400" dirty="0" smtClean="0">
              <a:solidFill>
                <a:schemeClr val="accent2"/>
              </a:solidFill>
            </a:endParaRPr>
          </a:p>
          <a:p>
            <a:pPr marL="171450" indent="-171450">
              <a:buFont typeface="Arial" charset="0"/>
              <a:buChar char="•"/>
            </a:pPr>
            <a:r>
              <a:rPr lang="en-GB" sz="1400" dirty="0" smtClean="0">
                <a:solidFill>
                  <a:schemeClr val="accent2"/>
                </a:solidFill>
              </a:rPr>
              <a:t>Creation </a:t>
            </a:r>
            <a:r>
              <a:rPr lang="en-GB" sz="1400" dirty="0">
                <a:solidFill>
                  <a:schemeClr val="accent2"/>
                </a:solidFill>
              </a:rPr>
              <a:t>of graphical presentation of applications/frequency </a:t>
            </a:r>
            <a:r>
              <a:rPr lang="en-GB" sz="1400" dirty="0" smtClean="0">
                <a:solidFill>
                  <a:schemeClr val="accent2"/>
                </a:solidFill>
              </a:rPr>
              <a:t>bands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	Creation </a:t>
            </a:r>
            <a:r>
              <a:rPr lang="en-GB" sz="1400" dirty="0">
                <a:solidFill>
                  <a:schemeClr val="accent2"/>
                </a:solidFill>
              </a:rPr>
              <a:t>of graphical presentation of applications/frequency bands, </a:t>
            </a:r>
            <a:r>
              <a:rPr lang="en-GB" sz="1400" dirty="0" smtClean="0">
                <a:solidFill>
                  <a:schemeClr val="accent2"/>
                </a:solidFill>
              </a:rPr>
              <a:t>selectable (by country, 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	frequency range, application(s)), displayable </a:t>
            </a:r>
            <a:r>
              <a:rPr lang="en-GB" sz="1400" dirty="0">
                <a:solidFill>
                  <a:schemeClr val="accent2"/>
                </a:solidFill>
              </a:rPr>
              <a:t>on screen </a:t>
            </a:r>
            <a:r>
              <a:rPr lang="en-GB" sz="1400" dirty="0" smtClean="0">
                <a:solidFill>
                  <a:schemeClr val="accent2"/>
                </a:solidFill>
              </a:rPr>
              <a:t>and printable.</a:t>
            </a:r>
            <a:br>
              <a:rPr lang="en-GB" sz="1400" dirty="0" smtClean="0">
                <a:solidFill>
                  <a:schemeClr val="accent2"/>
                </a:solidFill>
              </a:rPr>
            </a:br>
            <a:r>
              <a:rPr lang="en-GB" sz="1400" dirty="0" smtClean="0">
                <a:solidFill>
                  <a:schemeClr val="accent2"/>
                </a:solidFill>
              </a:rPr>
              <a:t>	Expected implementation early September </a:t>
            </a:r>
            <a:r>
              <a:rPr lang="en-GB" sz="1400" dirty="0">
                <a:solidFill>
                  <a:schemeClr val="accent2"/>
                </a:solidFill>
              </a:rPr>
              <a:t>2013</a:t>
            </a:r>
            <a:r>
              <a:rPr lang="en-GB" sz="1400" dirty="0" smtClean="0">
                <a:solidFill>
                  <a:schemeClr val="accent2"/>
                </a:solidFill>
              </a:rPr>
              <a:t>.</a:t>
            </a:r>
            <a:endParaRPr lang="da-DK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729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7448"/>
            <a:ext cx="7543800" cy="533400"/>
          </a:xfrm>
        </p:spPr>
        <p:txBody>
          <a:bodyPr/>
          <a:lstStyle/>
          <a:p>
            <a:r>
              <a:rPr lang="da-DK" dirty="0" smtClean="0"/>
              <a:t>Current and near future developments</a:t>
            </a:r>
            <a:br>
              <a:rPr lang="da-DK" dirty="0" smtClean="0"/>
            </a:br>
            <a:r>
              <a:rPr lang="da-DK" dirty="0" smtClean="0"/>
              <a:t>(cont)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Rectangle 2"/>
          <p:cNvSpPr/>
          <p:nvPr/>
        </p:nvSpPr>
        <p:spPr>
          <a:xfrm>
            <a:off x="179512" y="2204864"/>
            <a:ext cx="964907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accent2"/>
                </a:solidFill>
              </a:rPr>
              <a:t>In </a:t>
            </a:r>
            <a:r>
              <a:rPr lang="en-US" sz="1400" dirty="0">
                <a:solidFill>
                  <a:schemeClr val="accent2"/>
                </a:solidFill>
              </a:rPr>
              <a:t>connection with the introduction of electronic questionnaires for obtaining EFIS-relevant information </a:t>
            </a:r>
            <a:r>
              <a:rPr lang="en-US" sz="1400" dirty="0" smtClean="0">
                <a:solidFill>
                  <a:schemeClr val="accent2"/>
                </a:solidFill>
              </a:rPr>
              <a:t>which</a:t>
            </a:r>
            <a:br>
              <a:rPr lang="en-US" sz="1400" dirty="0" smtClean="0">
                <a:solidFill>
                  <a:schemeClr val="accent2"/>
                </a:solidFill>
              </a:rPr>
            </a:br>
            <a:r>
              <a:rPr lang="en-US" sz="1400" dirty="0" smtClean="0">
                <a:solidFill>
                  <a:schemeClr val="accent2"/>
                </a:solidFill>
              </a:rPr>
              <a:t>will </a:t>
            </a:r>
            <a:r>
              <a:rPr lang="en-US" sz="1400" dirty="0">
                <a:solidFill>
                  <a:schemeClr val="accent2"/>
                </a:solidFill>
              </a:rPr>
              <a:t>be stored as data in EFIS (ref </a:t>
            </a:r>
            <a:r>
              <a:rPr lang="en-US" sz="1400" dirty="0" smtClean="0">
                <a:solidFill>
                  <a:schemeClr val="accent2"/>
                </a:solidFill>
              </a:rPr>
              <a:t>CEPT </a:t>
            </a:r>
            <a:r>
              <a:rPr lang="en-US" sz="1400" dirty="0">
                <a:solidFill>
                  <a:schemeClr val="accent2"/>
                </a:solidFill>
              </a:rPr>
              <a:t>Report 46), </a:t>
            </a:r>
            <a:r>
              <a:rPr lang="en-US" sz="1400" dirty="0" smtClean="0">
                <a:solidFill>
                  <a:schemeClr val="accent2"/>
                </a:solidFill>
              </a:rPr>
              <a:t>a </a:t>
            </a:r>
            <a:r>
              <a:rPr lang="en-US" sz="1400" dirty="0">
                <a:solidFill>
                  <a:schemeClr val="accent2"/>
                </a:solidFill>
              </a:rPr>
              <a:t>number of </a:t>
            </a:r>
            <a:r>
              <a:rPr lang="en-US" sz="1400" dirty="0" smtClean="0">
                <a:solidFill>
                  <a:schemeClr val="accent2"/>
                </a:solidFill>
              </a:rPr>
              <a:t> ‘</a:t>
            </a:r>
            <a:r>
              <a:rPr lang="en-US" sz="1400" dirty="0">
                <a:solidFill>
                  <a:schemeClr val="accent2"/>
                </a:solidFill>
              </a:rPr>
              <a:t>tags</a:t>
            </a:r>
            <a:r>
              <a:rPr lang="en-US" sz="1400" dirty="0" smtClean="0">
                <a:solidFill>
                  <a:schemeClr val="accent2"/>
                </a:solidFill>
              </a:rPr>
              <a:t>’ will be implemented  </a:t>
            </a:r>
            <a:r>
              <a:rPr lang="en-US" sz="1400" dirty="0">
                <a:solidFill>
                  <a:schemeClr val="accent2"/>
                </a:solidFill>
              </a:rPr>
              <a:t>in EFIS, to define </a:t>
            </a:r>
            <a:r>
              <a:rPr lang="en-US" sz="1400" dirty="0" smtClean="0">
                <a:solidFill>
                  <a:schemeClr val="accent2"/>
                </a:solidFill>
              </a:rPr>
              <a:t/>
            </a:r>
            <a:br>
              <a:rPr lang="en-US" sz="1400" dirty="0" smtClean="0">
                <a:solidFill>
                  <a:schemeClr val="accent2"/>
                </a:solidFill>
              </a:rPr>
            </a:br>
            <a:r>
              <a:rPr lang="en-US" sz="1400" dirty="0" smtClean="0">
                <a:solidFill>
                  <a:schemeClr val="accent2"/>
                </a:solidFill>
              </a:rPr>
              <a:t>different </a:t>
            </a:r>
            <a:r>
              <a:rPr lang="en-US" sz="1400" dirty="0">
                <a:solidFill>
                  <a:schemeClr val="accent2"/>
                </a:solidFill>
              </a:rPr>
              <a:t>types of relevant information</a:t>
            </a:r>
            <a:r>
              <a:rPr lang="en-US" sz="1400" dirty="0" smtClean="0">
                <a:solidFill>
                  <a:schemeClr val="accent2"/>
                </a:solidFill>
              </a:rPr>
              <a:t>.</a:t>
            </a:r>
          </a:p>
          <a:p>
            <a:endParaRPr lang="en-GB" sz="14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A number of tags </a:t>
            </a:r>
            <a:r>
              <a:rPr lang="en-GB" sz="1400" dirty="0" smtClean="0">
                <a:solidFill>
                  <a:schemeClr val="accent2"/>
                </a:solidFill>
              </a:rPr>
              <a:t>were </a:t>
            </a:r>
            <a:r>
              <a:rPr lang="en-GB" sz="1400" dirty="0">
                <a:solidFill>
                  <a:schemeClr val="accent2"/>
                </a:solidFill>
              </a:rPr>
              <a:t>agreed by the EFIS/MG </a:t>
            </a:r>
            <a:r>
              <a:rPr lang="en-GB" sz="1400" dirty="0" smtClean="0">
                <a:solidFill>
                  <a:schemeClr val="accent2"/>
                </a:solidFill>
              </a:rPr>
              <a:t> at its meeting </a:t>
            </a:r>
            <a:r>
              <a:rPr lang="en-GB" sz="1400" dirty="0">
                <a:solidFill>
                  <a:schemeClr val="accent2"/>
                </a:solidFill>
              </a:rPr>
              <a:t>J</a:t>
            </a:r>
            <a:r>
              <a:rPr lang="en-GB" sz="1400" dirty="0" smtClean="0">
                <a:solidFill>
                  <a:schemeClr val="accent2"/>
                </a:solidFill>
              </a:rPr>
              <a:t>an 2013, and </a:t>
            </a:r>
            <a:r>
              <a:rPr lang="da-DK" sz="1400" dirty="0" smtClean="0">
                <a:solidFill>
                  <a:schemeClr val="accent2"/>
                </a:solidFill>
              </a:rPr>
              <a:t>WGFM </a:t>
            </a:r>
            <a:r>
              <a:rPr lang="da-DK" sz="1400" dirty="0" smtClean="0">
                <a:solidFill>
                  <a:schemeClr val="accent2"/>
                </a:solidFill>
              </a:rPr>
              <a:t>endorsed the concept of tagging/thumbnails at its recent meeting (Feb 2013). 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 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The tags will be shown as thumbnails under applications (for ECA and for individual countries) and will </a:t>
            </a:r>
            <a:r>
              <a:rPr lang="en-US" sz="1400" dirty="0" smtClean="0">
                <a:solidFill>
                  <a:schemeClr val="accent2"/>
                </a:solidFill>
              </a:rPr>
              <a:t>indicate</a:t>
            </a:r>
            <a:br>
              <a:rPr lang="en-US" sz="1400" dirty="0" smtClean="0">
                <a:solidFill>
                  <a:schemeClr val="accent2"/>
                </a:solidFill>
              </a:rPr>
            </a:br>
            <a:r>
              <a:rPr lang="en-US" sz="1400" dirty="0" smtClean="0">
                <a:solidFill>
                  <a:schemeClr val="accent2"/>
                </a:solidFill>
              </a:rPr>
              <a:t>that </a:t>
            </a:r>
            <a:r>
              <a:rPr lang="en-US" sz="1400" dirty="0">
                <a:solidFill>
                  <a:schemeClr val="accent2"/>
                </a:solidFill>
              </a:rPr>
              <a:t>information of a particular kind </a:t>
            </a:r>
            <a:r>
              <a:rPr lang="en-US" sz="1400" dirty="0" smtClean="0">
                <a:solidFill>
                  <a:schemeClr val="accent2"/>
                </a:solidFill>
              </a:rPr>
              <a:t>is </a:t>
            </a:r>
            <a:r>
              <a:rPr lang="en-US" sz="1400" dirty="0">
                <a:solidFill>
                  <a:schemeClr val="accent2"/>
                </a:solidFill>
              </a:rPr>
              <a:t>available for that particular frequency band and application.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 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The tags can be attached to </a:t>
            </a:r>
            <a:r>
              <a:rPr lang="en-US" sz="1400" dirty="0" smtClean="0">
                <a:solidFill>
                  <a:schemeClr val="accent2"/>
                </a:solidFill>
              </a:rPr>
              <a:t>either :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	</a:t>
            </a:r>
            <a:r>
              <a:rPr lang="en-US" sz="1400" dirty="0" smtClean="0">
                <a:solidFill>
                  <a:schemeClr val="accent2"/>
                </a:solidFill>
              </a:rPr>
              <a:t>Answers </a:t>
            </a:r>
            <a:r>
              <a:rPr lang="en-US" sz="1400" dirty="0">
                <a:solidFill>
                  <a:schemeClr val="accent2"/>
                </a:solidFill>
              </a:rPr>
              <a:t>to a single question of an electronic questionnaire</a:t>
            </a:r>
            <a:endParaRPr lang="da-DK" sz="1400" dirty="0">
              <a:solidFill>
                <a:schemeClr val="accent2"/>
              </a:solidFill>
            </a:endParaRPr>
          </a:p>
          <a:p>
            <a:pPr lvl="0"/>
            <a:r>
              <a:rPr lang="en-US" sz="1400" dirty="0" smtClean="0">
                <a:solidFill>
                  <a:schemeClr val="accent2"/>
                </a:solidFill>
              </a:rPr>
              <a:t>	A </a:t>
            </a:r>
            <a:r>
              <a:rPr lang="en-US" sz="1400" dirty="0">
                <a:solidFill>
                  <a:schemeClr val="accent2"/>
                </a:solidFill>
              </a:rPr>
              <a:t>whole electronic questionnaire</a:t>
            </a:r>
            <a:endParaRPr lang="da-DK" sz="1400" dirty="0">
              <a:solidFill>
                <a:schemeClr val="accent2"/>
              </a:solidFill>
            </a:endParaRPr>
          </a:p>
          <a:p>
            <a:pPr lvl="0"/>
            <a:r>
              <a:rPr lang="en-US" sz="1400" dirty="0" smtClean="0">
                <a:solidFill>
                  <a:schemeClr val="accent2"/>
                </a:solidFill>
              </a:rPr>
              <a:t>	To </a:t>
            </a:r>
            <a:r>
              <a:rPr lang="en-US" sz="1400" dirty="0">
                <a:solidFill>
                  <a:schemeClr val="accent2"/>
                </a:solidFill>
              </a:rPr>
              <a:t>all documents of the type “spectrum inventory” 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 </a:t>
            </a:r>
            <a:endParaRPr lang="da-DK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The tagging will be administered by ECO. One tagging is valid for all data entries using a questionnaire/format. </a:t>
            </a:r>
            <a:r>
              <a:rPr lang="en-US" sz="1400" dirty="0" smtClean="0">
                <a:solidFill>
                  <a:schemeClr val="accent2"/>
                </a:solidFill>
              </a:rPr>
              <a:t/>
            </a:r>
            <a:br>
              <a:rPr lang="en-US" sz="1400" dirty="0" smtClean="0">
                <a:solidFill>
                  <a:schemeClr val="accent2"/>
                </a:solidFill>
              </a:rPr>
            </a:br>
            <a:r>
              <a:rPr lang="en-US" sz="1400" dirty="0" smtClean="0">
                <a:solidFill>
                  <a:schemeClr val="accent2"/>
                </a:solidFill>
              </a:rPr>
              <a:t>The </a:t>
            </a:r>
            <a:r>
              <a:rPr lang="en-US" sz="1400" dirty="0">
                <a:solidFill>
                  <a:schemeClr val="accent2"/>
                </a:solidFill>
              </a:rPr>
              <a:t>thumbnails will increase visibility of information and may also include links to other sources, if applicable.</a:t>
            </a:r>
            <a:endParaRPr lang="en-GB" sz="1400" dirty="0">
              <a:solidFill>
                <a:schemeClr val="accent2"/>
              </a:solidFill>
            </a:endParaRPr>
          </a:p>
          <a:p>
            <a:endParaRPr lang="en-GB" sz="1400" dirty="0">
              <a:solidFill>
                <a:schemeClr val="accent2"/>
              </a:solidFill>
            </a:endParaRPr>
          </a:p>
          <a:p>
            <a:r>
              <a:rPr lang="en-GB" sz="1400" dirty="0" smtClean="0">
                <a:solidFill>
                  <a:schemeClr val="accent2"/>
                </a:solidFill>
              </a:rPr>
              <a:t>During the </a:t>
            </a:r>
            <a:r>
              <a:rPr lang="en-GB" sz="1400" dirty="0" smtClean="0">
                <a:solidFill>
                  <a:schemeClr val="accent2"/>
                </a:solidFill>
              </a:rPr>
              <a:t>recent WGFM </a:t>
            </a:r>
            <a:r>
              <a:rPr lang="en-GB" sz="1400" dirty="0" smtClean="0">
                <a:solidFill>
                  <a:schemeClr val="accent2"/>
                </a:solidFill>
              </a:rPr>
              <a:t>meeting </a:t>
            </a:r>
            <a:r>
              <a:rPr lang="en-GB" sz="1400" dirty="0" smtClean="0">
                <a:solidFill>
                  <a:schemeClr val="accent2"/>
                </a:solidFill>
              </a:rPr>
              <a:t>some </a:t>
            </a:r>
            <a:r>
              <a:rPr lang="en-GB" sz="1400" dirty="0" smtClean="0">
                <a:solidFill>
                  <a:schemeClr val="accent2"/>
                </a:solidFill>
              </a:rPr>
              <a:t>administrations asked about the possibility of </a:t>
            </a:r>
            <a:r>
              <a:rPr lang="da-DK" sz="1400" dirty="0" smtClean="0">
                <a:solidFill>
                  <a:schemeClr val="accent2"/>
                </a:solidFill>
              </a:rPr>
              <a:t>participating </a:t>
            </a:r>
            <a:r>
              <a:rPr lang="da-DK" sz="1400" dirty="0">
                <a:solidFill>
                  <a:schemeClr val="accent2"/>
                </a:solidFill>
              </a:rPr>
              <a:t>in a </a:t>
            </a:r>
            <a:r>
              <a:rPr lang="da-DK" sz="1400" dirty="0" smtClean="0">
                <a:solidFill>
                  <a:schemeClr val="accent2"/>
                </a:solidFill>
              </a:rPr>
              <a:t>test</a:t>
            </a:r>
          </a:p>
          <a:p>
            <a:r>
              <a:rPr lang="da-DK" sz="1400" dirty="0" smtClean="0">
                <a:solidFill>
                  <a:schemeClr val="accent2"/>
                </a:solidFill>
              </a:rPr>
              <a:t>phase for electronic questionnaires. </a:t>
            </a:r>
            <a:r>
              <a:rPr lang="da-DK" sz="1400" dirty="0">
                <a:solidFill>
                  <a:schemeClr val="accent2"/>
                </a:solidFill>
              </a:rPr>
              <a:t>T</a:t>
            </a:r>
            <a:r>
              <a:rPr lang="da-DK" sz="1400" dirty="0" smtClean="0">
                <a:solidFill>
                  <a:schemeClr val="accent2"/>
                </a:solidFill>
              </a:rPr>
              <a:t>his request will be taken into consideration.</a:t>
            </a:r>
          </a:p>
          <a:p>
            <a:endParaRPr lang="da-DK" sz="1400" dirty="0">
              <a:solidFill>
                <a:schemeClr val="accent2"/>
              </a:solidFill>
            </a:endParaRPr>
          </a:p>
          <a:p>
            <a:r>
              <a:rPr lang="en-GB" sz="1400" dirty="0" smtClean="0">
                <a:solidFill>
                  <a:schemeClr val="accent2"/>
                </a:solidFill>
              </a:rPr>
              <a:t> </a:t>
            </a:r>
            <a:br>
              <a:rPr lang="en-GB" sz="1400" dirty="0" smtClean="0">
                <a:solidFill>
                  <a:schemeClr val="accent2"/>
                </a:solidFill>
              </a:rPr>
            </a:br>
            <a:endParaRPr lang="en-GB" sz="14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20937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FC5C8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CDFE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3936</TotalTime>
  <Words>217</Words>
  <Application>Microsoft Office PowerPoint</Application>
  <PresentationFormat>On-screen Show (4:3)</PresentationFormat>
  <Paragraphs>49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 Presentation</vt:lpstr>
      <vt:lpstr>EFIS update features introduced recently current /near future development  ECC SG , 13 Feb 2013 </vt:lpstr>
      <vt:lpstr> Features introduced recently (late 2012 – early 2013)</vt:lpstr>
      <vt:lpstr>Current and near future developments </vt:lpstr>
      <vt:lpstr>Current and near future developments (cont) </vt:lpstr>
    </vt:vector>
  </TitlesOfParts>
  <Company>WTA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Pia HB</dc:creator>
  <cp:lastModifiedBy> </cp:lastModifiedBy>
  <cp:revision>414</cp:revision>
  <cp:lastPrinted>2013-02-07T13:48:41Z</cp:lastPrinted>
  <dcterms:created xsi:type="dcterms:W3CDTF">2011-05-10T00:01:45Z</dcterms:created>
  <dcterms:modified xsi:type="dcterms:W3CDTF">2013-02-08T11:53:41Z</dcterms:modified>
</cp:coreProperties>
</file>