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5" r:id="rId1"/>
    <p:sldMasterId id="2147483787" r:id="rId2"/>
  </p:sldMasterIdLst>
  <p:notesMasterIdLst>
    <p:notesMasterId r:id="rId26"/>
  </p:notesMasterIdLst>
  <p:handoutMasterIdLst>
    <p:handoutMasterId r:id="rId27"/>
  </p:handoutMasterIdLst>
  <p:sldIdLst>
    <p:sldId id="289" r:id="rId3"/>
    <p:sldId id="262" r:id="rId4"/>
    <p:sldId id="264" r:id="rId5"/>
    <p:sldId id="263" r:id="rId6"/>
    <p:sldId id="265" r:id="rId7"/>
    <p:sldId id="266" r:id="rId8"/>
    <p:sldId id="267" r:id="rId9"/>
    <p:sldId id="272" r:id="rId10"/>
    <p:sldId id="278" r:id="rId11"/>
    <p:sldId id="279" r:id="rId12"/>
    <p:sldId id="280" r:id="rId13"/>
    <p:sldId id="281" r:id="rId14"/>
    <p:sldId id="274" r:id="rId15"/>
    <p:sldId id="275" r:id="rId16"/>
    <p:sldId id="276" r:id="rId17"/>
    <p:sldId id="284" r:id="rId18"/>
    <p:sldId id="285" r:id="rId19"/>
    <p:sldId id="286" r:id="rId20"/>
    <p:sldId id="287" r:id="rId21"/>
    <p:sldId id="282" r:id="rId22"/>
    <p:sldId id="273" r:id="rId23"/>
    <p:sldId id="277" r:id="rId24"/>
    <p:sldId id="283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90" autoAdjust="0"/>
  </p:normalViewPr>
  <p:slideViewPr>
    <p:cSldViewPr snapToObjects="1">
      <p:cViewPr>
        <p:scale>
          <a:sx n="66" d="100"/>
          <a:sy n="66" d="100"/>
        </p:scale>
        <p:origin x="-141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BC40F6E-B057-49BE-84B6-BEFE7387D9FC}" type="datetime1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1BBADCA-6CF1-4500-A825-33E7764EB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7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EE34C6A-4D69-4D04-B1D0-52BEB72B5985}" type="datetime1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95E72ED-2CDE-47F0-B736-D9F6024E4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9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E72ED-2CDE-47F0-B736-D9F6024E4A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4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E72ED-2CDE-47F0-B736-D9F6024E4A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7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E72ED-2CDE-47F0-B736-D9F6024E4A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E72ED-2CDE-47F0-B736-D9F6024E4A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E72ED-2CDE-47F0-B736-D9F6024E4A7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R/RR110/Pages/default.aspx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7315200" y="0"/>
            <a:ext cx="18288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743200"/>
            <a:ext cx="7620000" cy="555625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5715000"/>
            <a:ext cx="50292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6"/>
          <p:cNvSpPr>
            <a:spLocks noGrp="1"/>
          </p:cNvSpPr>
          <p:nvPr>
            <p:ph type="subTitle" idx="1"/>
          </p:nvPr>
        </p:nvSpPr>
        <p:spPr>
          <a:xfrm>
            <a:off x="1295400" y="3298825"/>
            <a:ext cx="762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8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753200"/>
            <a:ext cx="8229600" cy="4410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7EBF-CA22-453C-94E2-857EC4F1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F71E-6B92-4AAF-88DF-078C33B82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5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DECD-1E6D-4782-BD36-B5B3F0E57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3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752599"/>
            <a:ext cx="8229600" cy="35052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00"/>
            <a:ext cx="8229600" cy="381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1754-092F-4F87-B93B-DD00275C9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874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r" defTabSz="914400" rtl="0" eaLnBrk="1" latinLnBrk="0" hangingPunct="1">
              <a:defRPr lang="en-US" sz="35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047875"/>
            <a:ext cx="6858000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C2ED-C04A-8643-8D60-CEF44F7D1AF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04.11.2016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3" descr="sigleITU_lar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008063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r="16545"/>
          <a:stretch/>
        </p:blipFill>
        <p:spPr>
          <a:xfrm>
            <a:off x="17462" y="5513694"/>
            <a:ext cx="1042988" cy="1005494"/>
          </a:xfrm>
          <a:prstGeom prst="rect">
            <a:avLst/>
          </a:prstGeom>
        </p:spPr>
      </p:pic>
      <p:sp>
        <p:nvSpPr>
          <p:cNvPr id="16" name="Line 25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685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976C-A93D-024E-BBF0-A54F925FEEA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04.11.2016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83" descr="sigleITU_lar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8442"/>
            <a:ext cx="679450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1" y="28121"/>
            <a:ext cx="763909" cy="763909"/>
          </a:xfrm>
          <a:prstGeom prst="rect">
            <a:avLst/>
          </a:prstGeom>
        </p:spPr>
      </p:pic>
      <p:sp>
        <p:nvSpPr>
          <p:cNvPr id="12" name="Line 68"/>
          <p:cNvSpPr>
            <a:spLocks noChangeShapeType="1"/>
          </p:cNvSpPr>
          <p:nvPr userDrawn="1"/>
        </p:nvSpPr>
        <p:spPr bwMode="auto">
          <a:xfrm flipH="1">
            <a:off x="395288" y="6691313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3" name="Rectangle 43"/>
          <p:cNvSpPr txBox="1">
            <a:spLocks noChangeArrowheads="1"/>
          </p:cNvSpPr>
          <p:nvPr userDrawn="1"/>
        </p:nvSpPr>
        <p:spPr bwMode="auto">
          <a:xfrm>
            <a:off x="8388350" y="6548438"/>
            <a:ext cx="3397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buClrTx/>
              <a:buFontTx/>
              <a:buNone/>
              <a:defRPr sz="1000" b="0" kern="1200">
                <a:solidFill>
                  <a:srgbClr val="0E438A"/>
                </a:solidFill>
                <a:latin typeface="Zurich BT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463D18-DF3B-4194-AF8A-2E32CD395447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Master title style</a:t>
            </a:r>
            <a:endParaRPr lang="en-US" alt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Master text styles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33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87F6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142EE8C-8FF3-4653-A508-5E03B3C02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0" r:id="rId2"/>
    <p:sldLayoutId id="2147483781" r:id="rId3"/>
    <p:sldLayoutId id="2147483782" r:id="rId4"/>
    <p:sldLayoutId id="2147483783" r:id="rId5"/>
  </p:sldLayoutIdLst>
  <p:hf hdr="0" ft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marL="360363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360363" algn="l"/>
        </a:tabLst>
        <a:defRPr sz="20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2pPr>
      <a:lvl3pPr marL="719138" indent="-358775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3pPr>
      <a:lvl4pPr marL="1079500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1079500" algn="l"/>
        </a:tabLst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4pPr>
      <a:lvl5pPr marL="1528763" indent="-4492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368C2ED-C04A-8643-8D60-CEF44F7D1AFE}" type="datetime1">
              <a:rPr lang="fr-CH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04.11.2016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cap="non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CEPT Workshop on 5G: Conclusions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2-4 November 2016</a:t>
            </a:r>
          </a:p>
          <a:p>
            <a:r>
              <a:rPr lang="da-DK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Mainz, Germany</a:t>
            </a:r>
          </a:p>
        </p:txBody>
      </p:sp>
    </p:spTree>
    <p:extLst>
      <p:ext uri="{BB962C8B-B14F-4D97-AF65-F5344CB8AC3E}">
        <p14:creationId xmlns:p14="http://schemas.microsoft.com/office/powerpoint/2010/main" val="5974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en-GB" sz="3200" b="1" dirty="0"/>
              <a:t>Session C (technological outline)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229600" cy="4425950"/>
          </a:xfrm>
        </p:spPr>
        <p:txBody>
          <a:bodyPr/>
          <a:lstStyle/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400" dirty="0"/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First 5G specifications in Release 15 (Sep 2018) addressing the more urgent commercial needs. Second release planned for Mar 2020 (3GPP Release 16) addressing all use cases and requirements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New radio access technology target completion June 2017. But sharing parameters to be provided to TG 5/1 by March 2017.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RED now covers all equipment with a radio function in Europe (transmitters and receivers)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Industry must anticipate the time when they wish to place 5G radio products on the European market and plan accordingly. It takes about a year to produce a Harmonised Standard and requires engagement from industry and administrations</a:t>
            </a:r>
            <a:endParaRPr lang="en-GB" sz="28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u="sng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sz="800" dirty="0"/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1298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en-GB" sz="3200" b="1" dirty="0"/>
              <a:t>Session D </a:t>
            </a:r>
            <a:r>
              <a:rPr lang="en-GB" sz="2400" b="1" dirty="0"/>
              <a:t>(future mobile broadband requirements)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229600" cy="4425950"/>
          </a:xfrm>
        </p:spPr>
        <p:txBody>
          <a:bodyPr/>
          <a:lstStyle/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400" dirty="0"/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Generic 5G requirements very similar in different bodies, while vertical sector requirements show huge parameter space and variation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In 5G the network will adapt to the application. 5G flexibility and configuration is key.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Harmonised tuning ranges can overcome regional differences 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a sub-30 GHz tuning range could encompass the 26 GHz band and the USA/Korea/Japan 28 GHz band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a 40 GHz tuning range could encompass the USA 38 GHz band and the 42 GHz band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EU needs to keep the global picture in mind, to maximize economies of scale and facilitate early technology availability</a:t>
            </a:r>
          </a:p>
          <a:p>
            <a:pPr marL="0" lvl="1" indent="0" eaLnBrk="1" hangingPunct="1">
              <a:lnSpc>
                <a:spcPct val="80000"/>
              </a:lnSpc>
              <a:tabLst/>
              <a:defRPr/>
            </a:pPr>
            <a:endParaRPr lang="en-GB" sz="28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u="sng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sz="800" dirty="0"/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10630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en-GB" sz="3200" b="1" dirty="0"/>
              <a:t>Session D </a:t>
            </a:r>
            <a:r>
              <a:rPr lang="en-GB" sz="2400" b="1" dirty="0"/>
              <a:t>(future mobile broadband requirements)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229600" cy="4425950"/>
          </a:xfrm>
        </p:spPr>
        <p:txBody>
          <a:bodyPr/>
          <a:lstStyle/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400" dirty="0"/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Device manufacturers see global opportunities for 5G in C‐band but it is currently fragmented across Europe: action is needed on this. And the secondary RR allocation in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3600-3800</a:t>
            </a:r>
            <a:r>
              <a:rPr lang="en-GB" sz="2400" dirty="0"/>
              <a:t> MHz could be a barrier to wider adoption in Region 1.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Flexible duplex offers opportunities to adapt to traffic fluctuation while increasing the spectrum usage efficiency. Do current regulations preclude flexible FDD duplex?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Satellite brings some important capabilities to the 5G proposition. But satellite operators don’t want terrestrial 5G to be deployed in the 26 GHz and 28 GHz bands.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2400" dirty="0"/>
          </a:p>
          <a:p>
            <a:pPr marL="0" lvl="1" indent="0" eaLnBrk="1" hangingPunct="1">
              <a:lnSpc>
                <a:spcPct val="80000"/>
              </a:lnSpc>
              <a:tabLst/>
              <a:defRPr/>
            </a:pPr>
            <a:endParaRPr lang="en-GB" sz="28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u="sng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sz="800" dirty="0"/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26947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en-GB" sz="3200" b="1" dirty="0" smtClean="0"/>
              <a:t>Session E (Verticals: general)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3528" y="1739354"/>
            <a:ext cx="8686800" cy="9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Various vertical sectors look to use 5G for their purposes</a:t>
            </a:r>
            <a:endParaRPr lang="en-GB" sz="800" dirty="0" smtClean="0"/>
          </a:p>
        </p:txBody>
      </p:sp>
      <p:pic>
        <p:nvPicPr>
          <p:cNvPr id="1351" name="Picture 4" descr="Uti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53" y="3542130"/>
            <a:ext cx="1421468" cy="10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2" name="Picture 6" descr="http://media.caspianmedia.com/image/74cbb96164cfa048ceccb507f3a69a83.jpg/crop:700x320:50: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9" y="2759197"/>
            <a:ext cx="1896021" cy="8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7" name="Image 1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353" y="2829299"/>
            <a:ext cx="1520824" cy="1087108"/>
          </a:xfrm>
          <a:prstGeom prst="rect">
            <a:avLst/>
          </a:prstGeom>
        </p:spPr>
      </p:pic>
      <p:pic>
        <p:nvPicPr>
          <p:cNvPr id="1358" name="Image 13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693" y="2972168"/>
            <a:ext cx="1801368" cy="1353691"/>
          </a:xfrm>
          <a:prstGeom prst="rect">
            <a:avLst/>
          </a:prstGeom>
        </p:spPr>
      </p:pic>
      <p:pic>
        <p:nvPicPr>
          <p:cNvPr id="1359" name="Picture 16" descr="Mechatron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9" y="5061779"/>
            <a:ext cx="2040161" cy="9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0" name="Image 13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2633" y="5066878"/>
            <a:ext cx="1790700" cy="1314450"/>
          </a:xfrm>
          <a:prstGeom prst="rect">
            <a:avLst/>
          </a:prstGeom>
        </p:spPr>
      </p:pic>
      <p:pic>
        <p:nvPicPr>
          <p:cNvPr id="1361" name="Image 13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7152" y="4877262"/>
            <a:ext cx="1952625" cy="1466850"/>
          </a:xfrm>
          <a:prstGeom prst="rect">
            <a:avLst/>
          </a:prstGeom>
        </p:spPr>
      </p:pic>
      <p:sp>
        <p:nvSpPr>
          <p:cNvPr id="1362" name="ZoneTexte 1361"/>
          <p:cNvSpPr txBox="1"/>
          <p:nvPr/>
        </p:nvSpPr>
        <p:spPr>
          <a:xfrm>
            <a:off x="653321" y="2379725"/>
            <a:ext cx="1413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Automotive</a:t>
            </a:r>
            <a:endParaRPr lang="en-GB" sz="2000" dirty="0">
              <a:latin typeface="+mn-lt"/>
            </a:endParaRPr>
          </a:p>
        </p:txBody>
      </p:sp>
      <p:sp>
        <p:nvSpPr>
          <p:cNvPr id="1363" name="ZoneTexte 1362"/>
          <p:cNvSpPr txBox="1"/>
          <p:nvPr/>
        </p:nvSpPr>
        <p:spPr>
          <a:xfrm>
            <a:off x="4503713" y="2415697"/>
            <a:ext cx="1078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Railways</a:t>
            </a:r>
            <a:endParaRPr lang="en-GB" sz="2000" dirty="0">
              <a:latin typeface="+mn-lt"/>
            </a:endParaRPr>
          </a:p>
        </p:txBody>
      </p:sp>
      <p:sp>
        <p:nvSpPr>
          <p:cNvPr id="1364" name="ZoneTexte 1363"/>
          <p:cNvSpPr txBox="1"/>
          <p:nvPr/>
        </p:nvSpPr>
        <p:spPr>
          <a:xfrm>
            <a:off x="7333025" y="2565969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Media</a:t>
            </a:r>
            <a:endParaRPr lang="en-GB" sz="2000" dirty="0">
              <a:latin typeface="+mn-lt"/>
            </a:endParaRPr>
          </a:p>
        </p:txBody>
      </p:sp>
      <p:sp>
        <p:nvSpPr>
          <p:cNvPr id="1365" name="ZoneTexte 1364"/>
          <p:cNvSpPr txBox="1"/>
          <p:nvPr/>
        </p:nvSpPr>
        <p:spPr>
          <a:xfrm>
            <a:off x="2727445" y="3172798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Utilities</a:t>
            </a:r>
            <a:endParaRPr lang="en-GB" sz="2000" dirty="0">
              <a:latin typeface="+mn-lt"/>
            </a:endParaRPr>
          </a:p>
        </p:txBody>
      </p:sp>
      <p:sp>
        <p:nvSpPr>
          <p:cNvPr id="1366" name="ZoneTexte 1365"/>
          <p:cNvSpPr txBox="1"/>
          <p:nvPr/>
        </p:nvSpPr>
        <p:spPr>
          <a:xfrm>
            <a:off x="323528" y="4677207"/>
            <a:ext cx="2445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Industrial automation</a:t>
            </a:r>
            <a:endParaRPr lang="en-GB" sz="2000" dirty="0">
              <a:latin typeface="+mn-lt"/>
            </a:endParaRPr>
          </a:p>
        </p:txBody>
      </p:sp>
      <p:sp>
        <p:nvSpPr>
          <p:cNvPr id="1367" name="ZoneTexte 1366"/>
          <p:cNvSpPr txBox="1"/>
          <p:nvPr/>
        </p:nvSpPr>
        <p:spPr>
          <a:xfrm>
            <a:off x="3441154" y="4772600"/>
            <a:ext cx="2088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Home automation</a:t>
            </a:r>
            <a:endParaRPr lang="en-GB" sz="2000" dirty="0">
              <a:latin typeface="+mn-lt"/>
            </a:endParaRPr>
          </a:p>
        </p:txBody>
      </p:sp>
      <p:sp>
        <p:nvSpPr>
          <p:cNvPr id="1368" name="ZoneTexte 1367"/>
          <p:cNvSpPr txBox="1"/>
          <p:nvPr/>
        </p:nvSpPr>
        <p:spPr>
          <a:xfrm>
            <a:off x="6525167" y="4492455"/>
            <a:ext cx="149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Public safety</a:t>
            </a:r>
            <a:endParaRPr lang="en-GB" sz="2000" dirty="0">
              <a:latin typeface="+mn-lt"/>
            </a:endParaRPr>
          </a:p>
        </p:txBody>
      </p:sp>
      <p:sp>
        <p:nvSpPr>
          <p:cNvPr id="1369" name="Rectangle 4"/>
          <p:cNvSpPr txBox="1">
            <a:spLocks noChangeArrowheads="1"/>
          </p:cNvSpPr>
          <p:nvPr/>
        </p:nvSpPr>
        <p:spPr bwMode="auto">
          <a:xfrm>
            <a:off x="6973693" y="6466059"/>
            <a:ext cx="2100834" cy="38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 algn="r">
              <a:buClr>
                <a:srgbClr val="C00000"/>
              </a:buClr>
              <a:buNone/>
              <a:defRPr/>
            </a:pPr>
            <a:r>
              <a:rPr lang="en-GB" dirty="0" smtClean="0"/>
              <a:t>and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308572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en-GB" sz="3200" b="1" dirty="0" smtClean="0"/>
              <a:t>Session E (Verticals: requirements)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3528" y="1739354"/>
            <a:ext cx="8928992" cy="9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Large portfolio of applications </a:t>
            </a:r>
            <a:r>
              <a:rPr lang="en-GB" sz="2400" dirty="0" smtClean="0">
                <a:sym typeface="Symbol" panose="05050102010706020507" pitchFamily="18" charset="2"/>
              </a:rPr>
              <a:t>results in multiplicity of requirements</a:t>
            </a:r>
          </a:p>
          <a:p>
            <a:pPr marL="0" lvl="6" indent="0">
              <a:buClr>
                <a:srgbClr val="C00000"/>
              </a:buClr>
              <a:buNone/>
              <a:defRPr/>
            </a:pPr>
            <a:r>
              <a:rPr lang="en-GB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 All use cases may not probably be covered with a single technology</a:t>
            </a:r>
            <a:endParaRPr lang="en-GB" sz="2400" dirty="0" smtClean="0">
              <a:sym typeface="Symbol" panose="05050102010706020507" pitchFamily="18" charset="2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23528" y="2730554"/>
            <a:ext cx="8820472" cy="408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Some </a:t>
            </a:r>
            <a:r>
              <a:rPr lang="en-GB" sz="2400" dirty="0" smtClean="0">
                <a:sym typeface="Symbol" panose="05050102010706020507" pitchFamily="18" charset="2"/>
              </a:rPr>
              <a:t>commonalities in requirements can be still outlined</a:t>
            </a:r>
          </a:p>
          <a:p>
            <a:pPr marL="342900" lvl="6" indent="-161925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 High reliability: 99.99% </a:t>
            </a:r>
            <a:r>
              <a:rPr lang="en-GB" sz="1800" dirty="0" smtClean="0"/>
              <a:t>(e.g. automation) </a:t>
            </a:r>
            <a:r>
              <a:rPr lang="en-GB" dirty="0" smtClean="0"/>
              <a:t>– 100 % </a:t>
            </a:r>
            <a:r>
              <a:rPr lang="en-GB" sz="1800" dirty="0" smtClean="0"/>
              <a:t>(e.g. public safety, transportation)</a:t>
            </a:r>
          </a:p>
          <a:p>
            <a:pPr marL="342900" lvl="6" indent="-161925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 Very low latency: &lt; 10 </a:t>
            </a:r>
            <a:r>
              <a:rPr lang="en-GB" dirty="0" err="1" smtClean="0"/>
              <a:t>ms</a:t>
            </a:r>
            <a:r>
              <a:rPr lang="en-GB" dirty="0" smtClean="0"/>
              <a:t> </a:t>
            </a:r>
            <a:r>
              <a:rPr lang="en-GB" sz="1800" dirty="0" smtClean="0"/>
              <a:t>(e.g. automotive)</a:t>
            </a:r>
            <a:r>
              <a:rPr lang="en-GB" dirty="0" smtClean="0"/>
              <a:t>, &lt; 5 </a:t>
            </a:r>
            <a:r>
              <a:rPr lang="en-GB" dirty="0" err="1" smtClean="0"/>
              <a:t>ms</a:t>
            </a:r>
            <a:r>
              <a:rPr lang="en-GB" dirty="0" smtClean="0"/>
              <a:t> </a:t>
            </a:r>
            <a:r>
              <a:rPr lang="en-GB" sz="1800" dirty="0" smtClean="0"/>
              <a:t>(e.g. media, public safety)</a:t>
            </a:r>
          </a:p>
          <a:p>
            <a:pPr marL="342900" lvl="6" indent="-161925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 Seamless coverage: territory </a:t>
            </a:r>
            <a:r>
              <a:rPr lang="en-GB" sz="1800" dirty="0" smtClean="0"/>
              <a:t>(e.g. utilities) </a:t>
            </a:r>
            <a:r>
              <a:rPr lang="en-GB" dirty="0" smtClean="0"/>
              <a:t>&amp; population </a:t>
            </a:r>
            <a:r>
              <a:rPr lang="en-GB" sz="1800" dirty="0" smtClean="0"/>
              <a:t>(e.g. public safety, media) </a:t>
            </a:r>
          </a:p>
          <a:p>
            <a:pPr marL="342900" lvl="6" indent="-161925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 </a:t>
            </a:r>
            <a:r>
              <a:rPr lang="en-GB" dirty="0" smtClean="0"/>
              <a:t>High </a:t>
            </a:r>
            <a:r>
              <a:rPr lang="en-GB" dirty="0" err="1" smtClean="0"/>
              <a:t>QoS</a:t>
            </a:r>
            <a:endParaRPr lang="en-GB" dirty="0" smtClean="0"/>
          </a:p>
          <a:p>
            <a:pPr marL="447675" lvl="6" indent="-266700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447675" algn="l"/>
              </a:tabLst>
              <a:defRPr/>
            </a:pPr>
            <a:r>
              <a:rPr lang="en-GB" dirty="0"/>
              <a:t>L</a:t>
            </a:r>
            <a:r>
              <a:rPr lang="en-GB" dirty="0" smtClean="0"/>
              <a:t>ong life time and availability of spare parts: up to 20 years </a:t>
            </a:r>
            <a:r>
              <a:rPr lang="en-GB" sz="1800" dirty="0" smtClean="0"/>
              <a:t>(e.g. automotive, railways, utilities, automation)</a:t>
            </a:r>
          </a:p>
          <a:p>
            <a:pPr marL="342900" lvl="6" indent="-161925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 </a:t>
            </a:r>
            <a:r>
              <a:rPr lang="en-GB" dirty="0" smtClean="0"/>
              <a:t>High degree of security</a:t>
            </a:r>
          </a:p>
          <a:p>
            <a:pPr marL="361950" lvl="6" indent="-361950">
              <a:buClr>
                <a:srgbClr val="C00000"/>
              </a:buClr>
              <a:buNone/>
              <a:tabLst>
                <a:tab pos="361950" algn="l"/>
              </a:tabLst>
              <a:defRPr/>
            </a:pPr>
            <a:r>
              <a:rPr lang="en-GB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 In order to avoid parallel 5G infrastructures/networks for different verticals, a single 5G platform, which meets the requirements from verticals and is used by verticals, might be a better solution</a:t>
            </a:r>
            <a:endParaRPr lang="en-GB" sz="24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401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66194" y="715282"/>
            <a:ext cx="8229600" cy="854075"/>
          </a:xfrm>
        </p:spPr>
        <p:txBody>
          <a:bodyPr/>
          <a:lstStyle/>
          <a:p>
            <a:pPr algn="ctr" eaLnBrk="1" hangingPunct="1"/>
            <a:r>
              <a:rPr lang="en-GB" sz="3200" b="1" dirty="0" smtClean="0"/>
              <a:t>Session E (Verticals: challenges)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15775" y="1569357"/>
            <a:ext cx="8928992" cy="21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C00000"/>
                </a:solidFill>
              </a:rPr>
              <a:t>Regulatory</a:t>
            </a:r>
          </a:p>
          <a:p>
            <a:pPr marL="447675" lvl="6" indent="-2667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dirty="0" smtClean="0"/>
              <a:t>Some verticals would like to possess their own spectrum because of mission critical aspects associated with these verticals</a:t>
            </a:r>
          </a:p>
          <a:p>
            <a:pPr marL="447675" lvl="6" indent="-2667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dirty="0" smtClean="0">
                <a:sym typeface="Symbol" panose="05050102010706020507" pitchFamily="18" charset="2"/>
              </a:rPr>
              <a:t>Some </a:t>
            </a:r>
            <a:r>
              <a:rPr lang="en-GB" sz="1800" dirty="0">
                <a:sym typeface="Symbol" panose="05050102010706020507" pitchFamily="18" charset="2"/>
              </a:rPr>
              <a:t>verticals would </a:t>
            </a:r>
            <a:r>
              <a:rPr lang="en-GB" sz="1800" dirty="0" smtClean="0">
                <a:sym typeface="Symbol" panose="05050102010706020507" pitchFamily="18" charset="2"/>
              </a:rPr>
              <a:t>like to have reduced efforts to get licences or no licences at all </a:t>
            </a:r>
            <a:endParaRPr lang="en-GB" sz="1800" dirty="0">
              <a:sym typeface="Symbol" panose="05050102010706020507" pitchFamily="18" charset="2"/>
            </a:endParaRPr>
          </a:p>
          <a:p>
            <a:pPr marL="447675" lvl="6" indent="-2667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dirty="0" smtClean="0"/>
              <a:t>Some verticals would like to access the 5G spectrum for free</a:t>
            </a:r>
          </a:p>
          <a:p>
            <a:pPr marL="447675" lvl="6" indent="-2667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dirty="0" smtClean="0"/>
              <a:t>Some verticals need spectrum redundancy (in same range) for safety reasons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23528" y="3763059"/>
            <a:ext cx="8928992" cy="16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C00000"/>
                </a:solidFill>
              </a:rPr>
              <a:t>Tactical</a:t>
            </a:r>
          </a:p>
          <a:p>
            <a:pPr marL="447675" lvl="6" indent="-2667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dirty="0" smtClean="0"/>
              <a:t>Some verticals cannot wait long, even 2020 is long</a:t>
            </a:r>
          </a:p>
          <a:p>
            <a:pPr marL="447675" lvl="6" indent="-2667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dirty="0" smtClean="0"/>
              <a:t>Other technologies may meet the requirements from verticals before 5G is available, and thus substitute 5G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15775" y="5229200"/>
            <a:ext cx="8928992" cy="11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C00000"/>
                </a:solidFill>
              </a:rPr>
              <a:t>Technical</a:t>
            </a:r>
          </a:p>
          <a:p>
            <a:pPr marL="447675" lvl="6" indent="-2667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dirty="0" smtClean="0"/>
              <a:t>Large uplink capacity is  also required for specific cases (e.g. media or virtual reality)</a:t>
            </a:r>
            <a:endParaRPr lang="de-DE" sz="1800" dirty="0"/>
          </a:p>
          <a:p>
            <a:pPr marL="447675" lvl="6" indent="-2667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dirty="0" smtClean="0"/>
              <a:t>High data rate communications at high velocity at high frequencies</a:t>
            </a:r>
          </a:p>
        </p:txBody>
      </p:sp>
    </p:spTree>
    <p:extLst>
      <p:ext uri="{BB962C8B-B14F-4D97-AF65-F5344CB8AC3E}">
        <p14:creationId xmlns:p14="http://schemas.microsoft.com/office/powerpoint/2010/main" val="326064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sz="3200" dirty="0" smtClean="0"/>
              <a:t>Session </a:t>
            </a:r>
            <a:r>
              <a:rPr lang="it-IT" sz="3200" dirty="0" err="1" smtClean="0"/>
              <a:t>F</a:t>
            </a:r>
            <a:r>
              <a:rPr lang="it-IT" sz="3200" dirty="0" smtClean="0"/>
              <a:t> (</a:t>
            </a:r>
            <a:r>
              <a:rPr lang="it-IT" sz="3200" dirty="0" err="1" smtClean="0"/>
              <a:t>Other</a:t>
            </a:r>
            <a:r>
              <a:rPr lang="it-IT" sz="3200" dirty="0" smtClean="0"/>
              <a:t> </a:t>
            </a:r>
            <a:r>
              <a:rPr lang="it-IT" sz="3200" dirty="0" err="1" smtClean="0"/>
              <a:t>challenges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5" name="Segnaposto contenuto 4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229600" cy="4410000"/>
          </a:xfrm>
        </p:spPr>
        <p:txBody>
          <a:bodyPr/>
          <a:lstStyle/>
          <a:p>
            <a:r>
              <a:rPr lang="it-IT" sz="1800" b="1" dirty="0" err="1" smtClean="0"/>
              <a:t>Rural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Challenges</a:t>
            </a:r>
            <a:endParaRPr lang="it-IT" sz="1800" b="1" dirty="0" smtClean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800" dirty="0" err="1" smtClean="0"/>
              <a:t>Coverage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a more </a:t>
            </a:r>
            <a:r>
              <a:rPr lang="it-IT" sz="1800" dirty="0" err="1" smtClean="0"/>
              <a:t>complex</a:t>
            </a:r>
            <a:r>
              <a:rPr lang="it-IT" sz="1800" dirty="0" smtClean="0"/>
              <a:t> </a:t>
            </a:r>
            <a:r>
              <a:rPr lang="it-IT" sz="1800" dirty="0" err="1" smtClean="0"/>
              <a:t>concept</a:t>
            </a:r>
            <a:r>
              <a:rPr lang="it-IT" sz="1800" dirty="0" smtClean="0"/>
              <a:t> </a:t>
            </a:r>
            <a:r>
              <a:rPr lang="it-IT" sz="1800" dirty="0" err="1" smtClean="0"/>
              <a:t>when</a:t>
            </a:r>
            <a:r>
              <a:rPr lang="it-IT" sz="1800" dirty="0" smtClean="0"/>
              <a:t> </a:t>
            </a:r>
            <a:r>
              <a:rPr lang="nl-NL" sz="1800" dirty="0" err="1" smtClean="0"/>
              <a:t>it</a:t>
            </a:r>
            <a:r>
              <a:rPr lang="nl-NL" sz="1800" dirty="0" smtClean="0"/>
              <a:t> has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be</a:t>
            </a:r>
            <a:r>
              <a:rPr lang="nl-NL" sz="1800" dirty="0" smtClean="0"/>
              <a:t> </a:t>
            </a:r>
            <a:r>
              <a:rPr lang="nl-NL" sz="1800" dirty="0" err="1" smtClean="0"/>
              <a:t>referred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a </a:t>
            </a:r>
            <a:r>
              <a:rPr lang="nl-NL" sz="1800" dirty="0" err="1" smtClean="0"/>
              <a:t>wide</a:t>
            </a:r>
            <a:r>
              <a:rPr lang="nl-NL" sz="1800" dirty="0" smtClean="0"/>
              <a:t> </a:t>
            </a:r>
            <a:r>
              <a:rPr lang="nl-NL" sz="1800" dirty="0" err="1"/>
              <a:t>variety</a:t>
            </a:r>
            <a:r>
              <a:rPr lang="nl-NL" sz="1800" dirty="0"/>
              <a:t> of </a:t>
            </a:r>
            <a:r>
              <a:rPr lang="nl-NL" sz="1800" dirty="0" err="1"/>
              <a:t>devices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smtClean="0"/>
              <a:t>services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nl-NL" sz="1800" dirty="0" smtClean="0"/>
              <a:t>Balance </a:t>
            </a:r>
            <a:r>
              <a:rPr lang="nl-NL" sz="1800" dirty="0" err="1" smtClean="0"/>
              <a:t>between</a:t>
            </a:r>
            <a:r>
              <a:rPr lang="nl-NL" sz="1800" dirty="0" smtClean="0"/>
              <a:t> </a:t>
            </a:r>
            <a:r>
              <a:rPr lang="nl-NL" sz="1800" dirty="0" err="1" smtClean="0"/>
              <a:t>ubiquity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performance of </a:t>
            </a:r>
            <a:r>
              <a:rPr lang="nl-NL" sz="1800" dirty="0" err="1" smtClean="0"/>
              <a:t>connections</a:t>
            </a:r>
            <a:endParaRPr lang="nl-NL" sz="1800" dirty="0" smtClean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nl-NL" sz="1800" dirty="0" smtClean="0"/>
              <a:t>5G </a:t>
            </a:r>
            <a:r>
              <a:rPr lang="nl-NL" sz="1800" dirty="0" err="1" smtClean="0"/>
              <a:t>strategies</a:t>
            </a:r>
            <a:r>
              <a:rPr lang="nl-NL" sz="1800" dirty="0" smtClean="0"/>
              <a:t> has </a:t>
            </a:r>
            <a:r>
              <a:rPr lang="nl-NL" sz="1800" dirty="0" err="1" smtClean="0"/>
              <a:t>to</a:t>
            </a:r>
            <a:r>
              <a:rPr lang="nl-NL" sz="1800" dirty="0"/>
              <a:t> </a:t>
            </a:r>
            <a:r>
              <a:rPr lang="nl-NL" sz="1800" dirty="0" err="1" smtClean="0"/>
              <a:t>include</a:t>
            </a:r>
            <a:r>
              <a:rPr lang="nl-NL" sz="1800" dirty="0" smtClean="0"/>
              <a:t> </a:t>
            </a:r>
            <a:r>
              <a:rPr lang="nl-NL" sz="1800" dirty="0" err="1" smtClean="0"/>
              <a:t>wired</a:t>
            </a:r>
            <a:r>
              <a:rPr lang="nl-NL" sz="1800" dirty="0" smtClean="0"/>
              <a:t>/</a:t>
            </a:r>
            <a:r>
              <a:rPr lang="nl-NL" sz="1800" dirty="0" err="1" smtClean="0"/>
              <a:t>wireless</a:t>
            </a:r>
            <a:r>
              <a:rPr lang="nl-NL" sz="1800" dirty="0" smtClean="0"/>
              <a:t> </a:t>
            </a:r>
            <a:r>
              <a:rPr lang="nl-NL" sz="1800" dirty="0" err="1"/>
              <a:t>infrastructure</a:t>
            </a:r>
            <a:r>
              <a:rPr lang="nl-NL" sz="1800" dirty="0"/>
              <a:t> </a:t>
            </a:r>
            <a:r>
              <a:rPr lang="nl-NL" sz="1800" dirty="0" smtClean="0"/>
              <a:t>availability </a:t>
            </a:r>
            <a:r>
              <a:rPr lang="it-IT" sz="1800" dirty="0" smtClean="0"/>
              <a:t>for back/fronthauling</a:t>
            </a:r>
          </a:p>
          <a:p>
            <a:r>
              <a:rPr lang="it-IT" sz="1800" b="1" dirty="0" err="1" smtClean="0"/>
              <a:t>Backhaul</a:t>
            </a:r>
            <a:r>
              <a:rPr lang="it-IT" sz="1800" b="1" dirty="0" smtClean="0"/>
              <a:t> </a:t>
            </a:r>
            <a:r>
              <a:rPr lang="it-IT" sz="1800" b="1" dirty="0" err="1"/>
              <a:t>challenges</a:t>
            </a:r>
            <a:r>
              <a:rPr lang="it-IT" sz="1800" b="1" dirty="0"/>
              <a:t> and </a:t>
            </a:r>
            <a:r>
              <a:rPr lang="it-IT" sz="1800" b="1" dirty="0" err="1"/>
              <a:t>evolution</a:t>
            </a:r>
            <a:r>
              <a:rPr lang="it-IT" sz="1800" b="1" dirty="0"/>
              <a:t> trends: the </a:t>
            </a:r>
            <a:r>
              <a:rPr lang="it-IT" sz="1800" b="1" dirty="0" err="1"/>
              <a:t>role</a:t>
            </a:r>
            <a:r>
              <a:rPr lang="it-IT" sz="1800" b="1" dirty="0"/>
              <a:t> of </a:t>
            </a:r>
            <a:r>
              <a:rPr lang="it-IT" sz="1800" b="1" dirty="0" err="1" smtClean="0"/>
              <a:t>mmW</a:t>
            </a:r>
            <a:endParaRPr lang="it-IT" sz="1800" b="1" dirty="0" smtClean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A</a:t>
            </a:r>
            <a:r>
              <a:rPr lang="it-IT" sz="1800" dirty="0" smtClean="0"/>
              <a:t>llocation </a:t>
            </a:r>
            <a:r>
              <a:rPr lang="it-IT" sz="1800" dirty="0"/>
              <a:t>of spectrum for 5G must consider the needs </a:t>
            </a:r>
            <a:r>
              <a:rPr lang="it-IT" sz="1800" dirty="0" smtClean="0"/>
              <a:t>for backhaul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800" dirty="0" smtClean="0"/>
              <a:t>New </a:t>
            </a:r>
            <a:r>
              <a:rPr lang="it-IT" sz="1800" dirty="0" err="1" smtClean="0"/>
              <a:t>holistic</a:t>
            </a:r>
            <a:r>
              <a:rPr lang="it-IT" sz="1800" dirty="0" smtClean="0"/>
              <a:t> </a:t>
            </a:r>
            <a:r>
              <a:rPr lang="it-IT" sz="1800" dirty="0" err="1" smtClean="0"/>
              <a:t>approach</a:t>
            </a:r>
            <a:r>
              <a:rPr lang="it-IT" sz="1800" dirty="0" smtClean="0"/>
              <a:t> (Band and Channel </a:t>
            </a:r>
            <a:r>
              <a:rPr lang="it-IT" sz="1800" dirty="0" err="1" smtClean="0"/>
              <a:t>Aggregation</a:t>
            </a:r>
            <a:r>
              <a:rPr lang="it-IT" sz="1800" dirty="0" smtClean="0"/>
              <a:t>) to </a:t>
            </a:r>
            <a:r>
              <a:rPr lang="it-IT" sz="1800" dirty="0" err="1" smtClean="0"/>
              <a:t>meet</a:t>
            </a:r>
            <a:r>
              <a:rPr lang="it-IT" sz="1800" dirty="0" smtClean="0"/>
              <a:t> the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of </a:t>
            </a:r>
            <a:r>
              <a:rPr lang="it-IT" sz="1800" dirty="0" err="1" smtClean="0"/>
              <a:t>capacity</a:t>
            </a:r>
            <a:r>
              <a:rPr lang="it-IT" sz="1800" dirty="0" smtClean="0"/>
              <a:t> </a:t>
            </a:r>
            <a:r>
              <a:rPr lang="it-IT" sz="1800" dirty="0" err="1" smtClean="0"/>
              <a:t>increase</a:t>
            </a:r>
            <a:endParaRPr lang="it-IT" sz="1800" dirty="0" smtClean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800" dirty="0" smtClean="0"/>
              <a:t>Regulations </a:t>
            </a:r>
            <a:r>
              <a:rPr lang="it-IT" sz="1800" dirty="0"/>
              <a:t>remain the critical success factor </a:t>
            </a:r>
            <a:endParaRPr lang="it-IT" sz="1800" dirty="0" smtClean="0"/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 smtClean="0"/>
              <a:t>Possibility of fully uncoordinated or block licence in the V band (57-66 GHz) (and coexistence with SRD)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 smtClean="0"/>
              <a:t>Interest to W band (82-114.5 GHz) and D band (130-174.8GHz) (need appropriate channelization)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 smtClean="0"/>
              <a:t>Fees to incentivise the use of higher spectrum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300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sz="3200" dirty="0"/>
              <a:t>Session </a:t>
            </a:r>
            <a:r>
              <a:rPr lang="it-IT" sz="3200" dirty="0" err="1"/>
              <a:t>F</a:t>
            </a:r>
            <a:r>
              <a:rPr lang="it-IT" sz="3200" dirty="0"/>
              <a:t> (</a:t>
            </a:r>
            <a:r>
              <a:rPr lang="it-IT" sz="3200" dirty="0" err="1"/>
              <a:t>Other</a:t>
            </a:r>
            <a:r>
              <a:rPr lang="it-IT" sz="3200" dirty="0"/>
              <a:t> </a:t>
            </a:r>
            <a:r>
              <a:rPr lang="it-IT" sz="3200" dirty="0" err="1"/>
              <a:t>challenges</a:t>
            </a:r>
            <a:r>
              <a:rPr lang="it-IT" sz="3200" dirty="0"/>
              <a:t>)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b="1" dirty="0"/>
              <a:t>Device </a:t>
            </a:r>
            <a:r>
              <a:rPr lang="it-IT" b="1" dirty="0" err="1"/>
              <a:t>issues</a:t>
            </a:r>
            <a:r>
              <a:rPr lang="it-IT" b="1" dirty="0"/>
              <a:t>/design </a:t>
            </a:r>
            <a:r>
              <a:rPr lang="it-IT" b="1" dirty="0" err="1" smtClean="0"/>
              <a:t>challenges</a:t>
            </a:r>
            <a:endParaRPr lang="it-IT" b="1" dirty="0" smtClean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800" dirty="0" err="1" smtClean="0"/>
              <a:t>Miniaturisation</a:t>
            </a:r>
            <a:r>
              <a:rPr lang="it-IT" sz="1800" dirty="0" smtClean="0"/>
              <a:t>: </a:t>
            </a:r>
            <a:r>
              <a:rPr lang="it-IT" sz="1800" dirty="0" err="1" smtClean="0"/>
              <a:t>highly</a:t>
            </a:r>
            <a:r>
              <a:rPr lang="it-IT" sz="1800" dirty="0" smtClean="0"/>
              <a:t> </a:t>
            </a:r>
            <a:r>
              <a:rPr lang="it-IT" sz="1800" dirty="0" err="1" smtClean="0"/>
              <a:t>complex</a:t>
            </a:r>
            <a:r>
              <a:rPr lang="it-IT" sz="1800" dirty="0" smtClean="0"/>
              <a:t> antenna processing </a:t>
            </a:r>
            <a:r>
              <a:rPr lang="it-IT" sz="1800" dirty="0" err="1" smtClean="0"/>
              <a:t>functions</a:t>
            </a:r>
            <a:r>
              <a:rPr lang="it-IT" sz="1800" dirty="0" smtClean="0"/>
              <a:t> </a:t>
            </a:r>
            <a:r>
              <a:rPr lang="it-IT" sz="1800" dirty="0" err="1" smtClean="0"/>
              <a:t>embedded</a:t>
            </a:r>
            <a:r>
              <a:rPr lang="it-IT" sz="1800" dirty="0" smtClean="0"/>
              <a:t> in </a:t>
            </a:r>
            <a:r>
              <a:rPr lang="it-IT" sz="1800" dirty="0" err="1" smtClean="0"/>
              <a:t>silicon</a:t>
            </a:r>
            <a:r>
              <a:rPr lang="it-IT" sz="1800" dirty="0" smtClean="0"/>
              <a:t> and </a:t>
            </a:r>
            <a:r>
              <a:rPr lang="it-IT" sz="1800" dirty="0" err="1" smtClean="0"/>
              <a:t>integrated</a:t>
            </a:r>
            <a:r>
              <a:rPr lang="it-IT" sz="1800" dirty="0" smtClean="0"/>
              <a:t> in </a:t>
            </a:r>
            <a:r>
              <a:rPr lang="it-IT" sz="1800" dirty="0" err="1" smtClean="0"/>
              <a:t>handheld</a:t>
            </a:r>
            <a:r>
              <a:rPr lang="it-IT" sz="1800" dirty="0" smtClean="0"/>
              <a:t> </a:t>
            </a:r>
            <a:r>
              <a:rPr lang="it-IT" sz="1800" dirty="0" err="1" smtClean="0"/>
              <a:t>devices</a:t>
            </a:r>
            <a:endParaRPr lang="it-IT" sz="1800" dirty="0" smtClean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800" dirty="0" err="1" smtClean="0"/>
              <a:t>Mobilising</a:t>
            </a:r>
            <a:r>
              <a:rPr lang="it-IT" sz="1800" dirty="0" smtClean="0"/>
              <a:t> </a:t>
            </a:r>
            <a:r>
              <a:rPr lang="it-IT" sz="1800" dirty="0" err="1" smtClean="0"/>
              <a:t>mmWave</a:t>
            </a:r>
            <a:r>
              <a:rPr lang="it-IT" sz="1800" dirty="0" smtClean="0"/>
              <a:t> </a:t>
            </a:r>
            <a:r>
              <a:rPr lang="it-IT" sz="1800" dirty="0" err="1" smtClean="0"/>
              <a:t>requires</a:t>
            </a:r>
            <a:r>
              <a:rPr lang="it-IT" sz="1800" dirty="0" smtClean="0"/>
              <a:t> a new </a:t>
            </a:r>
            <a:r>
              <a:rPr lang="it-IT" sz="1800" dirty="0" err="1" smtClean="0"/>
              <a:t>system</a:t>
            </a:r>
            <a:r>
              <a:rPr lang="it-IT" sz="1800" dirty="0" smtClean="0"/>
              <a:t> design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Antenna </a:t>
            </a:r>
            <a:r>
              <a:rPr lang="en-GB" sz="1800" dirty="0" err="1"/>
              <a:t>tunability</a:t>
            </a:r>
            <a:r>
              <a:rPr lang="en-GB" sz="1800" dirty="0"/>
              <a:t> will be a crucial issue to resolve, in order to reduce number of required antennas </a:t>
            </a:r>
            <a:endParaRPr lang="it-IT" sz="1800" dirty="0" smtClean="0"/>
          </a:p>
          <a:p>
            <a:r>
              <a:rPr lang="it-IT" dirty="0"/>
              <a:t> </a:t>
            </a:r>
            <a:r>
              <a:rPr lang="it-IT" b="1" dirty="0" smtClean="0"/>
              <a:t>Science </a:t>
            </a:r>
            <a:r>
              <a:rPr lang="it-IT" b="1" dirty="0" err="1" smtClean="0"/>
              <a:t>industry</a:t>
            </a:r>
            <a:r>
              <a:rPr lang="it-IT" b="1" dirty="0" smtClean="0"/>
              <a:t> </a:t>
            </a:r>
            <a:r>
              <a:rPr lang="it-IT" b="1" dirty="0" err="1" smtClean="0"/>
              <a:t>issues</a:t>
            </a:r>
            <a:endParaRPr lang="it-IT" b="1" dirty="0" smtClean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The 25.5-27 GHz band is essential for </a:t>
            </a:r>
            <a:r>
              <a:rPr lang="it-IT" sz="1800" dirty="0" smtClean="0"/>
              <a:t>scientific satellite  (meteorology</a:t>
            </a:r>
            <a:r>
              <a:rPr lang="it-IT" sz="1800" dirty="0"/>
              <a:t>, environment, </a:t>
            </a:r>
            <a:r>
              <a:rPr lang="it-IT" sz="1800" dirty="0" smtClean="0"/>
              <a:t>security ...) with no alternative for high data rate downlink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800" dirty="0" smtClean="0"/>
              <a:t>Worry about short timing for compatibility studies</a:t>
            </a:r>
            <a:r>
              <a:rPr lang="it-IT" sz="1800" dirty="0"/>
              <a:t> </a:t>
            </a:r>
            <a:r>
              <a:rPr lang="it-IT" sz="1800" dirty="0" smtClean="0"/>
              <a:t>and too early deployments ahead of WRC-19 conclusions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N</a:t>
            </a:r>
            <a:r>
              <a:rPr lang="en-GB" sz="1800" dirty="0" smtClean="0"/>
              <a:t>eed </a:t>
            </a:r>
            <a:r>
              <a:rPr lang="en-GB" sz="1800" dirty="0"/>
              <a:t>to </a:t>
            </a:r>
            <a:r>
              <a:rPr lang="en-GB" sz="1800" dirty="0" smtClean="0"/>
              <a:t>ensure possibility of licenses to future satellite </a:t>
            </a:r>
            <a:r>
              <a:rPr lang="en-GB" sz="1800" dirty="0"/>
              <a:t>earth </a:t>
            </a:r>
            <a:r>
              <a:rPr lang="en-GB" sz="1800" dirty="0" smtClean="0"/>
              <a:t>stations, </a:t>
            </a:r>
            <a:r>
              <a:rPr lang="en-GB" sz="1800" dirty="0"/>
              <a:t>but </a:t>
            </a:r>
            <a:r>
              <a:rPr lang="en-GB" sz="1800" dirty="0" smtClean="0"/>
              <a:t>concerns raised from previous </a:t>
            </a:r>
            <a:r>
              <a:rPr lang="en-GB" sz="1800" dirty="0"/>
              <a:t>experience </a:t>
            </a:r>
            <a:r>
              <a:rPr lang="en-GB" sz="1800" dirty="0" smtClean="0"/>
              <a:t>(</a:t>
            </a:r>
            <a:r>
              <a:rPr lang="en-GB" sz="1800" dirty="0"/>
              <a:t>e.g. 2.1 GHz and 3.4-</a:t>
            </a:r>
            <a:r>
              <a:rPr lang="en-GB" sz="1800" dirty="0" smtClean="0"/>
              <a:t>3.8 GHz</a:t>
            </a:r>
            <a:r>
              <a:rPr lang="en-GB" sz="1800" dirty="0"/>
              <a:t>)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38652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14400"/>
            <a:ext cx="8964488" cy="685800"/>
          </a:xfrm>
        </p:spPr>
        <p:txBody>
          <a:bodyPr/>
          <a:lstStyle/>
          <a:p>
            <a:pPr algn="ctr"/>
            <a:r>
              <a:rPr lang="de-DE" sz="3200" dirty="0" smtClean="0"/>
              <a:t>Session G (Status </a:t>
            </a:r>
            <a:r>
              <a:rPr lang="de-DE" sz="3200" dirty="0" err="1" smtClean="0"/>
              <a:t>of</a:t>
            </a:r>
            <a:r>
              <a:rPr lang="de-DE" sz="3200" dirty="0" smtClean="0"/>
              <a:t> regional </a:t>
            </a:r>
            <a:r>
              <a:rPr lang="de-DE" sz="3200" dirty="0" err="1" smtClean="0"/>
              <a:t>organisation</a:t>
            </a:r>
            <a:r>
              <a:rPr lang="de-DE" sz="2800" dirty="0" err="1" smtClean="0"/>
              <a:t>s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Preparations of WRC-19 are diverging among regional organisations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All have in common to emphasise the importance of AI 1.13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ATU, CITEL, APT, ASMG have not taken any preliminary position on specific bands yet. ASMG is encouraging cooperation on the identification of one pioneer band in advance of WRC-19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RCC has analysed the complexity between IMT2020 and existing services and concluded that the range 24-43 GHz may provide outdoor to indoor possibilities with further backhaul questions; whereas the range 43-86 GHz provides only outdoor or indoor coverage including self-backhaul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3DECD-1E6D-4782-BD36-B5B3F0E57B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2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 smtClean="0"/>
              <a:t>Session G (5G </a:t>
            </a:r>
            <a:r>
              <a:rPr lang="de-DE" sz="3200" dirty="0" err="1" smtClean="0"/>
              <a:t>deployment</a:t>
            </a:r>
            <a:r>
              <a:rPr lang="de-DE" sz="3200" dirty="0" smtClean="0"/>
              <a:t> </a:t>
            </a:r>
            <a:r>
              <a:rPr lang="de-DE" sz="3200" dirty="0" err="1" smtClean="0"/>
              <a:t>plans</a:t>
            </a:r>
            <a:r>
              <a:rPr lang="de-DE" sz="3200" dirty="0" smtClean="0"/>
              <a:t>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Trials of 5G technology are foreseen to begin worldwide in 2017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Deploying 5G networks from 2020 onwards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US is using flexibility of licences for fast implementation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China, UAE, Russian Federation</a:t>
            </a:r>
            <a:r>
              <a:rPr lang="en-GB" sz="2000" dirty="0"/>
              <a:t> </a:t>
            </a:r>
            <a:r>
              <a:rPr lang="en-GB" sz="2000" dirty="0" smtClean="0"/>
              <a:t>and Japan informed that the first trials will take place from now until 2020. They concentrate initially on spectrum below 6 GHz except Japan (both &lt;6 GHz and &gt;24 GHz)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China sees large opportunities for outdoor deployment in 24-40 GHz;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Global collaboration between Manufacturers (Chipset, Infrastructure, Antenna, Instruments) and Operators on the R&amp;D of 5G equipment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Enough spectrum above 24 GHz is essential for further 5G development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3DECD-1E6D-4782-BD36-B5B3F0E57B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5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fr-FR" sz="3200" b="1" dirty="0" err="1" smtClean="0"/>
              <a:t>Keynote</a:t>
            </a:r>
            <a:r>
              <a:rPr lang="fr-FR" sz="3200" b="1" dirty="0" smtClean="0"/>
              <a:t> session (</a:t>
            </a:r>
            <a:r>
              <a:rPr lang="fr-FR" sz="3200" b="1" dirty="0" err="1" smtClean="0"/>
              <a:t>general</a:t>
            </a:r>
            <a:r>
              <a:rPr lang="fr-FR" sz="3200" b="1" dirty="0" smtClean="0"/>
              <a:t>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900" y="1839913"/>
            <a:ext cx="8229600" cy="4425950"/>
          </a:xfrm>
        </p:spPr>
        <p:txBody>
          <a:bodyPr/>
          <a:lstStyle/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Global harmonisation and global </a:t>
            </a:r>
            <a:r>
              <a:rPr lang="en-GB" sz="2400" dirty="0"/>
              <a:t>collaboration (government and industry) </a:t>
            </a:r>
            <a:r>
              <a:rPr lang="en-GB" sz="2400" dirty="0" smtClean="0"/>
              <a:t> </a:t>
            </a:r>
            <a:r>
              <a:rPr lang="en-GB" sz="2400" dirty="0"/>
              <a:t>is </a:t>
            </a:r>
            <a:r>
              <a:rPr lang="en-GB" sz="2400" dirty="0" smtClean="0"/>
              <a:t>crucial for 5G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None/>
              <a:defRPr/>
            </a:pPr>
            <a:endParaRPr lang="en-GB" sz="2800" dirty="0"/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 Other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are delivering on 5G</a:t>
            </a:r>
          </a:p>
          <a:p>
            <a:pPr marL="457200" lvl="7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 ITU : IMT-2020 </a:t>
            </a:r>
            <a:r>
              <a:rPr lang="en-US" sz="2400" dirty="0" err="1" smtClean="0"/>
              <a:t>standardisation</a:t>
            </a:r>
            <a:r>
              <a:rPr lang="en-US" sz="2400" dirty="0" smtClean="0"/>
              <a:t>, process for WRC-19 decision</a:t>
            </a:r>
          </a:p>
          <a:p>
            <a:pPr marL="457200" lvl="7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 RSPG : Opinion on 5G, which will be complemented by another opinion soon</a:t>
            </a:r>
          </a:p>
          <a:p>
            <a:pPr marL="457200" lvl="7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 BEREC : public consultation on 5G</a:t>
            </a:r>
          </a:p>
          <a:p>
            <a:pPr marL="457200" lvl="7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 EC : 5G Action Plan 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5G is wider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than just mobile industry. Need to examine the specific requirements for verticals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lvl="1" indent="0" eaLnBrk="1" hangingPunct="1">
              <a:lnSpc>
                <a:spcPct val="80000"/>
              </a:lnSpc>
              <a:tabLst/>
              <a:defRPr/>
            </a:pPr>
            <a:endParaRPr lang="en-GB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u="sng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sz="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33446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 smtClean="0"/>
              <a:t>CEPT Roadmap – </a:t>
            </a:r>
            <a:r>
              <a:rPr lang="de-DE" sz="3200" dirty="0" err="1" smtClean="0"/>
              <a:t>Harmonisation</a:t>
            </a:r>
            <a:r>
              <a:rPr lang="de-DE" sz="3200" dirty="0" smtClean="0"/>
              <a:t> 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CEPT should review as a matter of urgency the suitability of 3.4-3.8 GHz ECC decision for 5G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CEPT should be ready to help administrations in solutions for defragmenting the 3.4-3.8 GHz band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CEPT should develop an </a:t>
            </a:r>
            <a:r>
              <a:rPr lang="en-US" dirty="0" err="1" smtClean="0"/>
              <a:t>harmonisation</a:t>
            </a:r>
            <a:r>
              <a:rPr lang="en-US" dirty="0"/>
              <a:t> </a:t>
            </a:r>
            <a:r>
              <a:rPr lang="en-US" dirty="0" smtClean="0"/>
              <a:t>decision for 26 GHz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Protection of existing services, in particular EESS/SRS earth stations should be addressed at the European level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Need for “WRC-19 proof” conditions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CEPT should review ECC decisions in existing MFCN bands to ensure they are “5G compatible”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CEPT should consider the impact of future “flexible duplex” on the management of existing FDD bands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3DECD-1E6D-4782-BD36-B5B3F0E57B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7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 smtClean="0"/>
              <a:t>CEPT Roadmap - WRC-19 (IMT&gt;24 GHz) 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CEPT should clearly signal its priorities for bands to be studied for </a:t>
            </a:r>
            <a:r>
              <a:rPr lang="en-US" sz="1800" dirty="0" smtClean="0"/>
              <a:t>WRC-19 including </a:t>
            </a:r>
            <a:r>
              <a:rPr lang="en-US" sz="1800" dirty="0"/>
              <a:t>26, 32 and 42 GHz bands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CEPT will engage in discussions with other regional </a:t>
            </a:r>
            <a:r>
              <a:rPr lang="en-US" sz="1800" dirty="0" err="1"/>
              <a:t>organisations</a:t>
            </a:r>
            <a:r>
              <a:rPr lang="en-US" sz="1800" dirty="0"/>
              <a:t> to facilitate consensus at WRC-19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CEPT should clearly signal its intention to harmonize the 26 GHz band in Europe for 5G before WRC-19 and to promote it for worldwide </a:t>
            </a:r>
            <a:r>
              <a:rPr lang="en-US" sz="1800" dirty="0" err="1" smtClean="0"/>
              <a:t>harmonisation</a:t>
            </a:r>
            <a:endParaRPr lang="en-US" sz="1800" dirty="0" smtClean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CEPT should clearly signal that Europe has no intention to identify 28 GHz band for 5G, given the need for worldwide availability of this band for broadband satellite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CEPT should encourage mobile industry to express consolidated views on their global spectrum needs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CEPT should contribute to ITU-R to define 5G characteristics in Q1 2017 so as to enable sharing studies to be carried out in time for WRC-19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3DECD-1E6D-4782-BD36-B5B3F0E57B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07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de-DE" sz="3200" dirty="0"/>
              <a:t>CEPT Roadmap </a:t>
            </a:r>
            <a:r>
              <a:rPr lang="de-DE" sz="3200" dirty="0" smtClean="0"/>
              <a:t>- </a:t>
            </a:r>
            <a:r>
              <a:rPr lang="de-DE" sz="3200" dirty="0" err="1" smtClean="0"/>
              <a:t>Verticals</a:t>
            </a:r>
            <a:endParaRPr lang="en-GB" sz="3200" b="1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96325" y="1614973"/>
            <a:ext cx="8928992" cy="23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should identify common use cases for verticals (e.g. PPDR, industrial automation, automotive, utilities, rails, …) across CEPT countries which would require harmonisation measures</a:t>
            </a:r>
          </a:p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should urge 5G standardisation to accommodate the verticals specific requirements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should investigate the possibility for verticals to share common platforms (i.e., a shared private network or a mobile operator network)</a:t>
            </a:r>
          </a:p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should investigate the impact of the use of licensed-exempt regime for critical applications of verticals (e.g. automotive),</a:t>
            </a:r>
          </a:p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should investigate the need for spectrum redundancy for mission critical application (e.g. automotive)</a:t>
            </a:r>
          </a:p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should review spectrum regulations applicable to verticals to assess whether these are “5G compatible”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608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8964487" cy="854075"/>
          </a:xfrm>
        </p:spPr>
        <p:txBody>
          <a:bodyPr/>
          <a:lstStyle/>
          <a:p>
            <a:pPr algn="ctr" eaLnBrk="1" hangingPunct="1"/>
            <a:r>
              <a:rPr lang="de-DE" sz="3200" dirty="0"/>
              <a:t>CEPT Roadmap </a:t>
            </a:r>
            <a:r>
              <a:rPr lang="de-DE" sz="3200" dirty="0" smtClean="0"/>
              <a:t>– Other </a:t>
            </a:r>
            <a:r>
              <a:rPr lang="de-DE" sz="3200" dirty="0" err="1" smtClean="0"/>
              <a:t>spectrum</a:t>
            </a:r>
            <a:r>
              <a:rPr lang="de-DE" sz="3200" dirty="0" smtClean="0"/>
              <a:t> </a:t>
            </a:r>
            <a:r>
              <a:rPr lang="de-DE" sz="3200" dirty="0" err="1" smtClean="0"/>
              <a:t>challenges</a:t>
            </a:r>
            <a:endParaRPr lang="en-GB" sz="3200" b="1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3528" y="1883055"/>
            <a:ext cx="8928992" cy="23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CEPT has to take into consideration what satellite solutions can bring for 5G </a:t>
            </a:r>
          </a:p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has to investigate new opportunities that 5G can bring in terms of spectrum sharing</a:t>
            </a:r>
          </a:p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activities are necessary on FS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channeling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92-105 GHz band and 130-175 GHz band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has to review the conditions applicable to the band 57-66 GHz in order to ensure flexible and streamlined regulations for backhauling as well as for SRDs (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WiGig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), also taking into account ITS in 63-64 GHz.</a:t>
            </a:r>
          </a:p>
          <a:p>
            <a:pPr marL="266700" lvl="6" indent="-2667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CEPT should investigate best practice for 5G coverage, including in rural areas or indoor</a:t>
            </a:r>
          </a:p>
        </p:txBody>
      </p:sp>
    </p:spTree>
    <p:extLst>
      <p:ext uri="{BB962C8B-B14F-4D97-AF65-F5344CB8AC3E}">
        <p14:creationId xmlns:p14="http://schemas.microsoft.com/office/powerpoint/2010/main" val="383616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fr-FR" sz="3200" b="1" dirty="0" err="1" smtClean="0"/>
              <a:t>Keynote</a:t>
            </a:r>
            <a:r>
              <a:rPr lang="fr-FR" sz="3200" b="1" dirty="0" smtClean="0"/>
              <a:t> session (</a:t>
            </a:r>
            <a:r>
              <a:rPr lang="fr-FR" sz="3200" b="1" dirty="0" err="1" smtClean="0"/>
              <a:t>timeline</a:t>
            </a:r>
            <a:r>
              <a:rPr lang="fr-FR" sz="3200" b="1" dirty="0" smtClean="0"/>
              <a:t>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900" y="1839913"/>
            <a:ext cx="8229600" cy="4425950"/>
          </a:xfrm>
        </p:spPr>
        <p:txBody>
          <a:bodyPr/>
          <a:lstStyle/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 </a:t>
            </a:r>
            <a:r>
              <a:rPr lang="en-US" sz="2400" dirty="0" smtClean="0"/>
              <a:t>ITU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 </a:t>
            </a:r>
            <a:r>
              <a:rPr lang="en-US" sz="2400" dirty="0" smtClean="0"/>
              <a:t>End 19 for WRC-19 new IMT bands 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 </a:t>
            </a:r>
            <a:r>
              <a:rPr lang="en-US" sz="2400" dirty="0" smtClean="0"/>
              <a:t>2020 for IMT2020 specification</a:t>
            </a:r>
          </a:p>
          <a:p>
            <a:pPr marL="457200" lvl="7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 </a:t>
            </a:r>
            <a:r>
              <a:rPr lang="en-US" sz="2400" dirty="0" smtClean="0"/>
              <a:t>Europe 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3.4-3.8 GHz is available now, enabling coverage and large bandwidth, although still fragmented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early deployment in 2018,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 commercial </a:t>
            </a:r>
            <a:r>
              <a:rPr lang="en-GB" sz="2400" dirty="0"/>
              <a:t>launch in at least 1 major city in each </a:t>
            </a:r>
            <a:r>
              <a:rPr lang="en-GB" sz="2400" dirty="0" smtClean="0"/>
              <a:t>MS in 2020, 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 5G </a:t>
            </a:r>
            <a:r>
              <a:rPr lang="en-GB" sz="2400" dirty="0"/>
              <a:t>in all urban areas and transport </a:t>
            </a:r>
            <a:r>
              <a:rPr lang="en-GB" sz="2400" dirty="0" smtClean="0"/>
              <a:t>paths in 2025</a:t>
            </a:r>
            <a:endParaRPr lang="fr-FR" sz="2400" dirty="0"/>
          </a:p>
          <a:p>
            <a:pPr marL="457200" lvl="7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lvl="1" indent="0" eaLnBrk="1" hangingPunct="1">
              <a:lnSpc>
                <a:spcPct val="80000"/>
              </a:lnSpc>
              <a:tabLst/>
              <a:defRPr/>
            </a:pPr>
            <a:endParaRPr lang="en-GB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u="sng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sz="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8989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4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fr-FR" sz="3200" b="1" dirty="0" err="1" smtClean="0"/>
              <a:t>Keynote</a:t>
            </a:r>
            <a:r>
              <a:rPr lang="fr-FR" sz="3200" b="1" dirty="0" smtClean="0"/>
              <a:t> session (</a:t>
            </a:r>
            <a:r>
              <a:rPr lang="fr-FR" sz="3200" b="1" dirty="0" err="1" smtClean="0"/>
              <a:t>other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elements</a:t>
            </a:r>
            <a:r>
              <a:rPr lang="fr-FR" sz="3200" b="1" dirty="0" smtClean="0"/>
              <a:t>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900" y="1839913"/>
            <a:ext cx="8229600" cy="4425950"/>
          </a:xfrm>
        </p:spPr>
        <p:txBody>
          <a:bodyPr/>
          <a:lstStyle/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  </a:t>
            </a:r>
            <a:r>
              <a:rPr lang="en-US" dirty="0" smtClean="0"/>
              <a:t>Which role for </a:t>
            </a:r>
            <a:r>
              <a:rPr lang="en-GB" dirty="0" smtClean="0"/>
              <a:t>satellite in IMT2020</a:t>
            </a:r>
            <a:r>
              <a:rPr lang="en-GB" dirty="0"/>
              <a:t>, for backhaul and connectivity on the </a:t>
            </a:r>
            <a:r>
              <a:rPr lang="en-GB" dirty="0" smtClean="0"/>
              <a:t>move?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dirty="0" smtClean="0"/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  All existing bands should be “ready for 5G” in a timely manner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technology neutrality)</a:t>
            </a:r>
            <a:endParaRPr lang="en-US" dirty="0" smtClean="0"/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 smtClean="0"/>
              <a:t>Bands like 700 MHz are crucial for coverage. 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 smtClean="0"/>
              <a:t>5G services vs bands ? </a:t>
            </a:r>
            <a:r>
              <a:rPr lang="en-US" dirty="0" err="1" smtClean="0"/>
              <a:t>mmWaves</a:t>
            </a:r>
            <a:r>
              <a:rPr lang="en-US" dirty="0" smtClean="0"/>
              <a:t> are capacity only ?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 smtClean="0"/>
              <a:t>26 GHz assumed as the “pioneer band” in Europe with high potential for global availability  … not 28 GHz !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 Different regulatory regimes for different bands (</a:t>
            </a:r>
            <a:r>
              <a:rPr lang="en-GB" dirty="0" err="1" smtClean="0"/>
              <a:t>ie</a:t>
            </a:r>
            <a:r>
              <a:rPr lang="en-GB" dirty="0" smtClean="0"/>
              <a:t>, dedicated, unlicensed, LSA …)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 Spectrum </a:t>
            </a:r>
            <a:r>
              <a:rPr lang="en-GB" dirty="0"/>
              <a:t>regulation and market regulation should work hand in </a:t>
            </a:r>
            <a:r>
              <a:rPr lang="en-GB" dirty="0" smtClean="0"/>
              <a:t>hand, but d</a:t>
            </a:r>
            <a:r>
              <a:rPr lang="en-US" dirty="0" err="1" smtClean="0"/>
              <a:t>oes</a:t>
            </a:r>
            <a:r>
              <a:rPr lang="en-US" dirty="0" smtClean="0"/>
              <a:t> 5G require specific regulation ?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 smtClean="0"/>
              <a:t>What is the impact of network slicing regulation ?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 smtClean="0"/>
              <a:t>Should spectrum &gt;24 GHz, with mostly small cells, be handled in the same way as &lt; 6 GHz 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lvl="1" indent="0" eaLnBrk="1" hangingPunct="1">
              <a:lnSpc>
                <a:spcPct val="80000"/>
              </a:lnSpc>
              <a:tabLst/>
              <a:defRPr/>
            </a:pPr>
            <a:endParaRPr lang="en-GB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u="sng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sz="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fr-FR" sz="8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139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fr-FR" sz="3200" b="1" dirty="0" smtClean="0"/>
              <a:t>Session A (ECC </a:t>
            </a:r>
            <a:r>
              <a:rPr lang="fr-FR" sz="3200" b="1" dirty="0" err="1" smtClean="0"/>
              <a:t>activities</a:t>
            </a:r>
            <a:r>
              <a:rPr lang="fr-FR" sz="3200" b="1" dirty="0" smtClean="0"/>
              <a:t>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229600" cy="4425950"/>
          </a:xfrm>
        </p:spPr>
        <p:txBody>
          <a:bodyPr/>
          <a:lstStyle/>
          <a:p>
            <a:pPr marL="0" lvl="6" indent="0">
              <a:lnSpc>
                <a:spcPct val="80000"/>
              </a:lnSpc>
              <a:buClr>
                <a:srgbClr val="C00000"/>
              </a:buClr>
              <a:buNone/>
              <a:defRPr/>
            </a:pPr>
            <a:r>
              <a:rPr lang="en-GB" sz="2400" dirty="0" smtClean="0"/>
              <a:t> 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PT1 </a:t>
            </a:r>
            <a:r>
              <a:rPr lang="en-GB" sz="2400" dirty="0"/>
              <a:t>is the lead mobile group in </a:t>
            </a:r>
            <a:r>
              <a:rPr lang="en-GB" sz="2400" dirty="0" smtClean="0"/>
              <a:t>CEPT. It works for CPG in preparation of WRC-19 AI 1.13 (+ 9.1.1, 9.1.2 and 9.1.8)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/>
              <a:t> </a:t>
            </a:r>
            <a:r>
              <a:rPr lang="en-GB" sz="2400" dirty="0" smtClean="0"/>
              <a:t>PT1 is preparing </a:t>
            </a:r>
            <a:r>
              <a:rPr lang="en-GB" sz="2400" dirty="0" err="1" smtClean="0"/>
              <a:t>channeling</a:t>
            </a:r>
            <a:r>
              <a:rPr lang="en-GB" sz="2400" dirty="0" smtClean="0"/>
              <a:t> + technical conditions for 1427-1518 MHz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/>
              <a:t> </a:t>
            </a:r>
            <a:r>
              <a:rPr lang="en-GB" sz="2400" dirty="0" smtClean="0"/>
              <a:t>PT1 checks the suitability of existing harmonised conditions in 3.4-3.8 GHz (currently fragmented within CEPT) for 5G (seeking views from 3GPP): </a:t>
            </a:r>
            <a:r>
              <a:rPr lang="en-GB" sz="2400" dirty="0"/>
              <a:t>N</a:t>
            </a:r>
            <a:r>
              <a:rPr lang="en-GB" sz="2400" dirty="0" smtClean="0"/>
              <a:t>ov. 2017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How 5G will fit in other bands (e.g. FDD plan of 2x30 MHz in 700 MHz) ?</a:t>
            </a:r>
            <a:endParaRPr lang="en-GB" sz="2400" dirty="0"/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</a:t>
            </a:r>
            <a:r>
              <a:rPr lang="en-GB" sz="2400" dirty="0"/>
              <a:t>Indoor coverage </a:t>
            </a:r>
            <a:r>
              <a:rPr lang="en-GB" sz="2400" dirty="0" smtClean="0"/>
              <a:t>activity </a:t>
            </a:r>
            <a:r>
              <a:rPr lang="en-GB" sz="2400" dirty="0"/>
              <a:t>– currently in knowledge gathering phase</a:t>
            </a:r>
            <a:endParaRPr lang="fr-FR" sz="2400" dirty="0"/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400" dirty="0" smtClean="0"/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400" dirty="0"/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lvl="1" indent="0" eaLnBrk="1" hangingPunct="1">
              <a:lnSpc>
                <a:spcPct val="80000"/>
              </a:lnSpc>
              <a:tabLst/>
              <a:defRPr/>
            </a:pPr>
            <a:endParaRPr lang="en-GB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u="sng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sz="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8557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fr-FR" sz="3200" b="1" dirty="0" smtClean="0"/>
              <a:t>Session A (ECC </a:t>
            </a:r>
            <a:r>
              <a:rPr lang="fr-FR" sz="3200" b="1" dirty="0" err="1" smtClean="0"/>
              <a:t>activities</a:t>
            </a:r>
            <a:r>
              <a:rPr lang="fr-FR" sz="3200" b="1" dirty="0" smtClean="0"/>
              <a:t> - WRC-19)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229600" cy="4425950"/>
          </a:xfrm>
        </p:spPr>
        <p:txBody>
          <a:bodyPr/>
          <a:lstStyle/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400" dirty="0" smtClean="0"/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</a:t>
            </a:r>
            <a:r>
              <a:rPr lang="en-GB" dirty="0" smtClean="0"/>
              <a:t>Current work  in PT1 on prioritisation of bands for 5G (26 GHz, 32 GHz, 42 GHz). But: </a:t>
            </a:r>
            <a:r>
              <a:rPr lang="en-GB" dirty="0"/>
              <a:t>A</a:t>
            </a:r>
            <a:r>
              <a:rPr lang="en-GB" dirty="0" smtClean="0"/>
              <a:t>ll bands to be studied. Lack of interest above 66 GHz ? 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/>
              <a:t> </a:t>
            </a:r>
            <a:r>
              <a:rPr lang="en-GB" dirty="0" smtClean="0"/>
              <a:t>5G parameters are urgently needed to address sharing issues 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 Overlapping </a:t>
            </a:r>
            <a:r>
              <a:rPr lang="en-GB" dirty="0"/>
              <a:t>of </a:t>
            </a:r>
            <a:r>
              <a:rPr lang="en-GB" dirty="0" smtClean="0"/>
              <a:t>AI 1.13 </a:t>
            </a:r>
            <a:r>
              <a:rPr lang="en-GB" dirty="0"/>
              <a:t>with other </a:t>
            </a:r>
            <a:r>
              <a:rPr lang="en-GB" dirty="0" smtClean="0"/>
              <a:t>AIs: 1.14 HAPS</a:t>
            </a:r>
            <a:r>
              <a:rPr lang="en-GB" dirty="0"/>
              <a:t>, </a:t>
            </a:r>
            <a:r>
              <a:rPr lang="en-GB" dirty="0" smtClean="0"/>
              <a:t>1.6 FSS </a:t>
            </a:r>
            <a:r>
              <a:rPr lang="en-GB" dirty="0"/>
              <a:t>Q/V band, </a:t>
            </a:r>
            <a:r>
              <a:rPr lang="en-GB" dirty="0" smtClean="0"/>
              <a:t>1.5 ESIM </a:t>
            </a:r>
            <a:r>
              <a:rPr lang="en-GB" dirty="0"/>
              <a:t>(adjacent)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/>
              <a:t> How to handle the fact that fixed links are often used for mobile backhaul in candidate bands?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/>
              <a:t> Noting that, in 26 GHz, EESS allocations </a:t>
            </a:r>
            <a:r>
              <a:rPr lang="en-GB" dirty="0" smtClean="0"/>
              <a:t>and </a:t>
            </a:r>
            <a:r>
              <a:rPr lang="en-GB" dirty="0"/>
              <a:t>also SRS </a:t>
            </a:r>
            <a:r>
              <a:rPr lang="en-GB" dirty="0" smtClean="0"/>
              <a:t>allocations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/>
              <a:t> </a:t>
            </a:r>
            <a:r>
              <a:rPr lang="en-GB" dirty="0" smtClean="0"/>
              <a:t>IMT identification is a “soft” regulation. New mobile allocations mean changing rights.</a:t>
            </a:r>
          </a:p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dirty="0"/>
              <a:t> </a:t>
            </a:r>
            <a:r>
              <a:rPr lang="en-GB" dirty="0" smtClean="0"/>
              <a:t>WRC-19 will work on the basis of consensus: need for intra/inter regional preparation 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2400" dirty="0" smtClean="0"/>
          </a:p>
          <a:p>
            <a:pPr marL="0" lvl="1" indent="0" eaLnBrk="1" hangingPunct="1">
              <a:lnSpc>
                <a:spcPct val="80000"/>
              </a:lnSpc>
              <a:tabLst/>
              <a:defRPr/>
            </a:pPr>
            <a:endParaRPr lang="en-GB" sz="2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u="sng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sz="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26230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 smtClean="0"/>
              <a:t>Session B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CEPT </a:t>
            </a:r>
            <a:r>
              <a:rPr lang="de-DE" dirty="0" err="1" smtClean="0"/>
              <a:t>position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on time </a:t>
            </a:r>
            <a:r>
              <a:rPr lang="de-DE" dirty="0" err="1" smtClean="0"/>
              <a:t>for</a:t>
            </a:r>
            <a:r>
              <a:rPr lang="de-DE" dirty="0" smtClean="0"/>
              <a:t> WRC-19.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Prioritisation would facilitate early deployment and allow CEPT to lead on global </a:t>
            </a:r>
            <a:r>
              <a:rPr lang="en-GB" dirty="0" smtClean="0"/>
              <a:t>ecosystem.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A </a:t>
            </a:r>
            <a:r>
              <a:rPr lang="en-GB" dirty="0"/>
              <a:t>globally harmonised ‘tuning range’ would be beneficial. </a:t>
            </a:r>
            <a:endParaRPr lang="en-GB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Technical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. Challenge: parallel activities in standardisation, regulation and policy.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Recent </a:t>
            </a:r>
            <a:r>
              <a:rPr lang="en-GB" dirty="0" smtClean="0"/>
              <a:t>CEPT questionnaire indicated low to high </a:t>
            </a:r>
            <a:r>
              <a:rPr lang="en-GB" dirty="0"/>
              <a:t>usage for fixed links below 40 GHz, and low or no usage in higher bands (apart from 71-76 and 81-86 GHz)</a:t>
            </a:r>
            <a:endParaRPr lang="de-DE" dirty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Possibility </a:t>
            </a:r>
            <a:r>
              <a:rPr lang="en-GB" dirty="0"/>
              <a:t>to flexibly manage backhaul for existing FS bands used by mobile operators</a:t>
            </a:r>
            <a:endParaRPr lang="de-DE" dirty="0"/>
          </a:p>
          <a:p>
            <a:pPr lvl="0"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0" indent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3DECD-1E6D-4782-BD36-B5B3F0E57B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 smtClean="0"/>
              <a:t>Session B (2)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ITU-R TG5/1 </a:t>
            </a:r>
            <a:r>
              <a:rPr lang="en-GB" dirty="0"/>
              <a:t>responsible for sharing studies under AI1.13 and draft CPM text</a:t>
            </a:r>
            <a:endParaRPr lang="en-GB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ITU </a:t>
            </a:r>
            <a:r>
              <a:rPr lang="de-DE" dirty="0"/>
              <a:t>studies will take care of all sharing </a:t>
            </a:r>
            <a:r>
              <a:rPr lang="de-DE" dirty="0" smtClean="0"/>
              <a:t>situations =&gt; A</a:t>
            </a:r>
            <a:r>
              <a:rPr lang="en-GB" dirty="0" smtClean="0"/>
              <a:t> </a:t>
            </a:r>
            <a:r>
              <a:rPr lang="en-GB" dirty="0"/>
              <a:t>lot of studies to complete – prioritisation needed</a:t>
            </a:r>
            <a:r>
              <a:rPr lang="en-GB" dirty="0" smtClean="0"/>
              <a:t>?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Possible impact of early national/regional identification for 5G before studies completed</a:t>
            </a:r>
            <a:endParaRPr lang="de-D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Clear </a:t>
            </a:r>
            <a:r>
              <a:rPr lang="de-DE" dirty="0" err="1" smtClean="0"/>
              <a:t>focus</a:t>
            </a:r>
            <a:r>
              <a:rPr lang="de-DE" dirty="0"/>
              <a:t>,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contributions</a:t>
            </a:r>
            <a:r>
              <a:rPr lang="de-DE" dirty="0"/>
              <a:t>,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/>
              <a:t>accelerate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.</a:t>
            </a:r>
            <a:endParaRPr lang="de-D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Not </a:t>
            </a:r>
            <a:r>
              <a:rPr lang="de-DE" dirty="0" err="1" smtClean="0"/>
              <a:t>much</a:t>
            </a:r>
            <a:r>
              <a:rPr lang="de-DE" dirty="0" smtClean="0"/>
              <a:t> time </a:t>
            </a:r>
            <a:r>
              <a:rPr lang="de-DE" dirty="0" err="1" smtClean="0"/>
              <a:t>for</a:t>
            </a:r>
            <a:r>
              <a:rPr lang="de-DE" dirty="0" smtClean="0"/>
              <a:t> ITU </a:t>
            </a:r>
            <a:r>
              <a:rPr lang="de-DE" dirty="0" err="1"/>
              <a:t>sharing</a:t>
            </a:r>
            <a:r>
              <a:rPr lang="de-DE" dirty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err="1" smtClean="0"/>
              <a:t>remaining</a:t>
            </a:r>
            <a:r>
              <a:rPr lang="de-DE" smtClean="0"/>
              <a:t> </a:t>
            </a:r>
            <a:r>
              <a:rPr lang="de-DE" smtClean="0"/>
              <a:t>5 meetings </a:t>
            </a:r>
            <a:r>
              <a:rPr lang="de-DE" dirty="0" smtClean="0"/>
              <a:t>in 2 </a:t>
            </a:r>
            <a:r>
              <a:rPr lang="de-DE" dirty="0" err="1" smtClean="0"/>
              <a:t>years</a:t>
            </a:r>
            <a:endParaRPr lang="de-DE" dirty="0"/>
          </a:p>
          <a:p>
            <a:pPr marL="0" indent="0">
              <a:buClr>
                <a:srgbClr val="C00000"/>
              </a:buClr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3DECD-1E6D-4782-BD36-B5B3F0E57B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6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54075"/>
          </a:xfrm>
        </p:spPr>
        <p:txBody>
          <a:bodyPr/>
          <a:lstStyle/>
          <a:p>
            <a:pPr algn="ctr" eaLnBrk="1" hangingPunct="1"/>
            <a:r>
              <a:rPr lang="en-GB" sz="3200" b="1" dirty="0"/>
              <a:t>Session C (technological outline)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229600" cy="4425950"/>
          </a:xfrm>
        </p:spPr>
        <p:txBody>
          <a:bodyPr/>
          <a:lstStyle/>
          <a:p>
            <a:pPr marL="0" lvl="6" indent="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400" dirty="0"/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ITU-R WP 5D is working with SG 3 to produce suitable propagation models for use by TG 5/1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WP 5D is working on 5G performance and evaluation requirements. External organisations invited to submit candidate technologies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IMT-2020 has wider scope than previous IMT: spectrum needs and challenges are more complex. WP 5D is addressing vertical industry usage in a new sub-working group.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LTE continues to evolve to expand its capabilities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New </a:t>
            </a:r>
            <a:r>
              <a:rPr lang="en-GB" sz="2400" dirty="0" err="1"/>
              <a:t>IoT</a:t>
            </a:r>
            <a:r>
              <a:rPr lang="en-GB" sz="2400" dirty="0"/>
              <a:t> options available: included in 3GPP Release 13</a:t>
            </a:r>
          </a:p>
          <a:p>
            <a:pPr marL="800100" lvl="7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V2X framework to be finalised in 3GPP Release 14 in March 2017</a:t>
            </a:r>
          </a:p>
          <a:p>
            <a:pPr marL="342900" lvl="6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3GPP submission to ITU-R will include NR (new radio) and LTE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23763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CCC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2E2E2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2121</Words>
  <Application>Microsoft Office PowerPoint</Application>
  <PresentationFormat>On-screen Show (4:3)</PresentationFormat>
  <Paragraphs>267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CEPT Workshop on 5G: Conclusions</vt:lpstr>
      <vt:lpstr>Keynote session (general)</vt:lpstr>
      <vt:lpstr>Keynote session (timeline)</vt:lpstr>
      <vt:lpstr>Keynote session (other elements)</vt:lpstr>
      <vt:lpstr>Session A (ECC activities)</vt:lpstr>
      <vt:lpstr>Session A (ECC activities - WRC-19)</vt:lpstr>
      <vt:lpstr>Session B</vt:lpstr>
      <vt:lpstr>Session B (2)</vt:lpstr>
      <vt:lpstr>Session C (technological outline)</vt:lpstr>
      <vt:lpstr>Session C (technological outline)</vt:lpstr>
      <vt:lpstr>Session D (future mobile broadband requirements)</vt:lpstr>
      <vt:lpstr>Session D (future mobile broadband requirements)</vt:lpstr>
      <vt:lpstr>Session E (Verticals: general)</vt:lpstr>
      <vt:lpstr>Session E (Verticals: requirements)</vt:lpstr>
      <vt:lpstr>Session E (Verticals: challenges)</vt:lpstr>
      <vt:lpstr>Session F (Other challenges)</vt:lpstr>
      <vt:lpstr>Session F (Other challenges)</vt:lpstr>
      <vt:lpstr>Session G (Status of regional organisations)</vt:lpstr>
      <vt:lpstr>Session G (5G deployment plans)</vt:lpstr>
      <vt:lpstr>CEPT Roadmap – Harmonisation </vt:lpstr>
      <vt:lpstr>CEPT Roadmap - WRC-19 (IMT&gt;24 GHz) </vt:lpstr>
      <vt:lpstr>CEPT Roadmap - Verticals</vt:lpstr>
      <vt:lpstr>CEPT Roadmap – Other spectrum challenges</vt:lpstr>
    </vt:vector>
  </TitlesOfParts>
  <Company>wonderlandWPA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to WRC-19</dc:title>
  <dc:creator>CPG Chair</dc:creator>
  <cp:lastModifiedBy>Peter Faris</cp:lastModifiedBy>
  <cp:revision>145</cp:revision>
  <dcterms:created xsi:type="dcterms:W3CDTF">2011-06-23T11:16:25Z</dcterms:created>
  <dcterms:modified xsi:type="dcterms:W3CDTF">2016-11-04T11:33:52Z</dcterms:modified>
</cp:coreProperties>
</file>