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21" r:id="rId2"/>
    <p:sldId id="322" r:id="rId3"/>
    <p:sldId id="323" r:id="rId4"/>
    <p:sldId id="324" r:id="rId5"/>
    <p:sldId id="307" r:id="rId6"/>
    <p:sldId id="309" r:id="rId7"/>
    <p:sldId id="310" r:id="rId8"/>
    <p:sldId id="319" r:id="rId9"/>
    <p:sldId id="312" r:id="rId10"/>
    <p:sldId id="313" r:id="rId11"/>
    <p:sldId id="317" r:id="rId12"/>
    <p:sldId id="320" r:id="rId13"/>
    <p:sldId id="315" r:id="rId14"/>
    <p:sldId id="316" r:id="rId15"/>
    <p:sldId id="325" r:id="rId16"/>
    <p:sldId id="314" r:id="rId17"/>
    <p:sldId id="299" r:id="rId18"/>
  </p:sldIdLst>
  <p:sldSz cx="9144000" cy="6858000" type="screen4x3"/>
  <p:notesSz cx="6858000" cy="9710738"/>
  <p:defaultTextStyle>
    <a:defPPr>
      <a:defRPr lang="hr-H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DC1"/>
    <a:srgbClr val="FF0000"/>
    <a:srgbClr val="336600"/>
    <a:srgbClr val="003300"/>
    <a:srgbClr val="006600"/>
    <a:srgbClr val="BF0000"/>
    <a:srgbClr val="46586C"/>
    <a:srgbClr val="F8C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9011" autoAdjust="0"/>
  </p:normalViewPr>
  <p:slideViewPr>
    <p:cSldViewPr>
      <p:cViewPr>
        <p:scale>
          <a:sx n="100" d="100"/>
          <a:sy n="100" d="100"/>
        </p:scale>
        <p:origin x="-203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sz="quarter" idx="1"/>
          </p:nvPr>
        </p:nvSpPr>
        <p:spPr bwMode="auto">
          <a:xfrm>
            <a:off x="3884613" y="0"/>
            <a:ext cx="2971800" cy="4841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fld id="{0D32F6D2-F1FD-4DD8-9123-0F494AF9EBFE}" type="datetime1">
              <a:rPr lang="en-GB"/>
              <a:pPr>
                <a:defRPr/>
              </a:pPr>
              <a:t>04/10/2011</a:t>
            </a:fld>
            <a:endParaRPr lang="en-US"/>
          </a:p>
        </p:txBody>
      </p:sp>
      <p:sp>
        <p:nvSpPr>
          <p:cNvPr id="87044" name="Rectangle 4"/>
          <p:cNvSpPr>
            <a:spLocks noGrp="1" noChangeArrowheads="1"/>
          </p:cNvSpPr>
          <p:nvPr>
            <p:ph type="ftr" sz="quarter" idx="2"/>
          </p:nvPr>
        </p:nvSpPr>
        <p:spPr bwMode="auto">
          <a:xfrm>
            <a:off x="0" y="9224963"/>
            <a:ext cx="2971800" cy="4841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l">
              <a:defRPr sz="1200">
                <a:latin typeface="Arial" charset="0"/>
              </a:defRPr>
            </a:lvl1pPr>
          </a:lstStyle>
          <a:p>
            <a:pPr>
              <a:defRPr/>
            </a:pPr>
            <a:r>
              <a:rPr lang="en-US"/>
              <a:t>May 2011</a:t>
            </a:r>
          </a:p>
        </p:txBody>
      </p:sp>
      <p:sp>
        <p:nvSpPr>
          <p:cNvPr id="87045" name="Rectangle 5"/>
          <p:cNvSpPr>
            <a:spLocks noGrp="1" noChangeArrowheads="1"/>
          </p:cNvSpPr>
          <p:nvPr>
            <p:ph type="sldNum" sz="quarter" idx="3"/>
          </p:nvPr>
        </p:nvSpPr>
        <p:spPr bwMode="auto">
          <a:xfrm>
            <a:off x="3884613" y="9224963"/>
            <a:ext cx="2971800" cy="4841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defTabSz="914951">
              <a:buFontTx/>
              <a:buNone/>
              <a:defRPr sz="1200">
                <a:latin typeface="Arial" charset="0"/>
              </a:defRPr>
            </a:lvl1pPr>
          </a:lstStyle>
          <a:p>
            <a:pPr>
              <a:defRPr/>
            </a:pPr>
            <a:fld id="{145284E6-850B-4387-A98F-8EC5A2A1C174}" type="slidenum">
              <a:rPr lang="en-US"/>
              <a:pPr>
                <a:defRPr/>
              </a:pPr>
              <a:t>‹#›</a:t>
            </a:fld>
            <a:endParaRPr lang="en-US" dirty="0"/>
          </a:p>
        </p:txBody>
      </p:sp>
    </p:spTree>
    <p:extLst>
      <p:ext uri="{BB962C8B-B14F-4D97-AF65-F5344CB8AC3E}">
        <p14:creationId xmlns:p14="http://schemas.microsoft.com/office/powerpoint/2010/main" val="2748926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4813" cy="519113"/>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l">
              <a:buFontTx/>
              <a:buBlip>
                <a:blip r:embed="rId2"/>
              </a:buBlip>
              <a:defRPr sz="1200"/>
            </a:lvl1pPr>
          </a:lstStyle>
          <a:p>
            <a:pPr>
              <a:defRPr/>
            </a:pPr>
            <a:endParaRPr lang="en-GB"/>
          </a:p>
        </p:txBody>
      </p:sp>
      <p:sp>
        <p:nvSpPr>
          <p:cNvPr id="82947" name="Rectangle 3"/>
          <p:cNvSpPr>
            <a:spLocks noGrp="1" noChangeArrowheads="1"/>
          </p:cNvSpPr>
          <p:nvPr>
            <p:ph type="dt" idx="1"/>
          </p:nvPr>
        </p:nvSpPr>
        <p:spPr bwMode="auto">
          <a:xfrm>
            <a:off x="3900488" y="0"/>
            <a:ext cx="2944812" cy="519113"/>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buFontTx/>
              <a:buBlip>
                <a:blip r:embed="rId2"/>
              </a:buBlip>
              <a:defRPr sz="1200"/>
            </a:lvl1pPr>
          </a:lstStyle>
          <a:p>
            <a:pPr>
              <a:defRPr/>
            </a:pPr>
            <a:fld id="{67B186E6-762A-4148-91E7-39593A7F6A14}" type="datetime1">
              <a:rPr lang="en-GB"/>
              <a:pPr>
                <a:defRPr/>
              </a:pPr>
              <a:t>04/10/2011</a:t>
            </a:fld>
            <a:endParaRPr lang="en-GB"/>
          </a:p>
        </p:txBody>
      </p:sp>
      <p:sp>
        <p:nvSpPr>
          <p:cNvPr id="14340" name="Rectangle 4"/>
          <p:cNvSpPr>
            <a:spLocks noGrp="1" noRot="1" noChangeAspect="1" noChangeArrowheads="1" noTextEdit="1"/>
          </p:cNvSpPr>
          <p:nvPr>
            <p:ph type="sldImg" idx="2"/>
          </p:nvPr>
        </p:nvSpPr>
        <p:spPr bwMode="auto">
          <a:xfrm>
            <a:off x="1001713" y="741363"/>
            <a:ext cx="4841875" cy="36322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874713" y="4595813"/>
            <a:ext cx="5094287" cy="4373562"/>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2950" name="Rectangle 6"/>
          <p:cNvSpPr>
            <a:spLocks noGrp="1" noChangeArrowheads="1"/>
          </p:cNvSpPr>
          <p:nvPr>
            <p:ph type="ftr" sz="quarter" idx="4"/>
          </p:nvPr>
        </p:nvSpPr>
        <p:spPr bwMode="auto">
          <a:xfrm>
            <a:off x="0" y="9191625"/>
            <a:ext cx="2944813" cy="519113"/>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l">
              <a:buFontTx/>
              <a:buBlip>
                <a:blip r:embed="rId2"/>
              </a:buBlip>
              <a:defRPr sz="1200"/>
            </a:lvl1pPr>
          </a:lstStyle>
          <a:p>
            <a:pPr>
              <a:defRPr/>
            </a:pPr>
            <a:r>
              <a:rPr lang="en-GB"/>
              <a:t>May 2011</a:t>
            </a:r>
          </a:p>
        </p:txBody>
      </p:sp>
      <p:sp>
        <p:nvSpPr>
          <p:cNvPr id="82951" name="Rectangle 7"/>
          <p:cNvSpPr>
            <a:spLocks noGrp="1" noChangeArrowheads="1"/>
          </p:cNvSpPr>
          <p:nvPr>
            <p:ph type="sldNum" sz="quarter" idx="5"/>
          </p:nvPr>
        </p:nvSpPr>
        <p:spPr bwMode="auto">
          <a:xfrm>
            <a:off x="3900488" y="9191625"/>
            <a:ext cx="2944812" cy="519113"/>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defTabSz="914951">
              <a:buFontTx/>
              <a:buBlip>
                <a:blip r:embed="rId2"/>
              </a:buBlip>
              <a:defRPr sz="1200"/>
            </a:lvl1pPr>
          </a:lstStyle>
          <a:p>
            <a:pPr>
              <a:defRPr/>
            </a:pPr>
            <a:fld id="{39B8D25C-10EA-4EEA-AFD4-84ED00D49F73}" type="slidenum">
              <a:rPr lang="en-GB"/>
              <a:pPr>
                <a:defRPr/>
              </a:pPr>
              <a:t>‹#›</a:t>
            </a:fld>
            <a:endParaRPr lang="en-GB" dirty="0"/>
          </a:p>
        </p:txBody>
      </p:sp>
    </p:spTree>
    <p:extLst>
      <p:ext uri="{BB962C8B-B14F-4D97-AF65-F5344CB8AC3E}">
        <p14:creationId xmlns:p14="http://schemas.microsoft.com/office/powerpoint/2010/main" val="25302710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GB" smtClean="0"/>
              <a:t>May 2011</a:t>
            </a: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ftr" sz="quarter" idx="4"/>
          </p:nvPr>
        </p:nvSpPr>
        <p:spPr>
          <a:noFill/>
        </p:spPr>
        <p:txBody>
          <a:bodyPr/>
          <a:lstStyle/>
          <a:p>
            <a:r>
              <a:rPr lang="en-GB" smtClean="0"/>
              <a:t>May 2011</a:t>
            </a:r>
          </a:p>
        </p:txBody>
      </p:sp>
      <p:sp>
        <p:nvSpPr>
          <p:cNvPr id="30722" name="Rezervirano mjesto slike slajda 1"/>
          <p:cNvSpPr>
            <a:spLocks noGrp="1" noRot="1" noChangeAspect="1"/>
          </p:cNvSpPr>
          <p:nvPr>
            <p:ph type="sldImg"/>
          </p:nvPr>
        </p:nvSpPr>
        <p:spPr>
          <a:ln/>
        </p:spPr>
      </p:sp>
      <p:sp>
        <p:nvSpPr>
          <p:cNvPr id="30723" name="Rezervirano mjesto bilježaka 2"/>
          <p:cNvSpPr>
            <a:spLocks noGrp="1"/>
          </p:cNvSpPr>
          <p:nvPr>
            <p:ph type="body" idx="1"/>
          </p:nvPr>
        </p:nvSpPr>
        <p:spPr>
          <a:noFill/>
          <a:ln/>
        </p:spPr>
        <p:txBody>
          <a:bodyPr/>
          <a:lstStyle/>
          <a:p>
            <a:r>
              <a:rPr lang="hr-HR" smtClean="0"/>
              <a:t>Slika pokrivanja  Radio Pule pod utjecajem smetnji</a:t>
            </a:r>
          </a:p>
        </p:txBody>
      </p:sp>
      <p:sp>
        <p:nvSpPr>
          <p:cNvPr id="30724" name="Rezervirano mjesto broja slajda 3"/>
          <p:cNvSpPr>
            <a:spLocks noGrp="1"/>
          </p:cNvSpPr>
          <p:nvPr>
            <p:ph type="sldNum" sz="quarter" idx="5"/>
          </p:nvPr>
        </p:nvSpPr>
        <p:spPr>
          <a:noFill/>
        </p:spPr>
        <p:txBody>
          <a:bodyPr/>
          <a:lstStyle/>
          <a:p>
            <a:pPr defTabSz="914400"/>
            <a:fld id="{52A0588D-39D4-4105-BCF2-F8C3729383BC}" type="slidenum">
              <a:rPr lang="en-GB" smtClean="0"/>
              <a:pPr defTabSz="914400"/>
              <a:t>13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p:spPr>
        <p:txBody>
          <a:bodyPr/>
          <a:lstStyle/>
          <a:p>
            <a:r>
              <a:rPr lang="en-GB" smtClean="0"/>
              <a:t>May 2011</a:t>
            </a: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6300788" y="219075"/>
            <a:ext cx="2079625" cy="725488"/>
          </a:xfrm>
          <a:prstGeom prst="rect">
            <a:avLst/>
          </a:prstGeom>
          <a:noFill/>
          <a:ln>
            <a:noFill/>
          </a:ln>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buChar char="•"/>
              <a:defRPr>
                <a:solidFill>
                  <a:schemeClr val="tx1"/>
                </a:solidFill>
                <a:latin typeface="Verdana" pitchFamily="34" charset="0"/>
              </a:defRPr>
            </a:lvl6pPr>
            <a:lvl7pPr marL="2971800" indent="-228600" eaLnBrk="0" fontAlgn="base" hangingPunct="0">
              <a:spcBef>
                <a:spcPct val="0"/>
              </a:spcBef>
              <a:spcAft>
                <a:spcPct val="0"/>
              </a:spcAft>
              <a:buChar char="•"/>
              <a:defRPr>
                <a:solidFill>
                  <a:schemeClr val="tx1"/>
                </a:solidFill>
                <a:latin typeface="Verdana" pitchFamily="34" charset="0"/>
              </a:defRPr>
            </a:lvl7pPr>
            <a:lvl8pPr marL="3429000" indent="-228600" eaLnBrk="0" fontAlgn="base" hangingPunct="0">
              <a:spcBef>
                <a:spcPct val="0"/>
              </a:spcBef>
              <a:spcAft>
                <a:spcPct val="0"/>
              </a:spcAft>
              <a:buChar char="•"/>
              <a:defRPr>
                <a:solidFill>
                  <a:schemeClr val="tx1"/>
                </a:solidFill>
                <a:latin typeface="Verdana" pitchFamily="34" charset="0"/>
              </a:defRPr>
            </a:lvl8pPr>
            <a:lvl9pPr marL="3886200" indent="-228600" eaLnBrk="0" fontAlgn="base" hangingPunct="0">
              <a:spcBef>
                <a:spcPct val="0"/>
              </a:spcBef>
              <a:spcAft>
                <a:spcPct val="0"/>
              </a:spcAft>
              <a:buChar char="•"/>
              <a:defRPr>
                <a:solidFill>
                  <a:schemeClr val="tx1"/>
                </a:solidFill>
                <a:latin typeface="Verdana" pitchFamily="34" charset="0"/>
              </a:defRPr>
            </a:lvl9pPr>
          </a:lstStyle>
          <a:p>
            <a:pPr eaLnBrk="1" hangingPunct="1">
              <a:spcBef>
                <a:spcPts val="500"/>
              </a:spcBef>
              <a:spcAft>
                <a:spcPts val="500"/>
              </a:spcAft>
              <a:defRPr/>
            </a:pPr>
            <a:r>
              <a:rPr lang="en-GB" sz="4000" dirty="0" smtClean="0">
                <a:solidFill>
                  <a:srgbClr val="024182"/>
                </a:solidFill>
                <a:latin typeface="Bodoni MT" pitchFamily="18" charset="0"/>
              </a:rPr>
              <a:t>HAKOM</a:t>
            </a:r>
            <a:endParaRPr lang="en-GB" dirty="0" smtClean="0"/>
          </a:p>
        </p:txBody>
      </p:sp>
      <p:sp>
        <p:nvSpPr>
          <p:cNvPr id="5" name="Text Box 13"/>
          <p:cNvSpPr txBox="1">
            <a:spLocks noChangeArrowheads="1"/>
          </p:cNvSpPr>
          <p:nvPr/>
        </p:nvSpPr>
        <p:spPr bwMode="auto">
          <a:xfrm>
            <a:off x="323850" y="6548438"/>
            <a:ext cx="2087563" cy="244475"/>
          </a:xfrm>
          <a:prstGeom prst="rect">
            <a:avLst/>
          </a:prstGeom>
          <a:noFill/>
          <a:ln>
            <a:noFill/>
          </a:ln>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buChar char="•"/>
              <a:defRPr>
                <a:solidFill>
                  <a:schemeClr val="tx1"/>
                </a:solidFill>
                <a:latin typeface="Verdana" pitchFamily="34" charset="0"/>
              </a:defRPr>
            </a:lvl6pPr>
            <a:lvl7pPr marL="2971800" indent="-228600" eaLnBrk="0" fontAlgn="base" hangingPunct="0">
              <a:spcBef>
                <a:spcPct val="0"/>
              </a:spcBef>
              <a:spcAft>
                <a:spcPct val="0"/>
              </a:spcAft>
              <a:buChar char="•"/>
              <a:defRPr>
                <a:solidFill>
                  <a:schemeClr val="tx1"/>
                </a:solidFill>
                <a:latin typeface="Verdana" pitchFamily="34" charset="0"/>
              </a:defRPr>
            </a:lvl7pPr>
            <a:lvl8pPr marL="3429000" indent="-228600" eaLnBrk="0" fontAlgn="base" hangingPunct="0">
              <a:spcBef>
                <a:spcPct val="0"/>
              </a:spcBef>
              <a:spcAft>
                <a:spcPct val="0"/>
              </a:spcAft>
              <a:buChar char="•"/>
              <a:defRPr>
                <a:solidFill>
                  <a:schemeClr val="tx1"/>
                </a:solidFill>
                <a:latin typeface="Verdana" pitchFamily="34" charset="0"/>
              </a:defRPr>
            </a:lvl8pPr>
            <a:lvl9pPr marL="3886200" indent="-228600" eaLnBrk="0" fontAlgn="base" hangingPunct="0">
              <a:spcBef>
                <a:spcPct val="0"/>
              </a:spcBef>
              <a:spcAft>
                <a:spcPct val="0"/>
              </a:spcAft>
              <a:buChar char="•"/>
              <a:defRPr>
                <a:solidFill>
                  <a:schemeClr val="tx1"/>
                </a:solidFill>
                <a:latin typeface="Verdana" pitchFamily="34" charset="0"/>
              </a:defRPr>
            </a:lvl9pPr>
          </a:lstStyle>
          <a:p>
            <a:pPr eaLnBrk="1" hangingPunct="1">
              <a:spcBef>
                <a:spcPct val="50000"/>
              </a:spcBef>
              <a:defRPr/>
            </a:pPr>
            <a:r>
              <a:rPr lang="en-GB" sz="1000" dirty="0" smtClean="0">
                <a:latin typeface="Calibri" pitchFamily="34" charset="0"/>
              </a:rPr>
              <a:t>HAKOM © 2011</a:t>
            </a:r>
          </a:p>
        </p:txBody>
      </p:sp>
      <p:pic>
        <p:nvPicPr>
          <p:cNvPr id="6" name="Picture 10"/>
          <p:cNvPicPr>
            <a:picLocks noChangeAspect="1"/>
          </p:cNvPicPr>
          <p:nvPr/>
        </p:nvPicPr>
        <p:blipFill>
          <a:blip r:embed="rId2">
            <a:clrChange>
              <a:clrFrom>
                <a:srgbClr val="FFFFFD"/>
              </a:clrFrom>
              <a:clrTo>
                <a:srgbClr val="FFFFFD">
                  <a:alpha val="0"/>
                </a:srgbClr>
              </a:clrTo>
            </a:clrChange>
          </a:blip>
          <a:srcRect/>
          <a:stretch>
            <a:fillRect/>
          </a:stretch>
        </p:blipFill>
        <p:spPr bwMode="auto">
          <a:xfrm>
            <a:off x="360363" y="403225"/>
            <a:ext cx="527050" cy="360363"/>
          </a:xfrm>
          <a:prstGeom prst="rect">
            <a:avLst/>
          </a:prstGeom>
          <a:noFill/>
          <a:ln w="9525">
            <a:noFill/>
            <a:miter lim="800000"/>
            <a:headEnd/>
            <a:tailEnd/>
          </a:ln>
        </p:spPr>
      </p:pic>
      <p:sp>
        <p:nvSpPr>
          <p:cNvPr id="31746" name="Rectangle 2"/>
          <p:cNvSpPr>
            <a:spLocks noGrp="1" noChangeArrowheads="1"/>
          </p:cNvSpPr>
          <p:nvPr>
            <p:ph type="ctrTitle"/>
          </p:nvPr>
        </p:nvSpPr>
        <p:spPr>
          <a:xfrm>
            <a:off x="685800" y="2778125"/>
            <a:ext cx="7772400" cy="1011238"/>
          </a:xfrm>
        </p:spPr>
        <p:txBody>
          <a:bodyPr/>
          <a:lstStyle>
            <a:lvl1pPr>
              <a:defRPr smtClean="0"/>
            </a:lvl1pPr>
          </a:lstStyle>
          <a:p>
            <a:pPr lvl="0"/>
            <a:r>
              <a:rPr lang="hr-HR" noProof="0" smtClean="0"/>
              <a:t>Kliknite da biste uredili stil naslova matrice</a:t>
            </a:r>
            <a:endParaRPr lang="en-GB" noProof="0" smtClean="0"/>
          </a:p>
        </p:txBody>
      </p:sp>
      <p:sp>
        <p:nvSpPr>
          <p:cNvPr id="31747" name="Rectangle 3"/>
          <p:cNvSpPr>
            <a:spLocks noGrp="1" noChangeArrowheads="1"/>
          </p:cNvSpPr>
          <p:nvPr>
            <p:ph type="subTitle" idx="1"/>
          </p:nvPr>
        </p:nvSpPr>
        <p:spPr>
          <a:xfrm>
            <a:off x="1371600" y="4005263"/>
            <a:ext cx="6400800" cy="1008062"/>
          </a:xfrm>
        </p:spPr>
        <p:txBody>
          <a:bodyPr/>
          <a:lstStyle>
            <a:lvl1pPr marL="0" indent="0" algn="ctr">
              <a:buFontTx/>
              <a:buNone/>
              <a:defRPr smtClean="0"/>
            </a:lvl1pPr>
          </a:lstStyle>
          <a:p>
            <a:pPr lvl="0"/>
            <a:r>
              <a:rPr lang="hr-HR" noProof="0" smtClean="0"/>
              <a:t>Kliknite da biste uredili stil podnaslova matrice</a:t>
            </a:r>
            <a:endParaRPr lang="en-GB" noProof="0" smtClean="0"/>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r>
              <a:rPr lang="en-GB"/>
              <a:t>May 2011</a:t>
            </a:r>
            <a:endParaRPr lang="en-GB" dirty="0"/>
          </a:p>
        </p:txBody>
      </p:sp>
      <p:sp>
        <p:nvSpPr>
          <p:cNvPr id="8"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GB"/>
              <a:t>HAKOM internal/confidential/open</a:t>
            </a: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71FD3E06-69EA-4C0A-B68D-7E8C8941BB7D}"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en-US"/>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dirty="0" smtClean="0"/>
              <a:t>Pritisnite ikonu za dodavanje slike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7" name="Rectangle 6"/>
          <p:cNvSpPr>
            <a:spLocks noGrp="1" noChangeArrowheads="1"/>
          </p:cNvSpPr>
          <p:nvPr>
            <p:ph type="sldNum" sz="quarter" idx="12"/>
          </p:nvPr>
        </p:nvSpPr>
        <p:spPr>
          <a:ln/>
        </p:spPr>
        <p:txBody>
          <a:bodyPr/>
          <a:lstStyle>
            <a:lvl1pPr>
              <a:defRPr/>
            </a:lvl1pPr>
          </a:lstStyle>
          <a:p>
            <a:pPr>
              <a:defRPr/>
            </a:pPr>
            <a:fld id="{46FAD608-BA54-4B16-A296-F7E02A6E4365}"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Kliknite da biste uredili stil naslova matrice</a:t>
            </a:r>
            <a:endParaRPr lang="en-US"/>
          </a:p>
        </p:txBody>
      </p:sp>
      <p:sp>
        <p:nvSpPr>
          <p:cNvPr id="3" name="Vertical Text Placeholder 2"/>
          <p:cNvSpPr>
            <a:spLocks noGrp="1"/>
          </p:cNvSpPr>
          <p:nvPr>
            <p:ph type="body" orient="vert" idx="1"/>
          </p:nvPr>
        </p:nvSpPr>
        <p:spPr/>
        <p:txBody>
          <a:bodyPr vert="eaVert"/>
          <a:lstStyle>
            <a:lvl1pPr marL="342900" indent="-342900">
              <a:buFontTx/>
              <a:buBlip>
                <a:blip r:embed="rId2"/>
              </a:buBlip>
              <a:defRPr/>
            </a:lvl1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6" name="Rectangle 6"/>
          <p:cNvSpPr>
            <a:spLocks noGrp="1" noChangeArrowheads="1"/>
          </p:cNvSpPr>
          <p:nvPr>
            <p:ph type="sldNum" sz="quarter" idx="12"/>
          </p:nvPr>
        </p:nvSpPr>
        <p:spPr>
          <a:ln/>
        </p:spPr>
        <p:txBody>
          <a:bodyPr/>
          <a:lstStyle>
            <a:lvl1pPr>
              <a:defRPr/>
            </a:lvl1pPr>
          </a:lstStyle>
          <a:p>
            <a:pPr>
              <a:defRPr/>
            </a:pPr>
            <a:fld id="{E1A4BF73-E9BF-42EF-8D19-B3912FE19E5C}"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4"/>
            <a:ext cx="2057400" cy="5184576"/>
          </a:xfrm>
        </p:spPr>
        <p:txBody>
          <a:bodyPr vert="eaVert"/>
          <a:lstStyle/>
          <a:p>
            <a:r>
              <a:rPr lang="hr-HR" smtClean="0"/>
              <a:t>Kliknite da biste uredili stil naslova matrice</a:t>
            </a:r>
            <a:endParaRPr lang="en-US"/>
          </a:p>
        </p:txBody>
      </p:sp>
      <p:sp>
        <p:nvSpPr>
          <p:cNvPr id="3" name="Vertical Text Placeholder 2"/>
          <p:cNvSpPr>
            <a:spLocks noGrp="1"/>
          </p:cNvSpPr>
          <p:nvPr>
            <p:ph type="body" orient="vert" idx="1"/>
          </p:nvPr>
        </p:nvSpPr>
        <p:spPr>
          <a:xfrm>
            <a:off x="457200" y="1124744"/>
            <a:ext cx="6019800" cy="5184576"/>
          </a:xfrm>
        </p:spPr>
        <p:txBody>
          <a:bodyPr vert="eaVert"/>
          <a:lstStyle>
            <a:lvl1pPr marL="342900" indent="-342900">
              <a:buFontTx/>
              <a:buBlip>
                <a:blip r:embed="rId2"/>
              </a:buBlip>
              <a:defRPr/>
            </a:lvl1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6" name="Rectangle 6"/>
          <p:cNvSpPr>
            <a:spLocks noGrp="1" noChangeArrowheads="1"/>
          </p:cNvSpPr>
          <p:nvPr>
            <p:ph type="sldNum" sz="quarter" idx="12"/>
          </p:nvPr>
        </p:nvSpPr>
        <p:spPr>
          <a:ln/>
        </p:spPr>
        <p:txBody>
          <a:bodyPr/>
          <a:lstStyle>
            <a:lvl1pPr>
              <a:defRPr/>
            </a:lvl1pPr>
          </a:lstStyle>
          <a:p>
            <a:pPr>
              <a:defRPr/>
            </a:pPr>
            <a:fld id="{C74ED129-6350-4EFC-BC4F-25865671B53C}"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r-HR" smtClean="0"/>
              <a:t>Kliknite da biste uredili stil naslova matrice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6" name="Rectangle 6"/>
          <p:cNvSpPr>
            <a:spLocks noGrp="1" noChangeArrowheads="1"/>
          </p:cNvSpPr>
          <p:nvPr>
            <p:ph type="sldNum" sz="quarter" idx="12"/>
          </p:nvPr>
        </p:nvSpPr>
        <p:spPr>
          <a:ln/>
        </p:spPr>
        <p:txBody>
          <a:bodyPr/>
          <a:lstStyle>
            <a:lvl1pPr>
              <a:defRPr/>
            </a:lvl1pPr>
          </a:lstStyle>
          <a:p>
            <a:pPr>
              <a:defRPr/>
            </a:pPr>
            <a:fld id="{920726E3-F8D1-491E-84D3-6771DA0F0BD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Kliknite da biste uredili stil naslova matrice</a:t>
            </a:r>
            <a:endParaRPr lang="en-US"/>
          </a:p>
        </p:txBody>
      </p:sp>
      <p:sp>
        <p:nvSpPr>
          <p:cNvPr id="3" name="Content Placeholder 2"/>
          <p:cNvSpPr>
            <a:spLocks noGrp="1"/>
          </p:cNvSpPr>
          <p:nvPr>
            <p:ph idx="1"/>
          </p:nvPr>
        </p:nvSpPr>
        <p:spPr/>
        <p:txBody>
          <a:bodyPr/>
          <a:lstStyle>
            <a:lvl1pPr marL="342900" indent="-342900">
              <a:buFontTx/>
              <a:buBlip>
                <a:blip r:embed="rId2"/>
              </a:buBlip>
              <a:defRPr/>
            </a:lvl1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6" name="Rectangle 6"/>
          <p:cNvSpPr>
            <a:spLocks noGrp="1" noChangeArrowheads="1"/>
          </p:cNvSpPr>
          <p:nvPr>
            <p:ph type="sldNum" sz="quarter" idx="12"/>
          </p:nvPr>
        </p:nvSpPr>
        <p:spPr>
          <a:ln/>
        </p:spPr>
        <p:txBody>
          <a:bodyPr/>
          <a:lstStyle>
            <a:lvl1pPr>
              <a:defRPr/>
            </a:lvl1pPr>
          </a:lstStyle>
          <a:p>
            <a:pPr>
              <a:defRPr/>
            </a:pPr>
            <a:fld id="{512396CA-1488-48CA-9484-A80077E290D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6" name="Rectangle 6"/>
          <p:cNvSpPr>
            <a:spLocks noGrp="1" noChangeArrowheads="1"/>
          </p:cNvSpPr>
          <p:nvPr>
            <p:ph type="sldNum" sz="quarter" idx="12"/>
          </p:nvPr>
        </p:nvSpPr>
        <p:spPr>
          <a:ln/>
        </p:spPr>
        <p:txBody>
          <a:bodyPr/>
          <a:lstStyle>
            <a:lvl1pPr>
              <a:defRPr/>
            </a:lvl1pPr>
          </a:lstStyle>
          <a:p>
            <a:pPr>
              <a:defRPr/>
            </a:pPr>
            <a:fld id="{C098CC6E-A6CF-4B0F-A93D-D76985918ED2}"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Kliknite da biste uredili stil naslova matrice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7" name="Rectangle 6"/>
          <p:cNvSpPr>
            <a:spLocks noGrp="1" noChangeArrowheads="1"/>
          </p:cNvSpPr>
          <p:nvPr>
            <p:ph type="sldNum" sz="quarter" idx="12"/>
          </p:nvPr>
        </p:nvSpPr>
        <p:spPr>
          <a:ln/>
        </p:spPr>
        <p:txBody>
          <a:bodyPr/>
          <a:lstStyle>
            <a:lvl1pPr>
              <a:defRPr/>
            </a:lvl1pPr>
          </a:lstStyle>
          <a:p>
            <a:pPr>
              <a:defRPr/>
            </a:pPr>
            <a:fld id="{E6FBD83E-DEB9-45B3-9092-2D86D6B5334D}"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Kliknite da biste uredili stil naslova matrice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Content Placeholder 3"/>
          <p:cNvSpPr>
            <a:spLocks noGrp="1"/>
          </p:cNvSpPr>
          <p:nvPr>
            <p:ph sz="half" idx="2"/>
          </p:nvPr>
        </p:nvSpPr>
        <p:spPr>
          <a:xfrm>
            <a:off x="457200" y="2174875"/>
            <a:ext cx="4040188" cy="3951288"/>
          </a:xfrm>
        </p:spPr>
        <p:txBody>
          <a:bodyPr/>
          <a:lstStyle>
            <a:lvl1pPr marL="342900" indent="-342900">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9" name="Rectangle 6"/>
          <p:cNvSpPr>
            <a:spLocks noGrp="1" noChangeArrowheads="1"/>
          </p:cNvSpPr>
          <p:nvPr>
            <p:ph type="sldNum" sz="quarter" idx="12"/>
          </p:nvPr>
        </p:nvSpPr>
        <p:spPr>
          <a:ln/>
        </p:spPr>
        <p:txBody>
          <a:bodyPr/>
          <a:lstStyle>
            <a:lvl1pPr>
              <a:defRPr/>
            </a:lvl1pPr>
          </a:lstStyle>
          <a:p>
            <a:pPr>
              <a:defRPr/>
            </a:pPr>
            <a:fld id="{765F330D-E9A2-4283-9A02-43D22366343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Kliknite da biste uredili stil naslova matrice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5" name="Rectangle 6"/>
          <p:cNvSpPr>
            <a:spLocks noGrp="1" noChangeArrowheads="1"/>
          </p:cNvSpPr>
          <p:nvPr>
            <p:ph type="sldNum" sz="quarter" idx="12"/>
          </p:nvPr>
        </p:nvSpPr>
        <p:spPr>
          <a:ln/>
        </p:spPr>
        <p:txBody>
          <a:bodyPr/>
          <a:lstStyle>
            <a:lvl1pPr>
              <a:defRPr/>
            </a:lvl1pPr>
          </a:lstStyle>
          <a:p>
            <a:pPr>
              <a:defRPr/>
            </a:pPr>
            <a:fld id="{8F89E5E7-EB0D-428A-9223-46E62E05C70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4" name="Rectangle 6"/>
          <p:cNvSpPr>
            <a:spLocks noGrp="1" noChangeArrowheads="1"/>
          </p:cNvSpPr>
          <p:nvPr>
            <p:ph type="sldNum" sz="quarter" idx="12"/>
          </p:nvPr>
        </p:nvSpPr>
        <p:spPr>
          <a:ln/>
        </p:spPr>
        <p:txBody>
          <a:bodyPr/>
          <a:lstStyle>
            <a:lvl1pPr>
              <a:defRPr/>
            </a:lvl1pPr>
          </a:lstStyle>
          <a:p>
            <a:pPr>
              <a:defRPr/>
            </a:pPr>
            <a:fld id="{94003EDA-8796-4E50-9313-90E932B6320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162050"/>
          </a:xfrm>
        </p:spPr>
        <p:txBody>
          <a:bodyPr anchor="b"/>
          <a:lstStyle>
            <a:lvl1pPr algn="l">
              <a:defRPr sz="2000" b="1"/>
            </a:lvl1pPr>
          </a:lstStyle>
          <a:p>
            <a:r>
              <a:rPr lang="hr-HR" smtClean="0"/>
              <a:t>Kliknite da biste uredili stil naslova matrice</a:t>
            </a:r>
            <a:endParaRPr lang="en-US" dirty="0"/>
          </a:p>
        </p:txBody>
      </p:sp>
      <p:sp>
        <p:nvSpPr>
          <p:cNvPr id="3" name="Content Placeholder 2"/>
          <p:cNvSpPr>
            <a:spLocks noGrp="1"/>
          </p:cNvSpPr>
          <p:nvPr>
            <p:ph idx="1"/>
          </p:nvPr>
        </p:nvSpPr>
        <p:spPr>
          <a:xfrm>
            <a:off x="3575050" y="1124744"/>
            <a:ext cx="5111750" cy="5040560"/>
          </a:xfrm>
        </p:spPr>
        <p:txBody>
          <a:bodyPr/>
          <a:lstStyle>
            <a:lvl1pPr marL="342900" indent="-342900">
              <a:buFontTx/>
              <a:buBlip>
                <a:blip r:embed="rId2"/>
              </a:buBlip>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467544" y="2286794"/>
            <a:ext cx="3008313" cy="38785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r>
              <a:rPr lang="en-GB"/>
              <a:t>May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HAKOM internal/confidential/open</a:t>
            </a:r>
          </a:p>
        </p:txBody>
      </p:sp>
      <p:sp>
        <p:nvSpPr>
          <p:cNvPr id="7" name="Rectangle 6"/>
          <p:cNvSpPr>
            <a:spLocks noGrp="1" noChangeArrowheads="1"/>
          </p:cNvSpPr>
          <p:nvPr>
            <p:ph type="sldNum" sz="quarter" idx="12"/>
          </p:nvPr>
        </p:nvSpPr>
        <p:spPr>
          <a:ln/>
        </p:spPr>
        <p:txBody>
          <a:bodyPr/>
          <a:lstStyle>
            <a:lvl1pPr>
              <a:defRPr/>
            </a:lvl1pPr>
          </a:lstStyle>
          <a:p>
            <a:pPr>
              <a:defRPr/>
            </a:pPr>
            <a:fld id="{FC1EEB3E-9FB4-41BD-A9D5-5939267A1949}"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98450"/>
            <a:ext cx="7777163"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endParaRPr lang="en-GB" smtClean="0"/>
          </a:p>
        </p:txBody>
      </p:sp>
      <p:sp>
        <p:nvSpPr>
          <p:cNvPr id="1027" name="Rectangle 3"/>
          <p:cNvSpPr>
            <a:spLocks noGrp="1" noChangeArrowheads="1"/>
          </p:cNvSpPr>
          <p:nvPr>
            <p:ph type="body" idx="1"/>
          </p:nvPr>
        </p:nvSpPr>
        <p:spPr bwMode="auto">
          <a:xfrm>
            <a:off x="395288" y="1268413"/>
            <a:ext cx="8229600"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smtClean="0"/>
          </a:p>
        </p:txBody>
      </p:sp>
      <p:sp>
        <p:nvSpPr>
          <p:cNvPr id="1028" name="Rectangle 4"/>
          <p:cNvSpPr>
            <a:spLocks noGrp="1" noChangeArrowheads="1"/>
          </p:cNvSpPr>
          <p:nvPr>
            <p:ph type="dt" sz="half" idx="2"/>
          </p:nvPr>
        </p:nvSpPr>
        <p:spPr bwMode="auto">
          <a:xfrm>
            <a:off x="2482850" y="6548438"/>
            <a:ext cx="4164013"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000">
                <a:latin typeface="Calibri" pitchFamily="34" charset="0"/>
              </a:defRPr>
            </a:lvl1pPr>
          </a:lstStyle>
          <a:p>
            <a:pPr>
              <a:defRPr/>
            </a:pPr>
            <a:r>
              <a:rPr lang="en-GB"/>
              <a:t>May 2011</a:t>
            </a:r>
            <a:endParaRPr lang="en-GB" dirty="0"/>
          </a:p>
        </p:txBody>
      </p:sp>
      <p:sp>
        <p:nvSpPr>
          <p:cNvPr id="1029" name="Rectangle 5"/>
          <p:cNvSpPr>
            <a:spLocks noGrp="1" noChangeArrowheads="1"/>
          </p:cNvSpPr>
          <p:nvPr>
            <p:ph type="ftr" sz="quarter" idx="3"/>
          </p:nvPr>
        </p:nvSpPr>
        <p:spPr bwMode="auto">
          <a:xfrm>
            <a:off x="323850" y="6548438"/>
            <a:ext cx="21590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Calibri" pitchFamily="34" charset="0"/>
              </a:defRPr>
            </a:lvl1pPr>
          </a:lstStyle>
          <a:p>
            <a:pPr>
              <a:defRPr/>
            </a:pPr>
            <a:r>
              <a:rPr lang="en-GB"/>
              <a:t>HAKOM internal/confidential/open</a:t>
            </a:r>
          </a:p>
        </p:txBody>
      </p:sp>
      <p:sp>
        <p:nvSpPr>
          <p:cNvPr id="1030" name="Rectangle 6"/>
          <p:cNvSpPr>
            <a:spLocks noGrp="1" noChangeArrowheads="1"/>
          </p:cNvSpPr>
          <p:nvPr>
            <p:ph type="sldNum" sz="quarter" idx="4"/>
          </p:nvPr>
        </p:nvSpPr>
        <p:spPr bwMode="auto">
          <a:xfrm>
            <a:off x="6656388" y="6548438"/>
            <a:ext cx="21590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000">
                <a:latin typeface="Calibri" pitchFamily="34" charset="0"/>
              </a:defRPr>
            </a:lvl1pPr>
          </a:lstStyle>
          <a:p>
            <a:pPr>
              <a:defRPr/>
            </a:pPr>
            <a:fld id="{F05D0176-F35D-4CE9-8C7B-C25E32742BFE}" type="slidenum">
              <a:rPr lang="en-GB"/>
              <a:pPr>
                <a:defRPr/>
              </a:pPr>
              <a:t>‹#›</a:t>
            </a:fld>
            <a:endParaRPr lang="en-GB" dirty="0"/>
          </a:p>
        </p:txBody>
      </p:sp>
      <p:pic>
        <p:nvPicPr>
          <p:cNvPr id="1031" name="Picture 7"/>
          <p:cNvPicPr>
            <a:picLocks noChangeAspect="1"/>
          </p:cNvPicPr>
          <p:nvPr/>
        </p:nvPicPr>
        <p:blipFill>
          <a:blip r:embed="rId15">
            <a:clrChange>
              <a:clrFrom>
                <a:srgbClr val="FEFFFF"/>
              </a:clrFrom>
              <a:clrTo>
                <a:srgbClr val="FEFFFF">
                  <a:alpha val="0"/>
                </a:srgbClr>
              </a:clrTo>
            </a:clrChange>
          </a:blip>
          <a:srcRect/>
          <a:stretch>
            <a:fillRect/>
          </a:stretch>
        </p:blipFill>
        <p:spPr bwMode="auto">
          <a:xfrm>
            <a:off x="360363" y="403225"/>
            <a:ext cx="527050"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468313" y="2565400"/>
            <a:ext cx="8229600" cy="3024188"/>
          </a:xfrm>
        </p:spPr>
        <p:txBody>
          <a:bodyPr/>
          <a:lstStyle/>
          <a:p>
            <a:pPr algn="ctr" eaLnBrk="1" hangingPunct="1">
              <a:buFontTx/>
              <a:buNone/>
            </a:pPr>
            <a:r>
              <a:rPr lang="hr-HR" sz="3600" b="1" smtClean="0"/>
              <a:t>HARMFUL INTERFERENCES FROM ITALY</a:t>
            </a:r>
            <a:endParaRPr lang="en-US" sz="36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noChangeArrowheads="1"/>
          </p:cNvSpPr>
          <p:nvPr>
            <p:ph type="sldNum" sz="quarter" idx="12"/>
          </p:nvPr>
        </p:nvSpPr>
        <p:spPr>
          <a:noFill/>
        </p:spPr>
        <p:txBody>
          <a:bodyPr/>
          <a:lstStyle/>
          <a:p>
            <a:fld id="{58C14D70-1414-422D-974C-A543EF62E6A0}" type="slidenum">
              <a:rPr lang="en-GB" smtClean="0"/>
              <a:pPr/>
              <a:t>10</a:t>
            </a:fld>
            <a:endParaRPr lang="en-GB" smtClean="0"/>
          </a:p>
        </p:txBody>
      </p:sp>
      <p:sp>
        <p:nvSpPr>
          <p:cNvPr id="26626" name="Title 7"/>
          <p:cNvSpPr>
            <a:spLocks noGrp="1"/>
          </p:cNvSpPr>
          <p:nvPr>
            <p:ph type="title"/>
          </p:nvPr>
        </p:nvSpPr>
        <p:spPr>
          <a:xfrm>
            <a:off x="1763713" y="5445125"/>
            <a:ext cx="5486400" cy="788988"/>
          </a:xfrm>
        </p:spPr>
        <p:txBody>
          <a:bodyPr/>
          <a:lstStyle/>
          <a:p>
            <a:pPr eaLnBrk="1" hangingPunct="1"/>
            <a:r>
              <a:rPr lang="en-US" smtClean="0"/>
              <a:t>Italian TV service on 28th channel (MUX A) in Istria</a:t>
            </a:r>
          </a:p>
        </p:txBody>
      </p:sp>
      <p:sp>
        <p:nvSpPr>
          <p:cNvPr id="26627"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31C8FC4E-B4F6-4372-B6F1-49028467298A}" type="slidenum">
              <a:rPr lang="en-GB" sz="1000">
                <a:latin typeface="Calibri" pitchFamily="34" charset="0"/>
              </a:rPr>
              <a:pPr algn="r"/>
              <a:t>10</a:t>
            </a:fld>
            <a:endParaRPr lang="en-GB" sz="1000">
              <a:latin typeface="Calibri" pitchFamily="34" charset="0"/>
            </a:endParaRPr>
          </a:p>
        </p:txBody>
      </p:sp>
      <p:pic>
        <p:nvPicPr>
          <p:cNvPr id="26628" name="Picture 2" descr="D:\HAKOM\ITALIJA\2011\RIJEKA\Mini kampanja 4_2011\screenshoot MT Juricani-Alberi\screenshoot MT Juricani-Alberi\_19990927_1118.bmp"/>
          <p:cNvPicPr>
            <a:picLocks noChangeAspect="1" noChangeArrowheads="1"/>
          </p:cNvPicPr>
          <p:nvPr/>
        </p:nvPicPr>
        <p:blipFill>
          <a:blip r:embed="rId2"/>
          <a:srcRect/>
          <a:stretch>
            <a:fillRect/>
          </a:stretch>
        </p:blipFill>
        <p:spPr bwMode="auto">
          <a:xfrm>
            <a:off x="1547813" y="1052513"/>
            <a:ext cx="6048375" cy="4418012"/>
          </a:xfrm>
          <a:prstGeom prst="rect">
            <a:avLst/>
          </a:prstGeom>
          <a:noFill/>
          <a:ln w="9525">
            <a:noFill/>
            <a:miter lim="800000"/>
            <a:headEnd/>
            <a:tailEnd/>
          </a:ln>
        </p:spPr>
      </p:pic>
      <p:sp>
        <p:nvSpPr>
          <p:cNvPr id="26629"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r>
              <a:rPr lang="hr-HR" sz="2800">
                <a:latin typeface="Arial" charset="0"/>
              </a:rPr>
              <a:t>Meanwhile on the same channel in Croatia… </a:t>
            </a:r>
            <a:endParaRPr lang="en-US" sz="2800">
              <a:solidFill>
                <a:schemeClr val="tx2"/>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290B5A9D-905D-4339-A7D4-BFAC4970B645}" type="slidenum">
              <a:rPr lang="en-GB" smtClean="0"/>
              <a:pPr/>
              <a:t>11</a:t>
            </a:fld>
            <a:endParaRPr lang="en-GB" smtClean="0"/>
          </a:p>
        </p:txBody>
      </p:sp>
      <p:sp>
        <p:nvSpPr>
          <p:cNvPr id="27650" name="Rezervirano mjesto broja slajda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44093BE0-6A96-4C4A-AC59-DCF8575A3151}" type="slidenum">
              <a:rPr lang="en-GB" sz="1000">
                <a:latin typeface="Calibri" pitchFamily="34" charset="0"/>
              </a:rPr>
              <a:pPr algn="r"/>
              <a:t>11</a:t>
            </a:fld>
            <a:endParaRPr lang="en-GB" sz="1000">
              <a:latin typeface="Calibri" pitchFamily="34" charset="0"/>
            </a:endParaRPr>
          </a:p>
        </p:txBody>
      </p:sp>
      <p:sp>
        <p:nvSpPr>
          <p:cNvPr id="27651" name="Content Placeholder 9"/>
          <p:cNvSpPr txBox="1">
            <a:spLocks/>
          </p:cNvSpPr>
          <p:nvPr/>
        </p:nvSpPr>
        <p:spPr bwMode="auto">
          <a:xfrm>
            <a:off x="539750" y="1196975"/>
            <a:ext cx="7777163" cy="4968875"/>
          </a:xfrm>
          <a:prstGeom prst="rect">
            <a:avLst/>
          </a:prstGeom>
          <a:noFill/>
          <a:ln w="9525">
            <a:noFill/>
            <a:miter lim="800000"/>
            <a:headEnd/>
            <a:tailEnd/>
          </a:ln>
        </p:spPr>
        <p:txBody>
          <a:bodyPr/>
          <a:lstStyle/>
          <a:p>
            <a:pPr marL="342900" indent="-342900">
              <a:spcBef>
                <a:spcPct val="20000"/>
              </a:spcBef>
              <a:buSzPct val="75000"/>
              <a:buFontTx/>
              <a:buBlip>
                <a:blip r:embed="rId2"/>
              </a:buBlip>
            </a:pPr>
            <a:r>
              <a:rPr lang="en-US" sz="2000">
                <a:solidFill>
                  <a:srgbClr val="000000"/>
                </a:solidFill>
                <a:latin typeface="Arial" charset="0"/>
              </a:rPr>
              <a:t>Situation also very critical</a:t>
            </a:r>
          </a:p>
          <a:p>
            <a:pPr marL="342900" indent="-342900">
              <a:spcBef>
                <a:spcPct val="20000"/>
              </a:spcBef>
              <a:buSzPct val="75000"/>
              <a:buFontTx/>
              <a:buBlip>
                <a:blip r:embed="rId2"/>
              </a:buBlip>
            </a:pPr>
            <a:r>
              <a:rPr lang="en-US" sz="2000">
                <a:latin typeface="Arial" charset="0"/>
              </a:rPr>
              <a:t>Almost a half of Croatian territory affected</a:t>
            </a:r>
            <a:endParaRPr lang="hr-HR" sz="2000">
              <a:latin typeface="Arial" charset="0"/>
            </a:endParaRPr>
          </a:p>
          <a:p>
            <a:pPr marL="342900" indent="-342900">
              <a:spcBef>
                <a:spcPct val="20000"/>
              </a:spcBef>
              <a:buSzPct val="75000"/>
              <a:buFontTx/>
              <a:buBlip>
                <a:blip r:embed="rId2"/>
              </a:buBlip>
            </a:pPr>
            <a:r>
              <a:rPr lang="en-US" sz="2000">
                <a:latin typeface="Arial" charset="0"/>
                <a:cs typeface="Arial" charset="0"/>
              </a:rPr>
              <a:t>On each frequency in Croatian FM frequency band, minimal one Italian FM radio station is being heared and measured, although it is not rare that on some locations even several Italian FM stations are measured on the same Croatian frequency</a:t>
            </a:r>
          </a:p>
          <a:p>
            <a:pPr marL="342900" indent="-342900">
              <a:spcBef>
                <a:spcPct val="20000"/>
              </a:spcBef>
              <a:buSzPct val="75000"/>
              <a:buFontTx/>
              <a:buBlip>
                <a:blip r:embed="rId2"/>
              </a:buBlip>
            </a:pPr>
            <a:r>
              <a:rPr lang="en-US" sz="2000">
                <a:solidFill>
                  <a:srgbClr val="000000"/>
                </a:solidFill>
                <a:latin typeface="Arial" charset="0"/>
              </a:rPr>
              <a:t>Example : Radio Pula at frequency 101,3MHz  - GE84 (UCKA 84006147, </a:t>
            </a:r>
            <a:r>
              <a:rPr lang="en-US" sz="2000">
                <a:latin typeface="Arial" charset="0"/>
              </a:rPr>
              <a:t>MIFR</a:t>
            </a:r>
            <a:r>
              <a:rPr lang="en-US" sz="2000">
                <a:solidFill>
                  <a:srgbClr val="FF0000"/>
                </a:solidFill>
                <a:latin typeface="Arial" charset="0"/>
              </a:rPr>
              <a:t> </a:t>
            </a:r>
            <a:r>
              <a:rPr lang="hr-HR" sz="2000"/>
              <a:t>094006239) </a:t>
            </a:r>
            <a:endParaRPr lang="en-US" sz="2000">
              <a:solidFill>
                <a:srgbClr val="FF0000"/>
              </a:solidFill>
              <a:latin typeface="Arial" charset="0"/>
            </a:endParaRPr>
          </a:p>
          <a:p>
            <a:pPr marL="342900" indent="-342900">
              <a:spcBef>
                <a:spcPct val="20000"/>
              </a:spcBef>
              <a:buSzPct val="75000"/>
              <a:buFontTx/>
              <a:buBlip>
                <a:blip r:embed="rId2"/>
              </a:buBlip>
            </a:pPr>
            <a:r>
              <a:rPr lang="en-US" sz="2000">
                <a:latin typeface="Arial" charset="0"/>
              </a:rPr>
              <a:t>According to Recommendation ITU-R BS.412-9* minimum usable field strength for stereophonic FM signal in rural areas is 54 dBµV/m, in urban areas 66 dBµV/m and in large cities 70 dBµV/m</a:t>
            </a:r>
          </a:p>
          <a:p>
            <a:pPr marL="342900" indent="-342900">
              <a:spcBef>
                <a:spcPct val="20000"/>
              </a:spcBef>
              <a:buSzPct val="75000"/>
              <a:buFontTx/>
              <a:buBlip>
                <a:blip r:embed="rId2"/>
              </a:buBlip>
            </a:pPr>
            <a:r>
              <a:rPr lang="en-US" sz="2000">
                <a:latin typeface="Arial" charset="0"/>
              </a:rPr>
              <a:t>Protection ratio for FM stereophonic signal and tropospheric interference at the same frequency is 37 dB</a:t>
            </a:r>
          </a:p>
          <a:p>
            <a:pPr marL="342900" indent="-342900">
              <a:spcBef>
                <a:spcPct val="20000"/>
              </a:spcBef>
              <a:buSzPct val="75000"/>
            </a:pPr>
            <a:endParaRPr lang="en-US" sz="2000">
              <a:latin typeface="Arial" charset="0"/>
            </a:endParaRPr>
          </a:p>
        </p:txBody>
      </p:sp>
      <p:sp>
        <p:nvSpPr>
          <p:cNvPr id="11"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pPr>
              <a:defRPr/>
            </a:pPr>
            <a:r>
              <a:rPr lang="en-US" sz="2800" kern="0" dirty="0">
                <a:solidFill>
                  <a:schemeClr val="tx2"/>
                </a:solidFill>
                <a:latin typeface="+mj-lt"/>
                <a:ea typeface="+mj-ea"/>
                <a:cs typeface="+mj-cs"/>
              </a:rPr>
              <a:t>Problems in FM frequency band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sldNum" sz="quarter" idx="12"/>
          </p:nvPr>
        </p:nvSpPr>
        <p:spPr>
          <a:noFill/>
        </p:spPr>
        <p:txBody>
          <a:bodyPr/>
          <a:lstStyle/>
          <a:p>
            <a:fld id="{5592093D-D207-4827-B50C-253F2471596C}" type="slidenum">
              <a:rPr lang="en-GB" smtClean="0"/>
              <a:pPr/>
              <a:t>12</a:t>
            </a:fld>
            <a:endParaRPr lang="en-GB" smtClean="0"/>
          </a:p>
        </p:txBody>
      </p:sp>
      <p:sp>
        <p:nvSpPr>
          <p:cNvPr id="28674" name="Rectangle 2"/>
          <p:cNvSpPr>
            <a:spLocks noGrp="1" noChangeArrowheads="1"/>
          </p:cNvSpPr>
          <p:nvPr>
            <p:ph type="title"/>
          </p:nvPr>
        </p:nvSpPr>
        <p:spPr/>
        <p:txBody>
          <a:bodyPr/>
          <a:lstStyle/>
          <a:p>
            <a:pPr eaLnBrk="1" hangingPunct="1"/>
            <a:r>
              <a:rPr lang="hr-HR" smtClean="0"/>
              <a:t>Measured interferences from ITA</a:t>
            </a:r>
            <a:endParaRPr lang="en-US" smtClean="0"/>
          </a:p>
        </p:txBody>
      </p:sp>
      <p:sp>
        <p:nvSpPr>
          <p:cNvPr id="28675" name="Rectangle 5"/>
          <p:cNvSpPr>
            <a:spLocks noChangeArrowheads="1"/>
          </p:cNvSpPr>
          <p:nvPr/>
        </p:nvSpPr>
        <p:spPr bwMode="auto">
          <a:xfrm>
            <a:off x="971550" y="1639888"/>
            <a:ext cx="7053263" cy="2136775"/>
          </a:xfrm>
          <a:prstGeom prst="rect">
            <a:avLst/>
          </a:prstGeom>
          <a:noFill/>
          <a:ln w="9525">
            <a:noFill/>
            <a:miter lim="800000"/>
            <a:headEnd/>
            <a:tailEnd/>
          </a:ln>
        </p:spPr>
        <p:txBody>
          <a:bodyPr wrap="none">
            <a:spAutoFit/>
          </a:bodyPr>
          <a:lstStyle/>
          <a:p>
            <a:r>
              <a:rPr lang="en-US" sz="11600">
                <a:solidFill>
                  <a:srgbClr val="000000"/>
                </a:solidFill>
              </a:rPr>
              <a:t>82,4</a:t>
            </a:r>
            <a:r>
              <a:rPr lang="en-US" sz="9600">
                <a:solidFill>
                  <a:srgbClr val="000000"/>
                </a:solidFill>
              </a:rPr>
              <a:t> </a:t>
            </a:r>
            <a:r>
              <a:rPr lang="en-US" sz="6000">
                <a:solidFill>
                  <a:srgbClr val="000000"/>
                </a:solidFill>
              </a:rPr>
              <a:t>dBµV/m</a:t>
            </a:r>
            <a:endParaRPr lang="hr-HR" sz="6000">
              <a:solidFill>
                <a:srgbClr val="000000"/>
              </a:solidFill>
            </a:endParaRPr>
          </a:p>
          <a:p>
            <a:r>
              <a:rPr lang="en-US" b="1">
                <a:solidFill>
                  <a:srgbClr val="000000"/>
                </a:solidFill>
              </a:rPr>
              <a:t>Radio Punto Zero</a:t>
            </a:r>
          </a:p>
        </p:txBody>
      </p:sp>
      <p:graphicFrame>
        <p:nvGraphicFramePr>
          <p:cNvPr id="23600" name="Group 48"/>
          <p:cNvGraphicFramePr>
            <a:graphicFrameLocks noGrp="1"/>
          </p:cNvGraphicFramePr>
          <p:nvPr/>
        </p:nvGraphicFramePr>
        <p:xfrm>
          <a:off x="1476375" y="4149725"/>
          <a:ext cx="5930900" cy="1156315"/>
        </p:xfrm>
        <a:graphic>
          <a:graphicData uri="http://schemas.openxmlformats.org/drawingml/2006/table">
            <a:tbl>
              <a:tblPr/>
              <a:tblGrid>
                <a:gridCol w="1055687"/>
                <a:gridCol w="1608609"/>
                <a:gridCol w="1656184"/>
                <a:gridCol w="1610420"/>
              </a:tblGrid>
              <a:tr h="561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Permitted field level</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17 </a:t>
                      </a:r>
                      <a:r>
                        <a:rPr kumimoji="0" lang="en-US" sz="1200" b="1" i="0" u="none" strike="noStrike" cap="none" normalizeH="0" baseline="0" dirty="0" err="1" smtClean="0">
                          <a:ln>
                            <a:noFill/>
                          </a:ln>
                          <a:solidFill>
                            <a:srgbClr val="000000"/>
                          </a:solidFill>
                          <a:effectLst/>
                          <a:latin typeface="Calibri" pitchFamily="34" charset="0"/>
                        </a:rPr>
                        <a:t>dBµV</a:t>
                      </a:r>
                      <a:r>
                        <a:rPr kumimoji="0" lang="en-US" sz="1200" b="1" i="0" u="none" strike="noStrike" cap="none" normalizeH="0" baseline="0" dirty="0" smtClean="0">
                          <a:ln>
                            <a:noFill/>
                          </a:ln>
                          <a:solidFill>
                            <a:srgbClr val="000000"/>
                          </a:solidFill>
                          <a:effectLst/>
                          <a:latin typeface="Calibri" pitchFamily="34" charset="0"/>
                        </a:rPr>
                        <a:t>/m</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for rural areas</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29 dBµV/m</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for urban areas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33 </a:t>
                      </a:r>
                      <a:r>
                        <a:rPr kumimoji="0" lang="en-US" sz="1200" b="1" i="0" u="none" strike="noStrike" cap="none" normalizeH="0" baseline="0" dirty="0" err="1" smtClean="0">
                          <a:ln>
                            <a:noFill/>
                          </a:ln>
                          <a:solidFill>
                            <a:srgbClr val="000000"/>
                          </a:solidFill>
                          <a:effectLst/>
                          <a:latin typeface="Calibri" pitchFamily="34" charset="0"/>
                        </a:rPr>
                        <a:t>dBµV</a:t>
                      </a:r>
                      <a:r>
                        <a:rPr kumimoji="0" lang="en-US" sz="1200" b="1" i="0" u="none" strike="noStrike" cap="none" normalizeH="0" baseline="0" dirty="0" smtClean="0">
                          <a:ln>
                            <a:noFill/>
                          </a:ln>
                          <a:solidFill>
                            <a:srgbClr val="000000"/>
                          </a:solidFill>
                          <a:effectLst/>
                          <a:latin typeface="Calibri" pitchFamily="34" charset="0"/>
                        </a:rPr>
                        <a:t>/m</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for large cities</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5943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Higher then permitted field level</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65,4 </a:t>
                      </a:r>
                      <a:r>
                        <a:rPr kumimoji="0" lang="en-US" sz="1200" b="1" i="0" u="none" strike="noStrike" cap="none" normalizeH="0" baseline="0" dirty="0" err="1" smtClean="0">
                          <a:ln>
                            <a:noFill/>
                          </a:ln>
                          <a:solidFill>
                            <a:srgbClr val="000000"/>
                          </a:solidFill>
                          <a:effectLst/>
                          <a:latin typeface="Calibri" pitchFamily="34" charset="0"/>
                        </a:rPr>
                        <a:t>dBµV</a:t>
                      </a:r>
                      <a:r>
                        <a:rPr kumimoji="0" lang="en-US" sz="1200" b="1" i="0" u="none" strike="noStrike" cap="none" normalizeH="0" baseline="0" dirty="0" smtClean="0">
                          <a:ln>
                            <a:noFill/>
                          </a:ln>
                          <a:solidFill>
                            <a:srgbClr val="000000"/>
                          </a:solidFill>
                          <a:effectLst/>
                          <a:latin typeface="Calibri" pitchFamily="34" charset="0"/>
                        </a:rPr>
                        <a:t>/m</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53,4 </a:t>
                      </a:r>
                      <a:r>
                        <a:rPr kumimoji="0" lang="en-US" sz="1200" b="1" i="0" u="none" strike="noStrike" cap="none" normalizeH="0" baseline="0" dirty="0" err="1" smtClean="0">
                          <a:ln>
                            <a:noFill/>
                          </a:ln>
                          <a:solidFill>
                            <a:srgbClr val="000000"/>
                          </a:solidFill>
                          <a:effectLst/>
                          <a:latin typeface="Calibri" pitchFamily="34" charset="0"/>
                        </a:rPr>
                        <a:t>dBµV</a:t>
                      </a:r>
                      <a:r>
                        <a:rPr kumimoji="0" lang="en-US" sz="1200" b="1" i="0" u="none" strike="noStrike" cap="none" normalizeH="0" baseline="0" dirty="0" smtClean="0">
                          <a:ln>
                            <a:noFill/>
                          </a:ln>
                          <a:solidFill>
                            <a:srgbClr val="000000"/>
                          </a:solidFill>
                          <a:effectLst/>
                          <a:latin typeface="Calibri" pitchFamily="34" charset="0"/>
                        </a:rPr>
                        <a:t>/m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49,4 </a:t>
                      </a:r>
                      <a:r>
                        <a:rPr kumimoji="0" lang="en-US" sz="1200" b="1" i="0" u="none" strike="noStrike" cap="none" normalizeH="0" baseline="0" dirty="0" err="1" smtClean="0">
                          <a:ln>
                            <a:noFill/>
                          </a:ln>
                          <a:solidFill>
                            <a:srgbClr val="000000"/>
                          </a:solidFill>
                          <a:effectLst/>
                          <a:latin typeface="Calibri" pitchFamily="34" charset="0"/>
                        </a:rPr>
                        <a:t>dBµV</a:t>
                      </a:r>
                      <a:r>
                        <a:rPr kumimoji="0" lang="en-US" sz="1200" b="1" i="0" u="none" strike="noStrike" cap="none" normalizeH="0" baseline="0" dirty="0" smtClean="0">
                          <a:ln>
                            <a:noFill/>
                          </a:ln>
                          <a:solidFill>
                            <a:srgbClr val="000000"/>
                          </a:solidFill>
                          <a:effectLst/>
                          <a:latin typeface="Calibri" pitchFamily="34" charset="0"/>
                        </a:rPr>
                        <a:t>/m</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p:spPr>
        <p:txBody>
          <a:bodyPr/>
          <a:lstStyle/>
          <a:p>
            <a:fld id="{BF9BD783-6C52-4E90-8652-61E23BC7157D}" type="slidenum">
              <a:rPr lang="en-GB" smtClean="0"/>
              <a:pPr/>
              <a:t>13</a:t>
            </a:fld>
            <a:endParaRPr lang="en-GB" smtClean="0"/>
          </a:p>
        </p:txBody>
      </p:sp>
      <p:sp>
        <p:nvSpPr>
          <p:cNvPr id="29698" name="Title 7"/>
          <p:cNvSpPr>
            <a:spLocks noGrp="1"/>
          </p:cNvSpPr>
          <p:nvPr>
            <p:ph type="title"/>
          </p:nvPr>
        </p:nvSpPr>
        <p:spPr/>
        <p:txBody>
          <a:bodyPr/>
          <a:lstStyle/>
          <a:p>
            <a:pPr eaLnBrk="1" hangingPunct="1"/>
            <a:r>
              <a:rPr lang="en-US" smtClean="0"/>
              <a:t>Coverage of Radio Pula</a:t>
            </a:r>
          </a:p>
        </p:txBody>
      </p:sp>
      <p:sp>
        <p:nvSpPr>
          <p:cNvPr id="29699" name="Text Placeholder 9"/>
          <p:cNvSpPr>
            <a:spLocks noGrp="1"/>
          </p:cNvSpPr>
          <p:nvPr>
            <p:ph type="body" sz="half" idx="2"/>
          </p:nvPr>
        </p:nvSpPr>
        <p:spPr>
          <a:xfrm>
            <a:off x="5508625" y="1268413"/>
            <a:ext cx="2663825" cy="4824412"/>
          </a:xfrm>
        </p:spPr>
        <p:txBody>
          <a:bodyPr/>
          <a:lstStyle/>
          <a:p>
            <a:pPr eaLnBrk="1" hangingPunct="1"/>
            <a:r>
              <a:rPr lang="en-US" smtClean="0"/>
              <a:t>Red – area with harmful interferences from Italy</a:t>
            </a:r>
            <a:r>
              <a:rPr lang="hr-HR" smtClean="0"/>
              <a:t> </a:t>
            </a:r>
            <a:r>
              <a:rPr lang="en-US" smtClean="0"/>
              <a:t>(Radio Punto Zero), and without possibility to listen </a:t>
            </a:r>
            <a:r>
              <a:rPr lang="hr-HR" smtClean="0"/>
              <a:t>to </a:t>
            </a:r>
            <a:r>
              <a:rPr lang="en-US" smtClean="0"/>
              <a:t>program of Radio Pula</a:t>
            </a:r>
          </a:p>
          <a:p>
            <a:pPr eaLnBrk="1" hangingPunct="1"/>
            <a:endParaRPr lang="en-US" smtClean="0"/>
          </a:p>
          <a:p>
            <a:pPr eaLnBrk="1" hangingPunct="1"/>
            <a:r>
              <a:rPr lang="en-US" smtClean="0"/>
              <a:t>Green –  territory with good coverage of Radio Pula according to international ITU recommendations</a:t>
            </a:r>
          </a:p>
          <a:p>
            <a:pPr eaLnBrk="1" hangingPunct="1"/>
            <a:endParaRPr lang="en-US" smtClean="0"/>
          </a:p>
        </p:txBody>
      </p:sp>
      <p:sp>
        <p:nvSpPr>
          <p:cNvPr id="29700"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2FF08DDA-4448-4795-9EC9-91F942F1B397}" type="slidenum">
              <a:rPr lang="en-GB" sz="1000">
                <a:latin typeface="Calibri" pitchFamily="34" charset="0"/>
              </a:rPr>
              <a:pPr algn="r"/>
              <a:t>13</a:t>
            </a:fld>
            <a:endParaRPr lang="en-GB" sz="1000">
              <a:latin typeface="Calibri" pitchFamily="34" charset="0"/>
            </a:endParaRPr>
          </a:p>
        </p:txBody>
      </p:sp>
      <p:pic>
        <p:nvPicPr>
          <p:cNvPr id="29701" name="Picture 1"/>
          <p:cNvPicPr>
            <a:picLocks noChangeAspect="1" noChangeArrowheads="1"/>
          </p:cNvPicPr>
          <p:nvPr/>
        </p:nvPicPr>
        <p:blipFill>
          <a:blip r:embed="rId3"/>
          <a:srcRect/>
          <a:stretch>
            <a:fillRect/>
          </a:stretch>
        </p:blipFill>
        <p:spPr bwMode="auto">
          <a:xfrm>
            <a:off x="684213" y="1125538"/>
            <a:ext cx="4500562" cy="5111750"/>
          </a:xfrm>
          <a:prstGeom prst="rect">
            <a:avLst/>
          </a:prstGeom>
          <a:noFill/>
          <a:ln w="9525">
            <a:noFill/>
            <a:miter lim="800000"/>
            <a:headEnd/>
            <a:tailEnd/>
          </a:ln>
        </p:spPr>
      </p:pic>
      <p:sp>
        <p:nvSpPr>
          <p:cNvPr id="10"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pPr>
              <a:defRPr/>
            </a:pPr>
            <a:r>
              <a:rPr lang="en-US" sz="2800" dirty="0">
                <a:latin typeface="+mn-lt"/>
              </a:rPr>
              <a:t>Coverage of </a:t>
            </a:r>
            <a:r>
              <a:rPr lang="hr-HR" sz="2800" dirty="0">
                <a:latin typeface="+mn-lt"/>
              </a:rPr>
              <a:t>Radio Pula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6"/>
          <p:cNvSpPr>
            <a:spLocks noGrp="1" noChangeArrowheads="1"/>
          </p:cNvSpPr>
          <p:nvPr>
            <p:ph type="sldNum" sz="quarter" idx="12"/>
          </p:nvPr>
        </p:nvSpPr>
        <p:spPr>
          <a:noFill/>
        </p:spPr>
        <p:txBody>
          <a:bodyPr/>
          <a:lstStyle/>
          <a:p>
            <a:fld id="{C57BC8DE-C54A-42D7-87C7-95EDDB8E9DC2}" type="slidenum">
              <a:rPr lang="en-GB" smtClean="0"/>
              <a:pPr/>
              <a:t>14</a:t>
            </a:fld>
            <a:endParaRPr lang="en-GB" smtClean="0"/>
          </a:p>
        </p:txBody>
      </p:sp>
      <p:sp>
        <p:nvSpPr>
          <p:cNvPr id="3090"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92DBD436-4C45-4DD4-BC78-41D006B40503}" type="slidenum">
              <a:rPr lang="en-GB" sz="1000">
                <a:latin typeface="Calibri" pitchFamily="34" charset="0"/>
              </a:rPr>
              <a:pPr algn="r"/>
              <a:t>14</a:t>
            </a:fld>
            <a:endParaRPr lang="en-GB" sz="1000">
              <a:latin typeface="Calibri" pitchFamily="34" charset="0"/>
            </a:endParaRPr>
          </a:p>
        </p:txBody>
      </p:sp>
      <p:graphicFrame>
        <p:nvGraphicFramePr>
          <p:cNvPr id="3088" name="Object 16"/>
          <p:cNvGraphicFramePr>
            <a:graphicFrameLocks noGrp="1"/>
          </p:cNvGraphicFramePr>
          <p:nvPr>
            <p:ph type="pic" idx="1"/>
            <p:extLst>
              <p:ext uri="{D42A27DB-BD31-4B8C-83A1-F6EECF244321}">
                <p14:modId xmlns:p14="http://schemas.microsoft.com/office/powerpoint/2010/main" val="2512356743"/>
              </p:ext>
            </p:extLst>
          </p:nvPr>
        </p:nvGraphicFramePr>
        <p:xfrm>
          <a:off x="1446213" y="1125538"/>
          <a:ext cx="6270625" cy="3698875"/>
        </p:xfrm>
        <a:graphic>
          <a:graphicData uri="http://schemas.openxmlformats.org/presentationml/2006/ole">
            <mc:AlternateContent xmlns:mc="http://schemas.openxmlformats.org/markup-compatibility/2006">
              <mc:Choice xmlns:v="urn:schemas-microsoft-com:vml" Requires="v">
                <p:oleObj spid="_x0000_s3090" name="Worksheet" r:id="rId3" imgW="7362743" imgH="4343400" progId="Excel.Sheet.8">
                  <p:embed/>
                </p:oleObj>
              </mc:Choice>
              <mc:Fallback>
                <p:oleObj name="Worksheet" r:id="rId3" imgW="7362743" imgH="4343400" progId="Excel.Sheet.8">
                  <p:embed/>
                  <p:pic>
                    <p:nvPicPr>
                      <p:cNvPr id="0" name="Picture 16"/>
                      <p:cNvPicPr>
                        <a:picLocks noGrp="1" noChangeArrowheads="1"/>
                      </p:cNvPicPr>
                      <p:nvPr/>
                    </p:nvPicPr>
                    <p:blipFill>
                      <a:blip r:embed="rId4"/>
                      <a:srcRect/>
                      <a:stretch>
                        <a:fillRect/>
                      </a:stretch>
                    </p:blipFill>
                    <p:spPr bwMode="auto">
                      <a:xfrm>
                        <a:off x="1446213" y="1125538"/>
                        <a:ext cx="6270625" cy="369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1" name="Content Placeholder 9"/>
          <p:cNvSpPr txBox="1">
            <a:spLocks/>
          </p:cNvSpPr>
          <p:nvPr/>
        </p:nvSpPr>
        <p:spPr bwMode="auto">
          <a:xfrm>
            <a:off x="468313" y="4724400"/>
            <a:ext cx="7775575" cy="1512888"/>
          </a:xfrm>
          <a:prstGeom prst="rect">
            <a:avLst/>
          </a:prstGeom>
          <a:noFill/>
          <a:ln w="9525">
            <a:noFill/>
            <a:miter lim="800000"/>
            <a:headEnd/>
            <a:tailEnd/>
          </a:ln>
        </p:spPr>
        <p:txBody>
          <a:bodyPr/>
          <a:lstStyle/>
          <a:p>
            <a:pPr>
              <a:spcBef>
                <a:spcPct val="20000"/>
              </a:spcBef>
              <a:buSzPct val="75000"/>
            </a:pPr>
            <a:endParaRPr lang="en-US" sz="1700">
              <a:solidFill>
                <a:srgbClr val="000000"/>
              </a:solidFill>
              <a:latin typeface="Arial" charset="0"/>
            </a:endParaRPr>
          </a:p>
        </p:txBody>
      </p:sp>
      <p:sp>
        <p:nvSpPr>
          <p:cNvPr id="3092"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r>
              <a:rPr lang="hr-HR" sz="2800">
                <a:latin typeface="Arial" charset="0"/>
              </a:rPr>
              <a:t>Interference reports sent to ITA administration</a:t>
            </a:r>
          </a:p>
        </p:txBody>
      </p:sp>
      <p:sp>
        <p:nvSpPr>
          <p:cNvPr id="3093" name="Content Placeholder 9"/>
          <p:cNvSpPr txBox="1">
            <a:spLocks/>
          </p:cNvSpPr>
          <p:nvPr/>
        </p:nvSpPr>
        <p:spPr bwMode="auto">
          <a:xfrm>
            <a:off x="542925" y="4941888"/>
            <a:ext cx="7558088" cy="1295400"/>
          </a:xfrm>
          <a:prstGeom prst="rect">
            <a:avLst/>
          </a:prstGeom>
          <a:noFill/>
          <a:ln w="9525">
            <a:noFill/>
            <a:miter lim="800000"/>
            <a:headEnd/>
            <a:tailEnd/>
          </a:ln>
        </p:spPr>
        <p:txBody>
          <a:bodyPr/>
          <a:lstStyle/>
          <a:p>
            <a:pPr marL="342900" indent="-342900">
              <a:spcBef>
                <a:spcPct val="20000"/>
              </a:spcBef>
              <a:buSzPct val="75000"/>
              <a:buFontTx/>
              <a:buBlip>
                <a:blip r:embed="rId5"/>
              </a:buBlip>
            </a:pPr>
            <a:r>
              <a:rPr lang="en-US" sz="1600" dirty="0">
                <a:solidFill>
                  <a:srgbClr val="000000"/>
                </a:solidFill>
                <a:latin typeface="Arial" charset="0"/>
              </a:rPr>
              <a:t>FM : 351 different report with 504 S10 appendix</a:t>
            </a:r>
          </a:p>
          <a:p>
            <a:pPr marL="342900" indent="-342900">
              <a:spcBef>
                <a:spcPct val="20000"/>
              </a:spcBef>
              <a:buSzPct val="75000"/>
              <a:buFontTx/>
              <a:buBlip>
                <a:blip r:embed="rId5"/>
              </a:buBlip>
            </a:pPr>
            <a:r>
              <a:rPr lang="en-US" sz="1600" dirty="0">
                <a:latin typeface="Arial" charset="0"/>
              </a:rPr>
              <a:t>DTV : 79 reports with 100 S10 appendix for GE06 channels on which we are working, and more 91 reports for GE06 channels on which we are not working yet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6"/>
          <p:cNvSpPr>
            <a:spLocks noGrp="1"/>
          </p:cNvSpPr>
          <p:nvPr>
            <p:ph type="sldNum" sz="quarter" idx="12"/>
          </p:nvPr>
        </p:nvSpPr>
        <p:spPr>
          <a:noFill/>
        </p:spPr>
        <p:txBody>
          <a:bodyPr/>
          <a:lstStyle/>
          <a:p>
            <a:fld id="{B904FF14-37B0-462B-857C-0FE86EB82279}" type="slidenum">
              <a:rPr lang="en-GB" smtClean="0"/>
              <a:pPr/>
              <a:t>15</a:t>
            </a:fld>
            <a:endParaRPr lang="en-GB" smtClean="0"/>
          </a:p>
        </p:txBody>
      </p:sp>
      <p:sp>
        <p:nvSpPr>
          <p:cNvPr id="11"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pPr>
              <a:defRPr/>
            </a:pPr>
            <a:r>
              <a:rPr lang="en-US" sz="2400" kern="0" dirty="0">
                <a:solidFill>
                  <a:schemeClr val="tx2"/>
                </a:solidFill>
                <a:latin typeface="+mj-lt"/>
                <a:ea typeface="+mj-ea"/>
                <a:cs typeface="+mj-cs"/>
              </a:rPr>
              <a:t>Consequences of harmful interferences</a:t>
            </a:r>
            <a:r>
              <a:rPr lang="hr-HR" sz="2400" kern="0" dirty="0">
                <a:solidFill>
                  <a:schemeClr val="tx2"/>
                </a:solidFill>
                <a:latin typeface="+mj-lt"/>
                <a:ea typeface="+mj-ea"/>
                <a:cs typeface="+mj-cs"/>
              </a:rPr>
              <a:t> </a:t>
            </a:r>
            <a:r>
              <a:rPr lang="hr-HR" sz="2400" kern="0" dirty="0" err="1">
                <a:solidFill>
                  <a:schemeClr val="tx2"/>
                </a:solidFill>
                <a:latin typeface="+mj-lt"/>
                <a:ea typeface="+mj-ea"/>
                <a:cs typeface="+mj-cs"/>
              </a:rPr>
              <a:t>from</a:t>
            </a:r>
            <a:r>
              <a:rPr lang="hr-HR" sz="2400" kern="0" dirty="0">
                <a:solidFill>
                  <a:schemeClr val="tx2"/>
                </a:solidFill>
                <a:latin typeface="+mj-lt"/>
                <a:ea typeface="+mj-ea"/>
                <a:cs typeface="+mj-cs"/>
              </a:rPr>
              <a:t> </a:t>
            </a:r>
            <a:r>
              <a:rPr lang="hr-HR" sz="2400" kern="0" dirty="0" err="1">
                <a:solidFill>
                  <a:schemeClr val="tx2"/>
                </a:solidFill>
                <a:latin typeface="+mj-lt"/>
                <a:ea typeface="+mj-ea"/>
                <a:cs typeface="+mj-cs"/>
              </a:rPr>
              <a:t>Italy</a:t>
            </a:r>
            <a:endParaRPr lang="en-US" sz="2400" kern="0" dirty="0">
              <a:solidFill>
                <a:schemeClr val="tx2"/>
              </a:solidFill>
              <a:latin typeface="+mj-lt"/>
              <a:ea typeface="+mj-ea"/>
              <a:cs typeface="+mj-cs"/>
            </a:endParaRPr>
          </a:p>
        </p:txBody>
      </p:sp>
      <p:sp>
        <p:nvSpPr>
          <p:cNvPr id="12" name="Content Placeholder 9"/>
          <p:cNvSpPr txBox="1">
            <a:spLocks/>
          </p:cNvSpPr>
          <p:nvPr/>
        </p:nvSpPr>
        <p:spPr bwMode="auto">
          <a:xfrm>
            <a:off x="539750" y="1484313"/>
            <a:ext cx="7777163" cy="4681537"/>
          </a:xfrm>
          <a:prstGeom prst="rect">
            <a:avLst/>
          </a:prstGeom>
          <a:noFill/>
          <a:ln w="9525">
            <a:noFill/>
            <a:miter lim="800000"/>
            <a:headEnd/>
            <a:tailEnd/>
          </a:ln>
        </p:spPr>
        <p:txBody>
          <a:bodyPr/>
          <a:lstStyle/>
          <a:p>
            <a:pPr marL="342900" indent="-342900">
              <a:spcBef>
                <a:spcPct val="20000"/>
              </a:spcBef>
              <a:buSzPct val="75000"/>
              <a:buFontTx/>
              <a:buBlip>
                <a:blip r:embed="rId2"/>
              </a:buBlip>
            </a:pPr>
            <a:r>
              <a:rPr lang="en-US" sz="2000">
                <a:solidFill>
                  <a:srgbClr val="000000"/>
                </a:solidFill>
                <a:latin typeface="Arial" charset="0"/>
              </a:rPr>
              <a:t>People who can’t watch it’s own TV or radio program</a:t>
            </a:r>
            <a:endParaRPr lang="hr-HR" sz="2000">
              <a:solidFill>
                <a:srgbClr val="000000"/>
              </a:solidFill>
              <a:latin typeface="Arial" charset="0"/>
            </a:endParaRPr>
          </a:p>
          <a:p>
            <a:pPr marL="342900" indent="-342900">
              <a:spcBef>
                <a:spcPct val="20000"/>
              </a:spcBef>
              <a:buSzPct val="75000"/>
            </a:pPr>
            <a:endParaRPr lang="hr-HR" sz="2000">
              <a:latin typeface="Arial" charset="0"/>
            </a:endParaRPr>
          </a:p>
          <a:p>
            <a:pPr marL="342900" indent="-342900">
              <a:spcBef>
                <a:spcPct val="20000"/>
              </a:spcBef>
              <a:buSzPct val="75000"/>
              <a:buFontTx/>
              <a:buBlip>
                <a:blip r:embed="rId2"/>
              </a:buBlip>
            </a:pPr>
            <a:r>
              <a:rPr lang="en-US" sz="2000">
                <a:latin typeface="Arial" charset="0"/>
              </a:rPr>
              <a:t>TV and FM providers</a:t>
            </a:r>
            <a:endParaRPr lang="hr-HR" sz="2000">
              <a:latin typeface="Arial" charset="0"/>
            </a:endParaRPr>
          </a:p>
          <a:p>
            <a:pPr lvl="1">
              <a:spcBef>
                <a:spcPct val="20000"/>
              </a:spcBef>
              <a:buSzPct val="75000"/>
            </a:pPr>
            <a:endParaRPr lang="en-US" sz="2000">
              <a:latin typeface="Arial" charset="0"/>
            </a:endParaRPr>
          </a:p>
          <a:p>
            <a:pPr marL="342900" indent="-342900">
              <a:spcBef>
                <a:spcPct val="20000"/>
              </a:spcBef>
              <a:buSzPct val="75000"/>
              <a:buFontTx/>
              <a:buBlip>
                <a:blip r:embed="rId2"/>
              </a:buBlip>
            </a:pPr>
            <a:r>
              <a:rPr lang="en-US" sz="2000">
                <a:solidFill>
                  <a:srgbClr val="000000"/>
                </a:solidFill>
                <a:latin typeface="Arial" charset="0"/>
              </a:rPr>
              <a:t>Operators who provide TV and FM signal</a:t>
            </a:r>
            <a:endParaRPr lang="hr-HR" sz="2000">
              <a:solidFill>
                <a:srgbClr val="000000"/>
              </a:solidFill>
              <a:latin typeface="Arial" charset="0"/>
            </a:endParaRPr>
          </a:p>
          <a:p>
            <a:pPr marL="342900" indent="-342900">
              <a:spcBef>
                <a:spcPct val="20000"/>
              </a:spcBef>
              <a:buSzPct val="75000"/>
              <a:buFontTx/>
              <a:buBlip>
                <a:blip r:embed="rId2"/>
              </a:buBlip>
            </a:pPr>
            <a:endParaRPr lang="hr-HR" sz="2000">
              <a:solidFill>
                <a:srgbClr val="000000"/>
              </a:solidFill>
              <a:latin typeface="Arial" charset="0"/>
            </a:endParaRPr>
          </a:p>
          <a:p>
            <a:pPr marL="342900" indent="-342900">
              <a:spcBef>
                <a:spcPct val="20000"/>
              </a:spcBef>
              <a:buSzPct val="75000"/>
              <a:buFontTx/>
              <a:buBlip>
                <a:blip r:embed="rId2"/>
              </a:buBlip>
            </a:pPr>
            <a:r>
              <a:rPr lang="en-US" sz="2000">
                <a:latin typeface="Arial" charset="0"/>
              </a:rPr>
              <a:t>HAKOM who can’t ensure interference-free operation of radiocommunications services</a:t>
            </a:r>
          </a:p>
          <a:p>
            <a:pPr marL="342900" indent="-342900">
              <a:spcBef>
                <a:spcPct val="20000"/>
              </a:spcBef>
              <a:buSzPct val="75000"/>
            </a:pPr>
            <a:endParaRPr lang="en-US" sz="20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noChangeArrowheads="1"/>
          </p:cNvSpPr>
          <p:nvPr>
            <p:ph type="sldNum" sz="quarter" idx="12"/>
          </p:nvPr>
        </p:nvSpPr>
        <p:spPr>
          <a:noFill/>
        </p:spPr>
        <p:txBody>
          <a:bodyPr/>
          <a:lstStyle/>
          <a:p>
            <a:fld id="{9D2CB863-7F19-4D72-8835-3DE3F3E70C72}" type="slidenum">
              <a:rPr lang="en-GB" smtClean="0"/>
              <a:pPr/>
              <a:t>16</a:t>
            </a:fld>
            <a:endParaRPr lang="en-GB" smtClean="0"/>
          </a:p>
        </p:txBody>
      </p:sp>
      <p:sp>
        <p:nvSpPr>
          <p:cNvPr id="34818" name="Title 1"/>
          <p:cNvSpPr>
            <a:spLocks noGrp="1"/>
          </p:cNvSpPr>
          <p:nvPr>
            <p:ph type="title"/>
          </p:nvPr>
        </p:nvSpPr>
        <p:spPr/>
        <p:txBody>
          <a:bodyPr/>
          <a:lstStyle/>
          <a:p>
            <a:pPr eaLnBrk="1" hangingPunct="1"/>
            <a:r>
              <a:rPr lang="sr-Latn-CS" smtClean="0"/>
              <a:t>Conclusions </a:t>
            </a:r>
          </a:p>
        </p:txBody>
      </p:sp>
      <p:sp>
        <p:nvSpPr>
          <p:cNvPr id="34819" name="Rectangle 6"/>
          <p:cNvSpPr txBox="1">
            <a:spLocks noGrp="1" noChangeArrowheads="1"/>
          </p:cNvSpPr>
          <p:nvPr/>
        </p:nvSpPr>
        <p:spPr bwMode="auto">
          <a:xfrm>
            <a:off x="6656388" y="6548438"/>
            <a:ext cx="2159000" cy="287337"/>
          </a:xfrm>
          <a:prstGeom prst="rect">
            <a:avLst/>
          </a:prstGeom>
          <a:noFill/>
          <a:ln w="9525">
            <a:noFill/>
            <a:miter lim="800000"/>
            <a:headEnd/>
            <a:tailEnd/>
          </a:ln>
        </p:spPr>
        <p:txBody>
          <a:bodyPr/>
          <a:lstStyle/>
          <a:p>
            <a:pPr algn="r"/>
            <a:fld id="{D07E59B7-E526-4CD2-A93C-A0953F43AA48}" type="slidenum">
              <a:rPr lang="en-GB" sz="1000">
                <a:latin typeface="Calibri" pitchFamily="34" charset="0"/>
              </a:rPr>
              <a:pPr algn="r"/>
              <a:t>16</a:t>
            </a:fld>
            <a:endParaRPr lang="en-GB" sz="1000">
              <a:latin typeface="Calibri" pitchFamily="34" charset="0"/>
            </a:endParaRPr>
          </a:p>
        </p:txBody>
      </p:sp>
      <p:sp>
        <p:nvSpPr>
          <p:cNvPr id="34820" name="Text Box 5"/>
          <p:cNvSpPr txBox="1">
            <a:spLocks noChangeArrowheads="1"/>
          </p:cNvSpPr>
          <p:nvPr/>
        </p:nvSpPr>
        <p:spPr bwMode="auto">
          <a:xfrm>
            <a:off x="482600" y="1484313"/>
            <a:ext cx="8299450" cy="1754187"/>
          </a:xfrm>
          <a:prstGeom prst="rect">
            <a:avLst/>
          </a:prstGeom>
          <a:noFill/>
          <a:ln w="9525">
            <a:noFill/>
            <a:miter lim="800000"/>
            <a:headEnd/>
            <a:tailEnd/>
          </a:ln>
        </p:spPr>
        <p:txBody>
          <a:bodyPr>
            <a:spAutoFit/>
          </a:bodyPr>
          <a:lstStyle/>
          <a:p>
            <a:pPr>
              <a:buFontTx/>
              <a:buChar char="•"/>
            </a:pPr>
            <a:r>
              <a:rPr lang="en-US">
                <a:latin typeface="Arial" charset="0"/>
              </a:rPr>
              <a:t> Italian Administration:</a:t>
            </a:r>
          </a:p>
          <a:p>
            <a:pPr lvl="1">
              <a:buFontTx/>
              <a:buChar char="•"/>
            </a:pPr>
            <a:r>
              <a:rPr lang="en-US">
                <a:latin typeface="Arial" charset="0"/>
              </a:rPr>
              <a:t> ignores ITU rules and relevant frequency agreements,</a:t>
            </a:r>
          </a:p>
          <a:p>
            <a:pPr lvl="1">
              <a:buFontTx/>
              <a:buChar char="•"/>
            </a:pPr>
            <a:r>
              <a:rPr lang="en-US">
                <a:latin typeface="Arial" charset="0"/>
              </a:rPr>
              <a:t> is not solving existing harmful interference cases.</a:t>
            </a:r>
          </a:p>
          <a:p>
            <a:pPr>
              <a:buFontTx/>
              <a:buChar char="•"/>
            </a:pPr>
            <a:endParaRPr lang="en-US">
              <a:latin typeface="Arial" charset="0"/>
            </a:endParaRPr>
          </a:p>
          <a:p>
            <a:pPr>
              <a:buFontTx/>
              <a:buChar char="•"/>
            </a:pPr>
            <a:r>
              <a:rPr lang="en-US">
                <a:latin typeface="Arial" charset="0"/>
              </a:rPr>
              <a:t> Result = usage of frequencies in accordance with RR is not possible</a:t>
            </a:r>
          </a:p>
          <a:p>
            <a:pPr>
              <a:buFontTx/>
              <a:buChar char="•"/>
            </a:pPr>
            <a:endParaRPr lang="en-US">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a:spLocks noGrp="1" noChangeArrowheads="1"/>
          </p:cNvSpPr>
          <p:nvPr>
            <p:ph type="sldNum" sz="quarter" idx="12"/>
          </p:nvPr>
        </p:nvSpPr>
        <p:spPr>
          <a:noFill/>
        </p:spPr>
        <p:txBody>
          <a:bodyPr/>
          <a:lstStyle/>
          <a:p>
            <a:fld id="{2297358C-2070-4DCB-853B-73D5937CD35B}" type="slidenum">
              <a:rPr lang="en-GB" smtClean="0"/>
              <a:pPr/>
              <a:t>17</a:t>
            </a:fld>
            <a:endParaRPr lang="en-GB" smtClean="0"/>
          </a:p>
        </p:txBody>
      </p:sp>
      <p:sp>
        <p:nvSpPr>
          <p:cNvPr id="36866" name="Rectangle 6"/>
          <p:cNvSpPr txBox="1">
            <a:spLocks noGrp="1" noChangeArrowheads="1"/>
          </p:cNvSpPr>
          <p:nvPr/>
        </p:nvSpPr>
        <p:spPr bwMode="auto">
          <a:xfrm>
            <a:off x="6656388" y="6548438"/>
            <a:ext cx="2159000" cy="287337"/>
          </a:xfrm>
          <a:prstGeom prst="rect">
            <a:avLst/>
          </a:prstGeom>
          <a:noFill/>
          <a:ln w="9525">
            <a:noFill/>
            <a:miter lim="800000"/>
            <a:headEnd/>
            <a:tailEnd/>
          </a:ln>
        </p:spPr>
        <p:txBody>
          <a:bodyPr/>
          <a:lstStyle/>
          <a:p>
            <a:pPr algn="r"/>
            <a:fld id="{424CE5C7-08AF-43AC-A4DD-655EAC398211}" type="slidenum">
              <a:rPr lang="en-GB" sz="1000">
                <a:latin typeface="Calibri" pitchFamily="34" charset="0"/>
              </a:rPr>
              <a:pPr algn="r"/>
              <a:t>17</a:t>
            </a:fld>
            <a:endParaRPr lang="en-GB" sz="1000">
              <a:latin typeface="Calibri" pitchFamily="34" charset="0"/>
            </a:endParaRPr>
          </a:p>
        </p:txBody>
      </p:sp>
      <p:sp>
        <p:nvSpPr>
          <p:cNvPr id="9" name="TextBox 8"/>
          <p:cNvSpPr txBox="1">
            <a:spLocks noChangeArrowheads="1"/>
          </p:cNvSpPr>
          <p:nvPr/>
        </p:nvSpPr>
        <p:spPr bwMode="auto">
          <a:xfrm>
            <a:off x="2838450" y="2678113"/>
            <a:ext cx="2673350" cy="641350"/>
          </a:xfrm>
          <a:prstGeom prst="rect">
            <a:avLst/>
          </a:prstGeom>
          <a:noFill/>
          <a:ln w="9525">
            <a:noFill/>
            <a:miter lim="800000"/>
            <a:headEnd/>
            <a:tailEnd/>
          </a:ln>
        </p:spPr>
        <p:txBody>
          <a:bodyPr wrap="none">
            <a:spAutoFit/>
          </a:bodyPr>
          <a:lstStyle/>
          <a:p>
            <a:r>
              <a:rPr lang="en-GB" sz="3600" b="1">
                <a:solidFill>
                  <a:srgbClr val="003F74"/>
                </a:solidFill>
                <a:latin typeface="Arial" charset="0"/>
                <a:cs typeface="Arial"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8" presetClass="emph" presetSubtype="0" fill="hold" grpId="1" nodeType="afterEffect">
                                  <p:stCondLst>
                                    <p:cond delay="500"/>
                                  </p:stCondLst>
                                  <p:iterate type="lt">
                                    <p:tmPct val="4000"/>
                                  </p:iterate>
                                  <p:childTnLst>
                                    <p:set>
                                      <p:cBhvr override="childStyle">
                                        <p:cTn id="12" dur="10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4"/>
          <p:cNvSpPr>
            <a:spLocks noGrp="1"/>
          </p:cNvSpPr>
          <p:nvPr>
            <p:ph type="ftr" sz="quarter" idx="11"/>
          </p:nvPr>
        </p:nvSpPr>
        <p:spPr>
          <a:noFill/>
        </p:spPr>
        <p:txBody>
          <a:bodyPr/>
          <a:lstStyle/>
          <a:p>
            <a:endParaRPr lang="hr-HR" smtClean="0"/>
          </a:p>
          <a:p>
            <a:endParaRPr lang="en-GB" smtClean="0"/>
          </a:p>
        </p:txBody>
      </p:sp>
      <p:sp>
        <p:nvSpPr>
          <p:cNvPr id="18434" name="Slide Number Placeholder 5"/>
          <p:cNvSpPr>
            <a:spLocks noGrp="1"/>
          </p:cNvSpPr>
          <p:nvPr>
            <p:ph type="sldNum" sz="quarter" idx="12"/>
          </p:nvPr>
        </p:nvSpPr>
        <p:spPr>
          <a:noFill/>
        </p:spPr>
        <p:txBody>
          <a:bodyPr/>
          <a:lstStyle/>
          <a:p>
            <a:fld id="{C6564DB0-FC75-4BC9-8DEF-248667359079}" type="slidenum">
              <a:rPr lang="en-GB" smtClean="0"/>
              <a:pPr/>
              <a:t>2</a:t>
            </a:fld>
            <a:endParaRPr lang="en-GB" smtClean="0"/>
          </a:p>
        </p:txBody>
      </p:sp>
      <p:sp>
        <p:nvSpPr>
          <p:cNvPr id="18435" name="Text Box 42"/>
          <p:cNvSpPr txBox="1">
            <a:spLocks noChangeArrowheads="1"/>
          </p:cNvSpPr>
          <p:nvPr/>
        </p:nvSpPr>
        <p:spPr bwMode="auto">
          <a:xfrm>
            <a:off x="827088" y="1196975"/>
            <a:ext cx="7343775" cy="4859338"/>
          </a:xfrm>
          <a:prstGeom prst="rect">
            <a:avLst/>
          </a:prstGeom>
          <a:noFill/>
          <a:ln w="9525">
            <a:noFill/>
            <a:miter lim="800000"/>
            <a:headEnd/>
            <a:tailEnd/>
          </a:ln>
        </p:spPr>
        <p:txBody>
          <a:bodyPr>
            <a:spAutoFit/>
          </a:bodyPr>
          <a:lstStyle/>
          <a:p>
            <a:pPr algn="just">
              <a:lnSpc>
                <a:spcPct val="150000"/>
              </a:lnSpc>
              <a:buFontTx/>
              <a:buBlip>
                <a:blip r:embed="rId2"/>
              </a:buBlip>
            </a:pPr>
            <a:r>
              <a:rPr lang="en-US" sz="1600" dirty="0">
                <a:latin typeface="Univers" pitchFamily="34" charset="0"/>
              </a:rPr>
              <a:t> During the last few decades people living in Croatian costal area are having problems with harmful interferences caused by Italian FM or TV operators</a:t>
            </a:r>
          </a:p>
          <a:p>
            <a:pPr algn="just">
              <a:lnSpc>
                <a:spcPct val="150000"/>
              </a:lnSpc>
              <a:buFontTx/>
              <a:buBlip>
                <a:blip r:embed="rId2"/>
              </a:buBlip>
            </a:pPr>
            <a:r>
              <a:rPr lang="en-US" sz="1600" dirty="0">
                <a:latin typeface="Univers" pitchFamily="34" charset="0"/>
              </a:rPr>
              <a:t>HAKOM preform</a:t>
            </a:r>
            <a:r>
              <a:rPr lang="hr-HR" sz="1600" dirty="0">
                <a:latin typeface="Univers" pitchFamily="34" charset="0"/>
              </a:rPr>
              <a:t>ing</a:t>
            </a:r>
            <a:r>
              <a:rPr lang="en-US" sz="1600" dirty="0">
                <a:latin typeface="Univers" pitchFamily="34" charset="0"/>
              </a:rPr>
              <a:t> measurements at frequencies which are assigned and used for BC in Croatia according to international agreements:</a:t>
            </a:r>
          </a:p>
          <a:p>
            <a:pPr lvl="1" algn="just">
              <a:lnSpc>
                <a:spcPct val="150000"/>
              </a:lnSpc>
              <a:buFontTx/>
              <a:buBlip>
                <a:blip r:embed="rId2"/>
              </a:buBlip>
            </a:pPr>
            <a:r>
              <a:rPr lang="en-US" sz="1600" dirty="0">
                <a:latin typeface="Univers" pitchFamily="34" charset="0"/>
              </a:rPr>
              <a:t> Geneva 2006 agreement for DTV frequencies</a:t>
            </a:r>
          </a:p>
          <a:p>
            <a:pPr lvl="1" algn="just">
              <a:lnSpc>
                <a:spcPct val="150000"/>
              </a:lnSpc>
              <a:buFontTx/>
              <a:buBlip>
                <a:blip r:embed="rId2"/>
              </a:buBlip>
            </a:pPr>
            <a:r>
              <a:rPr lang="en-US" sz="1600" dirty="0">
                <a:latin typeface="Univers" pitchFamily="34" charset="0"/>
              </a:rPr>
              <a:t> Geneva 1984 agreement for FM frequencies</a:t>
            </a:r>
          </a:p>
          <a:p>
            <a:pPr algn="just">
              <a:lnSpc>
                <a:spcPct val="150000"/>
              </a:lnSpc>
              <a:buFontTx/>
              <a:buBlip>
                <a:blip r:embed="rId2"/>
              </a:buBlip>
            </a:pPr>
            <a:r>
              <a:rPr lang="en-US" sz="1600" dirty="0">
                <a:latin typeface="Univers" pitchFamily="34" charset="0"/>
              </a:rPr>
              <a:t> Measurement results are analyzed in accordance to protection ratios described in Recommendation ITU-R BS.412-9 for FM frequency band, and in Recommendation ITU-R BT.1368-4 for DTV frequencies.</a:t>
            </a:r>
          </a:p>
          <a:p>
            <a:pPr algn="just">
              <a:lnSpc>
                <a:spcPct val="150000"/>
              </a:lnSpc>
              <a:buFontTx/>
              <a:buBlip>
                <a:blip r:embed="rId2"/>
              </a:buBlip>
            </a:pPr>
            <a:r>
              <a:rPr lang="hr-HR" sz="1600" dirty="0">
                <a:latin typeface="Univers" pitchFamily="34" charset="0"/>
              </a:rPr>
              <a:t> </a:t>
            </a:r>
            <a:r>
              <a:rPr lang="en-US" sz="1600" dirty="0">
                <a:latin typeface="Univers" pitchFamily="34" charset="0"/>
              </a:rPr>
              <a:t>After that HAKOM send</a:t>
            </a:r>
            <a:r>
              <a:rPr lang="hr-HR" sz="1600" dirty="0">
                <a:latin typeface="Arial" charset="0"/>
              </a:rPr>
              <a:t>s</a:t>
            </a:r>
            <a:r>
              <a:rPr lang="en-US" sz="1600" dirty="0">
                <a:latin typeface="Univers" pitchFamily="34" charset="0"/>
              </a:rPr>
              <a:t> Reports of harmful interferences to Italian administration, according to RR Article 15</a:t>
            </a:r>
          </a:p>
          <a:p>
            <a:pPr algn="just">
              <a:lnSpc>
                <a:spcPct val="150000"/>
              </a:lnSpc>
              <a:buFontTx/>
              <a:buBlip>
                <a:blip r:embed="rId2"/>
              </a:buBlip>
            </a:pPr>
            <a:endParaRPr lang="en-US" sz="1600" dirty="0">
              <a:latin typeface="Univers" pitchFamily="34" charset="0"/>
            </a:endParaRPr>
          </a:p>
        </p:txBody>
      </p:sp>
      <p:sp>
        <p:nvSpPr>
          <p:cNvPr id="5" name="Text Box 8"/>
          <p:cNvSpPr txBox="1">
            <a:spLocks noChangeArrowheads="1"/>
          </p:cNvSpPr>
          <p:nvPr/>
        </p:nvSpPr>
        <p:spPr bwMode="auto">
          <a:xfrm>
            <a:off x="1043608" y="285750"/>
            <a:ext cx="7632700" cy="519113"/>
          </a:xfrm>
          <a:prstGeom prst="rect">
            <a:avLst/>
          </a:prstGeom>
          <a:noFill/>
          <a:ln w="9525">
            <a:noFill/>
            <a:miter lim="800000"/>
            <a:headEnd/>
            <a:tailEnd/>
          </a:ln>
        </p:spPr>
        <p:txBody>
          <a:bodyPr>
            <a:spAutoFit/>
          </a:bodyPr>
          <a:lstStyle/>
          <a:p>
            <a:pPr>
              <a:spcBef>
                <a:spcPct val="50000"/>
              </a:spcBef>
            </a:pPr>
            <a:r>
              <a:rPr lang="en-US" sz="2800" dirty="0" smtClean="0">
                <a:latin typeface="Arial" charset="0"/>
              </a:rPr>
              <a:t>Introduction</a:t>
            </a:r>
            <a:endParaRPr lang="en-US" sz="28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fld id="{B45B50B4-586A-43DD-9AC8-2FEE99FA34FE}" type="slidenum">
              <a:rPr lang="en-GB" smtClean="0"/>
              <a:pPr/>
              <a:t>3</a:t>
            </a:fld>
            <a:endParaRPr lang="en-GB" smtClean="0"/>
          </a:p>
        </p:txBody>
      </p:sp>
      <p:pic>
        <p:nvPicPr>
          <p:cNvPr id="19458" name="Picture 2"/>
          <p:cNvPicPr>
            <a:picLocks noChangeAspect="1" noChangeArrowheads="1"/>
          </p:cNvPicPr>
          <p:nvPr/>
        </p:nvPicPr>
        <p:blipFill>
          <a:blip r:embed="rId2"/>
          <a:srcRect/>
          <a:stretch>
            <a:fillRect/>
          </a:stretch>
        </p:blipFill>
        <p:spPr bwMode="auto">
          <a:xfrm>
            <a:off x="1879600" y="1341438"/>
            <a:ext cx="5419725" cy="4705350"/>
          </a:xfrm>
          <a:prstGeom prst="rect">
            <a:avLst/>
          </a:prstGeom>
          <a:noFill/>
          <a:ln w="9525">
            <a:noFill/>
            <a:miter lim="800000"/>
            <a:headEnd/>
            <a:tailEnd/>
          </a:ln>
        </p:spPr>
      </p:pic>
      <p:sp>
        <p:nvSpPr>
          <p:cNvPr id="19459" name="Text Box 8"/>
          <p:cNvSpPr txBox="1">
            <a:spLocks noChangeArrowheads="1"/>
          </p:cNvSpPr>
          <p:nvPr/>
        </p:nvSpPr>
        <p:spPr bwMode="auto">
          <a:xfrm>
            <a:off x="971550" y="285750"/>
            <a:ext cx="7632700" cy="519113"/>
          </a:xfrm>
          <a:prstGeom prst="rect">
            <a:avLst/>
          </a:prstGeom>
          <a:noFill/>
          <a:ln w="9525">
            <a:noFill/>
            <a:miter lim="800000"/>
            <a:headEnd/>
            <a:tailEnd/>
          </a:ln>
        </p:spPr>
        <p:txBody>
          <a:bodyPr>
            <a:spAutoFit/>
          </a:bodyPr>
          <a:lstStyle/>
          <a:p>
            <a:pPr>
              <a:spcBef>
                <a:spcPct val="50000"/>
              </a:spcBef>
            </a:pPr>
            <a:r>
              <a:rPr lang="en-US" sz="2800" dirty="0">
                <a:latin typeface="Arial" charset="0"/>
              </a:rPr>
              <a:t>Measurement locations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a:noFill/>
        </p:spPr>
        <p:txBody>
          <a:bodyPr/>
          <a:lstStyle/>
          <a:p>
            <a:fld id="{67885C32-3418-4E9C-A562-80AB9E7CA05D}" type="slidenum">
              <a:rPr lang="en-GB" smtClean="0"/>
              <a:pPr/>
              <a:t>4</a:t>
            </a:fld>
            <a:endParaRPr lang="en-GB" smtClean="0"/>
          </a:p>
        </p:txBody>
      </p:sp>
      <p:pic>
        <p:nvPicPr>
          <p:cNvPr id="7" name="Slika 8" descr="hrv.jpg"/>
          <p:cNvPicPr>
            <a:picLocks noChangeAspect="1"/>
          </p:cNvPicPr>
          <p:nvPr/>
        </p:nvPicPr>
        <p:blipFill>
          <a:blip r:embed="rId2" cstate="print"/>
          <a:stretch>
            <a:fillRect/>
          </a:stretch>
        </p:blipFill>
        <p:spPr>
          <a:xfrm>
            <a:off x="4562078" y="2471406"/>
            <a:ext cx="4320480" cy="2880320"/>
          </a:xfrm>
          <a:prstGeom prst="rect">
            <a:avLst/>
          </a:prstGeom>
          <a:ln>
            <a:noFill/>
          </a:ln>
          <a:effectLst>
            <a:softEdge rad="112500"/>
          </a:effectLst>
        </p:spPr>
      </p:pic>
      <p:sp>
        <p:nvSpPr>
          <p:cNvPr id="20483" name="Text Box 8"/>
          <p:cNvSpPr txBox="1">
            <a:spLocks noChangeArrowheads="1"/>
          </p:cNvSpPr>
          <p:nvPr/>
        </p:nvSpPr>
        <p:spPr bwMode="auto">
          <a:xfrm>
            <a:off x="973138" y="285750"/>
            <a:ext cx="7632700" cy="519113"/>
          </a:xfrm>
          <a:prstGeom prst="rect">
            <a:avLst/>
          </a:prstGeom>
          <a:noFill/>
          <a:ln w="9525">
            <a:noFill/>
            <a:miter lim="800000"/>
            <a:headEnd/>
            <a:tailEnd/>
          </a:ln>
        </p:spPr>
        <p:txBody>
          <a:bodyPr>
            <a:spAutoFit/>
          </a:bodyPr>
          <a:lstStyle/>
          <a:p>
            <a:pPr>
              <a:spcBef>
                <a:spcPct val="50000"/>
              </a:spcBef>
            </a:pPr>
            <a:r>
              <a:rPr lang="en-US" sz="2800">
                <a:latin typeface="Arial" charset="0"/>
              </a:rPr>
              <a:t>TV frequency band</a:t>
            </a:r>
          </a:p>
        </p:txBody>
      </p:sp>
      <p:sp>
        <p:nvSpPr>
          <p:cNvPr id="20484" name="Pravokutnik 4"/>
          <p:cNvSpPr>
            <a:spLocks noChangeArrowheads="1"/>
          </p:cNvSpPr>
          <p:nvPr/>
        </p:nvSpPr>
        <p:spPr bwMode="auto">
          <a:xfrm>
            <a:off x="468313" y="1196975"/>
            <a:ext cx="8207375" cy="827088"/>
          </a:xfrm>
          <a:prstGeom prst="rect">
            <a:avLst/>
          </a:prstGeom>
          <a:noFill/>
          <a:ln w="9525">
            <a:noFill/>
            <a:miter lim="800000"/>
            <a:headEnd/>
            <a:tailEnd/>
          </a:ln>
        </p:spPr>
        <p:txBody>
          <a:bodyPr>
            <a:spAutoFit/>
          </a:bodyPr>
          <a:lstStyle/>
          <a:p>
            <a:pPr algn="just">
              <a:lnSpc>
                <a:spcPct val="150000"/>
              </a:lnSpc>
              <a:buFontTx/>
              <a:buBlip>
                <a:blip r:embed="rId3"/>
              </a:buBlip>
            </a:pPr>
            <a:r>
              <a:rPr lang="en-US"/>
              <a:t> </a:t>
            </a:r>
            <a:r>
              <a:rPr lang="en-US" sz="1600"/>
              <a:t>Problem with harmful interferences in TV frequency band should be discussed in two parts:</a:t>
            </a:r>
          </a:p>
        </p:txBody>
      </p:sp>
      <p:sp>
        <p:nvSpPr>
          <p:cNvPr id="20485" name="Pravokutnik 7"/>
          <p:cNvSpPr>
            <a:spLocks noChangeArrowheads="1"/>
          </p:cNvSpPr>
          <p:nvPr/>
        </p:nvSpPr>
        <p:spPr bwMode="auto">
          <a:xfrm>
            <a:off x="477838" y="2413000"/>
            <a:ext cx="4032250" cy="2997200"/>
          </a:xfrm>
          <a:prstGeom prst="rect">
            <a:avLst/>
          </a:prstGeom>
          <a:noFill/>
          <a:ln w="9525">
            <a:noFill/>
            <a:miter lim="800000"/>
            <a:headEnd/>
            <a:tailEnd/>
          </a:ln>
        </p:spPr>
        <p:txBody>
          <a:bodyPr>
            <a:spAutoFit/>
          </a:bodyPr>
          <a:lstStyle/>
          <a:p>
            <a:pPr marL="400050" indent="-400050" algn="just">
              <a:lnSpc>
                <a:spcPct val="150000"/>
              </a:lnSpc>
              <a:buFont typeface="Arial" charset="0"/>
              <a:buAutoNum type="romanUcPeriod"/>
            </a:pPr>
            <a:r>
              <a:rPr lang="en-US" sz="1600"/>
              <a:t>Problems in Croatian areas that suffer harmful interferences from Italian fully digitalized regions </a:t>
            </a:r>
            <a:r>
              <a:rPr lang="hr-HR" sz="1600"/>
              <a:t>         	</a:t>
            </a:r>
            <a:endParaRPr lang="en-US" sz="1600"/>
          </a:p>
          <a:p>
            <a:pPr marL="400050" indent="-400050" algn="just">
              <a:lnSpc>
                <a:spcPct val="150000"/>
              </a:lnSpc>
              <a:buFont typeface="Arial" charset="0"/>
              <a:buAutoNum type="romanUcPeriod"/>
            </a:pPr>
            <a:r>
              <a:rPr lang="en-US" sz="1600"/>
              <a:t>Problems in Croatian areas that suffer harmful interferences from Italian not yet fully digitalized regions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3975E3CD-1F9F-4947-B696-DEA684391C5B}" type="slidenum">
              <a:rPr lang="en-GB" smtClean="0"/>
              <a:pPr/>
              <a:t>5</a:t>
            </a:fld>
            <a:endParaRPr lang="en-GB" smtClean="0"/>
          </a:p>
        </p:txBody>
      </p:sp>
      <p:sp>
        <p:nvSpPr>
          <p:cNvPr id="21506" name="Title 7"/>
          <p:cNvSpPr>
            <a:spLocks noGrp="1"/>
          </p:cNvSpPr>
          <p:nvPr>
            <p:ph type="title"/>
          </p:nvPr>
        </p:nvSpPr>
        <p:spPr/>
        <p:txBody>
          <a:bodyPr/>
          <a:lstStyle/>
          <a:p>
            <a:pPr eaLnBrk="1" hangingPunct="1"/>
            <a:r>
              <a:rPr lang="en-US" smtClean="0"/>
              <a:t> UHF spectrum</a:t>
            </a:r>
            <a:r>
              <a:rPr lang="hr-HR" smtClean="0"/>
              <a:t> – </a:t>
            </a:r>
            <a:r>
              <a:rPr lang="en-US" smtClean="0"/>
              <a:t>south of Croatia </a:t>
            </a:r>
          </a:p>
        </p:txBody>
      </p:sp>
      <p:sp>
        <p:nvSpPr>
          <p:cNvPr id="21507" name="Text Placeholder 9"/>
          <p:cNvSpPr>
            <a:spLocks noGrp="1"/>
          </p:cNvSpPr>
          <p:nvPr>
            <p:ph type="body" sz="half" idx="2"/>
          </p:nvPr>
        </p:nvSpPr>
        <p:spPr>
          <a:xfrm>
            <a:off x="1792288" y="5373688"/>
            <a:ext cx="5486400" cy="804862"/>
          </a:xfrm>
        </p:spPr>
        <p:txBody>
          <a:bodyPr/>
          <a:lstStyle/>
          <a:p>
            <a:pPr eaLnBrk="1" hangingPunct="1"/>
            <a:r>
              <a:rPr lang="en-US" smtClean="0"/>
              <a:t>Measured with directional antenna on Pelješac, direction 190 degrees (Bari – Italy)</a:t>
            </a:r>
          </a:p>
        </p:txBody>
      </p:sp>
      <p:sp>
        <p:nvSpPr>
          <p:cNvPr id="21508"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55790624-3AA0-450F-A30E-E0650C067CC2}" type="slidenum">
              <a:rPr lang="en-GB" sz="1000">
                <a:latin typeface="Calibri" pitchFamily="34" charset="0"/>
              </a:rPr>
              <a:pPr algn="r"/>
              <a:t>5</a:t>
            </a:fld>
            <a:endParaRPr lang="en-GB" sz="1000">
              <a:latin typeface="Calibri" pitchFamily="34" charset="0"/>
            </a:endParaRPr>
          </a:p>
        </p:txBody>
      </p:sp>
      <p:pic>
        <p:nvPicPr>
          <p:cNvPr id="21509" name="Picture 4"/>
          <p:cNvPicPr>
            <a:picLocks noGrp="1" noChangeAspect="1" noChangeArrowheads="1"/>
          </p:cNvPicPr>
          <p:nvPr>
            <p:ph type="pic" idx="1"/>
          </p:nvPr>
        </p:nvPicPr>
        <p:blipFill>
          <a:blip r:embed="rId2"/>
          <a:srcRect t="436" b="436"/>
          <a:stretch>
            <a:fillRect/>
          </a:stretch>
        </p:blipFill>
        <p:spPr>
          <a:xfrm>
            <a:off x="1792288" y="1123950"/>
            <a:ext cx="5486400" cy="3603625"/>
          </a:xfrm>
        </p:spPr>
      </p:pic>
      <p:sp>
        <p:nvSpPr>
          <p:cNvPr id="21510" name="Text Box 8"/>
          <p:cNvSpPr txBox="1">
            <a:spLocks noChangeArrowheads="1"/>
          </p:cNvSpPr>
          <p:nvPr/>
        </p:nvSpPr>
        <p:spPr bwMode="auto">
          <a:xfrm>
            <a:off x="1116013" y="260350"/>
            <a:ext cx="7632700" cy="519113"/>
          </a:xfrm>
          <a:prstGeom prst="rect">
            <a:avLst/>
          </a:prstGeom>
          <a:noFill/>
          <a:ln w="9525">
            <a:noFill/>
            <a:miter lim="800000"/>
            <a:headEnd/>
            <a:tailEnd/>
          </a:ln>
        </p:spPr>
        <p:txBody>
          <a:bodyPr>
            <a:spAutoFit/>
          </a:bodyPr>
          <a:lstStyle/>
          <a:p>
            <a:pPr>
              <a:spcBef>
                <a:spcPct val="50000"/>
              </a:spcBef>
            </a:pPr>
            <a:r>
              <a:rPr lang="en-US" sz="2800">
                <a:latin typeface="Arial" charset="0"/>
              </a:rPr>
              <a:t>Situation where Italian ASO is not completed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115032B5-073C-48D3-B421-A7FF946C31A1}" type="slidenum">
              <a:rPr lang="en-GB" smtClean="0"/>
              <a:pPr/>
              <a:t>6</a:t>
            </a:fld>
            <a:endParaRPr lang="en-GB" smtClean="0"/>
          </a:p>
        </p:txBody>
      </p:sp>
      <p:sp>
        <p:nvSpPr>
          <p:cNvPr id="22530" name="Title 7"/>
          <p:cNvSpPr>
            <a:spLocks noGrp="1"/>
          </p:cNvSpPr>
          <p:nvPr>
            <p:ph type="title"/>
          </p:nvPr>
        </p:nvSpPr>
        <p:spPr/>
        <p:txBody>
          <a:bodyPr/>
          <a:lstStyle/>
          <a:p>
            <a:pPr eaLnBrk="1" hangingPunct="1"/>
            <a:r>
              <a:rPr lang="en-US" smtClean="0"/>
              <a:t>28th channel in Istria</a:t>
            </a:r>
          </a:p>
        </p:txBody>
      </p:sp>
      <p:sp>
        <p:nvSpPr>
          <p:cNvPr id="22531" name="Text Placeholder 9"/>
          <p:cNvSpPr>
            <a:spLocks noGrp="1"/>
          </p:cNvSpPr>
          <p:nvPr>
            <p:ph type="body" sz="half" idx="2"/>
          </p:nvPr>
        </p:nvSpPr>
        <p:spPr/>
        <p:txBody>
          <a:bodyPr/>
          <a:lstStyle/>
          <a:p>
            <a:pPr eaLnBrk="1" hangingPunct="1"/>
            <a:r>
              <a:rPr lang="en-US" smtClean="0"/>
              <a:t>Croatian MUX A in large part of Istria.</a:t>
            </a:r>
          </a:p>
        </p:txBody>
      </p:sp>
      <p:sp>
        <p:nvSpPr>
          <p:cNvPr id="22532" name="Date Placeholder 4"/>
          <p:cNvSpPr>
            <a:spLocks noGrp="1"/>
          </p:cNvSpPr>
          <p:nvPr>
            <p:ph type="dt" sz="quarter" idx="10"/>
          </p:nvPr>
        </p:nvSpPr>
        <p:spPr>
          <a:noFill/>
        </p:spPr>
        <p:txBody>
          <a:bodyPr/>
          <a:lstStyle/>
          <a:p>
            <a:endParaRPr lang="hr-HR" smtClean="0"/>
          </a:p>
          <a:p>
            <a:endParaRPr lang="en-US" smtClean="0"/>
          </a:p>
        </p:txBody>
      </p:sp>
      <p:sp>
        <p:nvSpPr>
          <p:cNvPr id="22533"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F8294ADC-A111-454C-A90C-D81AF769EC36}" type="slidenum">
              <a:rPr lang="en-US" sz="1000">
                <a:latin typeface="Calibri" pitchFamily="34" charset="0"/>
              </a:rPr>
              <a:pPr algn="r"/>
              <a:t>6</a:t>
            </a:fld>
            <a:endParaRPr lang="en-US" sz="1000">
              <a:latin typeface="Calibri" pitchFamily="34" charset="0"/>
            </a:endParaRPr>
          </a:p>
        </p:txBody>
      </p:sp>
      <p:sp>
        <p:nvSpPr>
          <p:cNvPr id="22534" name="Rezervirano mjesto slike 7"/>
          <p:cNvSpPr>
            <a:spLocks noGrp="1"/>
          </p:cNvSpPr>
          <p:nvPr>
            <p:ph type="pic" idx="1"/>
          </p:nvPr>
        </p:nvSpPr>
        <p:spPr>
          <a:xfrm>
            <a:off x="1792288" y="1123950"/>
            <a:ext cx="5486400" cy="3603625"/>
          </a:xfrm>
        </p:spPr>
      </p:sp>
      <p:sp>
        <p:nvSpPr>
          <p:cNvPr id="10"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pPr>
              <a:defRPr/>
            </a:pPr>
            <a:r>
              <a:rPr lang="en-US" sz="2800" kern="0" dirty="0">
                <a:solidFill>
                  <a:schemeClr val="tx2"/>
                </a:solidFill>
                <a:latin typeface="+mj-lt"/>
                <a:ea typeface="+mj-ea"/>
                <a:cs typeface="+mj-cs"/>
              </a:rPr>
              <a:t>GE06 plan: full compatibility in Adriatic region</a:t>
            </a:r>
          </a:p>
        </p:txBody>
      </p:sp>
      <p:pic>
        <p:nvPicPr>
          <p:cNvPr id="22536" name="Picture 4" descr="PLAN copy"/>
          <p:cNvPicPr>
            <a:picLocks noChangeAspect="1" noChangeArrowheads="1"/>
          </p:cNvPicPr>
          <p:nvPr/>
        </p:nvPicPr>
        <p:blipFill>
          <a:blip r:embed="rId2"/>
          <a:srcRect/>
          <a:stretch>
            <a:fillRect/>
          </a:stretch>
        </p:blipFill>
        <p:spPr bwMode="auto">
          <a:xfrm>
            <a:off x="1547813" y="1773238"/>
            <a:ext cx="5664200" cy="4473575"/>
          </a:xfrm>
          <a:prstGeom prst="rect">
            <a:avLst/>
          </a:prstGeom>
          <a:noFill/>
          <a:ln w="9525">
            <a:noFill/>
            <a:miter lim="800000"/>
            <a:headEnd/>
            <a:tailEnd/>
          </a:ln>
        </p:spPr>
      </p:pic>
      <p:pic>
        <p:nvPicPr>
          <p:cNvPr id="22537" name="Picture 5" descr="kanali_cesalj"/>
          <p:cNvPicPr>
            <a:picLocks noChangeAspect="1" noChangeArrowheads="1"/>
          </p:cNvPicPr>
          <p:nvPr/>
        </p:nvPicPr>
        <p:blipFill>
          <a:blip r:embed="rId3"/>
          <a:srcRect/>
          <a:stretch>
            <a:fillRect/>
          </a:stretch>
        </p:blipFill>
        <p:spPr bwMode="auto">
          <a:xfrm>
            <a:off x="755650" y="1125538"/>
            <a:ext cx="7300913"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noFill/>
        </p:spPr>
        <p:txBody>
          <a:bodyPr/>
          <a:lstStyle/>
          <a:p>
            <a:fld id="{A31FC405-7BBF-4F1A-BDF8-FAFA1EE63ABA}" type="slidenum">
              <a:rPr lang="en-GB" smtClean="0"/>
              <a:pPr/>
              <a:t>7</a:t>
            </a:fld>
            <a:endParaRPr lang="en-GB" smtClean="0"/>
          </a:p>
        </p:txBody>
      </p:sp>
      <p:sp>
        <p:nvSpPr>
          <p:cNvPr id="23554" name="Title 7"/>
          <p:cNvSpPr>
            <a:spLocks noGrp="1"/>
          </p:cNvSpPr>
          <p:nvPr>
            <p:ph type="title"/>
          </p:nvPr>
        </p:nvSpPr>
        <p:spPr>
          <a:xfrm>
            <a:off x="1692275" y="5157788"/>
            <a:ext cx="5486400" cy="566737"/>
          </a:xfrm>
        </p:spPr>
        <p:txBody>
          <a:bodyPr/>
          <a:lstStyle/>
          <a:p>
            <a:pPr eaLnBrk="1" hangingPunct="1"/>
            <a:r>
              <a:rPr lang="en-US" smtClean="0"/>
              <a:t> UHF spectrum</a:t>
            </a:r>
            <a:r>
              <a:rPr lang="hr-HR" smtClean="0"/>
              <a:t> – Istria</a:t>
            </a:r>
            <a:endParaRPr lang="sr-Latn-CS" smtClean="0"/>
          </a:p>
        </p:txBody>
      </p:sp>
      <p:sp>
        <p:nvSpPr>
          <p:cNvPr id="23555" name="Text Placeholder 9"/>
          <p:cNvSpPr>
            <a:spLocks noGrp="1"/>
          </p:cNvSpPr>
          <p:nvPr>
            <p:ph type="body" sz="half" idx="2"/>
          </p:nvPr>
        </p:nvSpPr>
        <p:spPr>
          <a:xfrm>
            <a:off x="1763713" y="5754688"/>
            <a:ext cx="5486400" cy="804862"/>
          </a:xfrm>
        </p:spPr>
        <p:txBody>
          <a:bodyPr/>
          <a:lstStyle/>
          <a:p>
            <a:pPr eaLnBrk="1" hangingPunct="1"/>
            <a:r>
              <a:rPr lang="en-US" dirty="0" smtClean="0"/>
              <a:t>Measured on 29th </a:t>
            </a:r>
            <a:r>
              <a:rPr lang="en-US" dirty="0" smtClean="0"/>
              <a:t>September</a:t>
            </a:r>
            <a:r>
              <a:rPr lang="en-US" dirty="0" smtClean="0"/>
              <a:t>, </a:t>
            </a:r>
            <a:r>
              <a:rPr lang="en-US" dirty="0" smtClean="0"/>
              <a:t>2011. in Istria</a:t>
            </a:r>
          </a:p>
        </p:txBody>
      </p:sp>
      <p:sp>
        <p:nvSpPr>
          <p:cNvPr id="23556"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27816345-9D4A-4E53-A695-93BB67C0C32F}" type="slidenum">
              <a:rPr lang="en-GB" sz="1000">
                <a:latin typeface="Calibri" pitchFamily="34" charset="0"/>
              </a:rPr>
              <a:pPr algn="r"/>
              <a:t>7</a:t>
            </a:fld>
            <a:endParaRPr lang="en-GB" sz="1000">
              <a:latin typeface="Calibri" pitchFamily="34" charset="0"/>
            </a:endParaRPr>
          </a:p>
        </p:txBody>
      </p:sp>
      <p:sp>
        <p:nvSpPr>
          <p:cNvPr id="23557" name="Text Box 8"/>
          <p:cNvSpPr txBox="1">
            <a:spLocks noChangeArrowheads="1"/>
          </p:cNvSpPr>
          <p:nvPr/>
        </p:nvSpPr>
        <p:spPr bwMode="auto">
          <a:xfrm>
            <a:off x="1116013" y="260350"/>
            <a:ext cx="7632700" cy="519113"/>
          </a:xfrm>
          <a:prstGeom prst="rect">
            <a:avLst/>
          </a:prstGeom>
          <a:noFill/>
          <a:ln w="9525">
            <a:noFill/>
            <a:miter lim="800000"/>
            <a:headEnd/>
            <a:tailEnd/>
          </a:ln>
        </p:spPr>
        <p:txBody>
          <a:bodyPr>
            <a:spAutoFit/>
          </a:bodyPr>
          <a:lstStyle/>
          <a:p>
            <a:pPr>
              <a:spcBef>
                <a:spcPct val="50000"/>
              </a:spcBef>
            </a:pPr>
            <a:r>
              <a:rPr lang="hr-HR" sz="2800">
                <a:latin typeface="Arial" charset="0"/>
              </a:rPr>
              <a:t>Italian ASO is completed</a:t>
            </a:r>
            <a:endParaRPr lang="en-US" sz="2800">
              <a:latin typeface="Arial" charset="0"/>
            </a:endParaRPr>
          </a:p>
        </p:txBody>
      </p:sp>
      <p:pic>
        <p:nvPicPr>
          <p:cNvPr id="23558" name="Picture Placeholder 2"/>
          <p:cNvPicPr>
            <a:picLocks noGrp="1" noChangeAspect="1"/>
          </p:cNvPicPr>
          <p:nvPr>
            <p:ph type="pic" idx="1"/>
          </p:nvPr>
        </p:nvPicPr>
        <p:blipFill>
          <a:blip r:embed="rId2"/>
          <a:srcRect t="4205" b="4205"/>
          <a:stretch>
            <a:fillRect/>
          </a:stretch>
        </p:blipFill>
        <p:spPr>
          <a:xfrm>
            <a:off x="1258888" y="1125538"/>
            <a:ext cx="6361112" cy="41751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sldNum" sz="quarter" idx="12"/>
          </p:nvPr>
        </p:nvSpPr>
        <p:spPr>
          <a:noFill/>
        </p:spPr>
        <p:txBody>
          <a:bodyPr/>
          <a:lstStyle/>
          <a:p>
            <a:fld id="{925EDA9F-A68C-4E80-B919-DB1FDBDC1F59}" type="slidenum">
              <a:rPr lang="en-GB" smtClean="0"/>
              <a:pPr/>
              <a:t>8</a:t>
            </a:fld>
            <a:endParaRPr lang="en-GB" smtClean="0"/>
          </a:p>
        </p:txBody>
      </p:sp>
      <p:pic>
        <p:nvPicPr>
          <p:cNvPr id="24578" name="Picture 2" descr="D:\HAKOM\ITALIJA\2011\RIJEKA\Mini kampanja 4_2011\screenshoot MT Juricani-Alberi\screenshoot MT Juricani-Alberi\_19990927_1127.bmp"/>
          <p:cNvPicPr>
            <a:picLocks noChangeAspect="1" noChangeArrowheads="1"/>
          </p:cNvPicPr>
          <p:nvPr/>
        </p:nvPicPr>
        <p:blipFill>
          <a:blip r:embed="rId2"/>
          <a:srcRect t="8948" b="8948"/>
          <a:stretch>
            <a:fillRect/>
          </a:stretch>
        </p:blipFill>
        <p:spPr bwMode="auto">
          <a:xfrm>
            <a:off x="900113" y="1196975"/>
            <a:ext cx="7358062" cy="4833938"/>
          </a:xfrm>
          <a:prstGeom prst="rect">
            <a:avLst/>
          </a:prstGeom>
          <a:noFill/>
          <a:ln w="9525">
            <a:noFill/>
            <a:miter lim="800000"/>
            <a:headEnd/>
            <a:tailEnd/>
          </a:ln>
        </p:spPr>
      </p:pic>
      <p:sp>
        <p:nvSpPr>
          <p:cNvPr id="24579" name="Text Box 5"/>
          <p:cNvSpPr>
            <a:spLocks noGrp="1" noChangeArrowheads="1"/>
          </p:cNvSpPr>
          <p:nvPr>
            <p:ph type="title"/>
          </p:nvPr>
        </p:nvSpPr>
        <p:spPr/>
        <p:txBody>
          <a:bodyPr/>
          <a:lstStyle/>
          <a:p>
            <a:pPr eaLnBrk="1" hangingPunct="1">
              <a:spcBef>
                <a:spcPct val="50000"/>
              </a:spcBef>
            </a:pPr>
            <a:r>
              <a:rPr lang="hr-HR" smtClean="0"/>
              <a:t>Impact on reception </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p:spPr>
        <p:txBody>
          <a:bodyPr/>
          <a:lstStyle/>
          <a:p>
            <a:fld id="{543BF13F-B9BF-446C-8A45-8119E839F5D5}" type="slidenum">
              <a:rPr lang="en-GB" smtClean="0"/>
              <a:pPr/>
              <a:t>9</a:t>
            </a:fld>
            <a:endParaRPr lang="en-GB" smtClean="0"/>
          </a:p>
        </p:txBody>
      </p:sp>
      <p:sp>
        <p:nvSpPr>
          <p:cNvPr id="25602" name="Text Placeholder 9"/>
          <p:cNvSpPr>
            <a:spLocks noGrp="1"/>
          </p:cNvSpPr>
          <p:nvPr>
            <p:ph type="body" sz="half" idx="2"/>
          </p:nvPr>
        </p:nvSpPr>
        <p:spPr>
          <a:xfrm>
            <a:off x="468313" y="5300663"/>
            <a:ext cx="8135937" cy="1020762"/>
          </a:xfrm>
        </p:spPr>
        <p:txBody>
          <a:bodyPr/>
          <a:lstStyle/>
          <a:p>
            <a:pPr eaLnBrk="1" hangingPunct="1"/>
            <a:r>
              <a:rPr lang="en-US" smtClean="0"/>
              <a:t>Red – area with strong influence of harmful interference from Italy, and without possibility to watch Croatian TV program on MUX A</a:t>
            </a:r>
          </a:p>
          <a:p>
            <a:pPr eaLnBrk="1" hangingPunct="1"/>
            <a:r>
              <a:rPr lang="en-US" smtClean="0"/>
              <a:t>Green –  territory with good coverage of Croatian DVB-T signal according to international ITU recommendations</a:t>
            </a:r>
            <a:r>
              <a:rPr lang="hr-HR" smtClean="0"/>
              <a:t>,</a:t>
            </a:r>
            <a:r>
              <a:rPr lang="en-US" smtClean="0"/>
              <a:t> which is confirmed with more then 500 measurement </a:t>
            </a:r>
          </a:p>
        </p:txBody>
      </p:sp>
      <p:sp>
        <p:nvSpPr>
          <p:cNvPr id="25603" name="Slide Number Placeholder 6"/>
          <p:cNvSpPr txBox="1">
            <a:spLocks noGrp="1"/>
          </p:cNvSpPr>
          <p:nvPr/>
        </p:nvSpPr>
        <p:spPr bwMode="auto">
          <a:xfrm>
            <a:off x="6656388" y="6548438"/>
            <a:ext cx="2159000" cy="287337"/>
          </a:xfrm>
          <a:prstGeom prst="rect">
            <a:avLst/>
          </a:prstGeom>
          <a:noFill/>
          <a:ln w="9525">
            <a:noFill/>
            <a:miter lim="800000"/>
            <a:headEnd/>
            <a:tailEnd/>
          </a:ln>
        </p:spPr>
        <p:txBody>
          <a:bodyPr/>
          <a:lstStyle/>
          <a:p>
            <a:pPr algn="r"/>
            <a:fld id="{BB008A1A-67F2-477E-AE9E-FF79D7E5C476}" type="slidenum">
              <a:rPr lang="en-GB" sz="1000">
                <a:latin typeface="Calibri" pitchFamily="34" charset="0"/>
              </a:rPr>
              <a:pPr algn="r"/>
              <a:t>9</a:t>
            </a:fld>
            <a:endParaRPr lang="en-GB" sz="1000">
              <a:latin typeface="Calibri" pitchFamily="34" charset="0"/>
            </a:endParaRPr>
          </a:p>
        </p:txBody>
      </p:sp>
      <p:pic>
        <p:nvPicPr>
          <p:cNvPr id="25604" name="Picture 1"/>
          <p:cNvPicPr>
            <a:picLocks noChangeAspect="1" noChangeArrowheads="1"/>
          </p:cNvPicPr>
          <p:nvPr/>
        </p:nvPicPr>
        <p:blipFill>
          <a:blip r:embed="rId2"/>
          <a:srcRect/>
          <a:stretch>
            <a:fillRect/>
          </a:stretch>
        </p:blipFill>
        <p:spPr bwMode="auto">
          <a:xfrm>
            <a:off x="468313" y="1268413"/>
            <a:ext cx="3959225" cy="3640137"/>
          </a:xfrm>
          <a:prstGeom prst="rect">
            <a:avLst/>
          </a:prstGeom>
          <a:noFill/>
          <a:ln w="9525">
            <a:noFill/>
            <a:miter lim="800000"/>
            <a:headEnd/>
            <a:tailEnd/>
          </a:ln>
        </p:spPr>
      </p:pic>
      <p:pic>
        <p:nvPicPr>
          <p:cNvPr id="25605" name="Picture 2"/>
          <p:cNvPicPr>
            <a:picLocks noChangeAspect="1" noChangeArrowheads="1"/>
          </p:cNvPicPr>
          <p:nvPr/>
        </p:nvPicPr>
        <p:blipFill>
          <a:blip r:embed="rId3"/>
          <a:srcRect/>
          <a:stretch>
            <a:fillRect/>
          </a:stretch>
        </p:blipFill>
        <p:spPr bwMode="auto">
          <a:xfrm>
            <a:off x="4572000" y="1274763"/>
            <a:ext cx="3989388" cy="3667125"/>
          </a:xfrm>
          <a:prstGeom prst="rect">
            <a:avLst/>
          </a:prstGeom>
          <a:noFill/>
          <a:ln w="9525">
            <a:noFill/>
            <a:miter lim="800000"/>
            <a:headEnd/>
            <a:tailEnd/>
          </a:ln>
        </p:spPr>
      </p:pic>
      <p:sp>
        <p:nvSpPr>
          <p:cNvPr id="25606" name="Rectangle 2"/>
          <p:cNvSpPr txBox="1">
            <a:spLocks noChangeArrowheads="1"/>
          </p:cNvSpPr>
          <p:nvPr/>
        </p:nvSpPr>
        <p:spPr bwMode="auto">
          <a:xfrm>
            <a:off x="971550" y="298450"/>
            <a:ext cx="7777163" cy="561975"/>
          </a:xfrm>
          <a:prstGeom prst="rect">
            <a:avLst/>
          </a:prstGeom>
          <a:noFill/>
          <a:ln w="9525">
            <a:noFill/>
            <a:miter lim="800000"/>
            <a:headEnd/>
            <a:tailEnd/>
          </a:ln>
        </p:spPr>
        <p:txBody>
          <a:bodyPr anchor="b"/>
          <a:lstStyle/>
          <a:p>
            <a:r>
              <a:rPr lang="en-US" sz="2800">
                <a:latin typeface="Arial" charset="0"/>
              </a:rPr>
              <a:t>Coverage of Croatian MUX A in Istria</a:t>
            </a:r>
            <a:r>
              <a:rPr lang="hr-HR" sz="2800">
                <a:latin typeface="Arial" charset="0"/>
              </a:rPr>
              <a:t> (ch 28)</a:t>
            </a:r>
            <a:endParaRPr lang="en-US" sz="2800">
              <a:solidFill>
                <a:schemeClr val="tx2"/>
              </a:solidFill>
              <a:latin typeface="Arial" charset="0"/>
            </a:endParaRPr>
          </a:p>
        </p:txBody>
      </p:sp>
      <p:sp>
        <p:nvSpPr>
          <p:cNvPr id="12" name="Text Placeholder 9"/>
          <p:cNvSpPr txBox="1">
            <a:spLocks/>
          </p:cNvSpPr>
          <p:nvPr/>
        </p:nvSpPr>
        <p:spPr bwMode="auto">
          <a:xfrm>
            <a:off x="395288" y="4941888"/>
            <a:ext cx="4105275" cy="358775"/>
          </a:xfrm>
          <a:prstGeom prst="rect">
            <a:avLst/>
          </a:prstGeom>
          <a:noFill/>
          <a:ln w="9525">
            <a:noFill/>
            <a:miter lim="800000"/>
            <a:headEnd/>
            <a:tailEnd/>
          </a:ln>
        </p:spPr>
        <p:txBody>
          <a:bodyPr/>
          <a:lstStyle/>
          <a:p>
            <a:pPr>
              <a:spcBef>
                <a:spcPct val="20000"/>
              </a:spcBef>
              <a:buSzPct val="75000"/>
              <a:defRPr/>
            </a:pPr>
            <a:r>
              <a:rPr lang="en-US" sz="1400" kern="0" dirty="0">
                <a:latin typeface="+mn-lt"/>
              </a:rPr>
              <a:t>Situation on 28th channel before December 2010.</a:t>
            </a:r>
          </a:p>
        </p:txBody>
      </p:sp>
      <p:sp>
        <p:nvSpPr>
          <p:cNvPr id="13" name="Text Placeholder 9"/>
          <p:cNvSpPr txBox="1">
            <a:spLocks/>
          </p:cNvSpPr>
          <p:nvPr/>
        </p:nvSpPr>
        <p:spPr bwMode="auto">
          <a:xfrm>
            <a:off x="4500563" y="4941888"/>
            <a:ext cx="4103687" cy="358775"/>
          </a:xfrm>
          <a:prstGeom prst="rect">
            <a:avLst/>
          </a:prstGeom>
          <a:noFill/>
          <a:ln w="9525">
            <a:noFill/>
            <a:miter lim="800000"/>
            <a:headEnd/>
            <a:tailEnd/>
          </a:ln>
        </p:spPr>
        <p:txBody>
          <a:bodyPr/>
          <a:lstStyle/>
          <a:p>
            <a:pPr>
              <a:spcBef>
                <a:spcPct val="20000"/>
              </a:spcBef>
              <a:buSzPct val="75000"/>
              <a:defRPr/>
            </a:pPr>
            <a:r>
              <a:rPr lang="en-US" sz="1400" kern="0" dirty="0">
                <a:latin typeface="+mn-lt"/>
              </a:rPr>
              <a:t>Situation on 28th channel after December 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IS-TM-INTS-Predlozak za prezentacije prazni_EN2010-v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Blip>
            <a:blip xmlns:r="http://schemas.openxmlformats.org/officeDocument/2006/relationships" r:embed="rId1"/>
          </a:buBlip>
          <a:tabLst/>
          <a:defRPr kumimoji="0" lang="hr-H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Blip>
            <a:blip xmlns:r="http://schemas.openxmlformats.org/officeDocument/2006/relationships" r:embed="rId1"/>
          </a:buBlip>
          <a:tabLst/>
          <a:defRPr kumimoji="0" lang="hr-H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VL-IS-TM-INTS-Predlozak za prezentacije prazni_EN2010-v1.0</Template>
  <TotalTime>538</TotalTime>
  <Words>677</Words>
  <Application>Microsoft Office PowerPoint</Application>
  <PresentationFormat>On-screen Show (4:3)</PresentationFormat>
  <Paragraphs>105</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VL-IS-TM-INTS-Predlozak za prezentacije prazni_EN2010-v1.0</vt:lpstr>
      <vt:lpstr>Microsoft Excel 97-2003 Worksheet</vt:lpstr>
      <vt:lpstr>PowerPoint Presentation</vt:lpstr>
      <vt:lpstr>PowerPoint Presentation</vt:lpstr>
      <vt:lpstr>PowerPoint Presentation</vt:lpstr>
      <vt:lpstr>PowerPoint Presentation</vt:lpstr>
      <vt:lpstr> UHF spectrum – south of Croatia </vt:lpstr>
      <vt:lpstr>28th channel in Istria</vt:lpstr>
      <vt:lpstr> UHF spectrum – Istria</vt:lpstr>
      <vt:lpstr>Impact on reception </vt:lpstr>
      <vt:lpstr>PowerPoint Presentation</vt:lpstr>
      <vt:lpstr>Italian TV service on 28th channel (MUX A) in Istria</vt:lpstr>
      <vt:lpstr>PowerPoint Presentation</vt:lpstr>
      <vt:lpstr>Measured interferences from ITA</vt:lpstr>
      <vt:lpstr>Coverage of Radio Pula</vt:lpstr>
      <vt:lpstr>PowerPoint Presentation</vt:lpstr>
      <vt:lpstr>PowerPoint Presentation</vt:lpstr>
      <vt:lpstr>Conclusions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Harmful interferences from Italy</dc:title>
  <dc:subject>Presentation template</dc:subject>
  <dc:creator>Luka Vujević</dc:creator>
  <dc:description>Created by: Cornelia Kruslin; Approved by: Executive Director - Drazen Lucic; Verified by: PUK - Tonko Obuljen</dc:description>
  <cp:lastModifiedBy>Luka Vujević</cp:lastModifiedBy>
  <cp:revision>51</cp:revision>
  <cp:lastPrinted>2011-10-03T21:05:37Z</cp:lastPrinted>
  <dcterms:created xsi:type="dcterms:W3CDTF">2011-05-09T08:38:25Z</dcterms:created>
  <dcterms:modified xsi:type="dcterms:W3CDTF">2011-10-04T08:32:36Z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vjerio">
    <vt:lpwstr>Antun Carić, Dražen Lučić</vt:lpwstr>
  </property>
  <property fmtid="{D5CDD505-2E9C-101B-9397-08002B2CF9AE}" pid="3" name="Uređivač">
    <vt:lpwstr>Cornelia Krušlin</vt:lpwstr>
  </property>
  <property fmtid="{D5CDD505-2E9C-101B-9397-08002B2CF9AE}" pid="4" name="Jezik">
    <vt:lpwstr>EN</vt:lpwstr>
  </property>
  <property fmtid="{D5CDD505-2E9C-101B-9397-08002B2CF9AE}" pid="5" name="Vlasnik">
    <vt:lpwstr>HAKOM</vt:lpwstr>
  </property>
  <property fmtid="{D5CDD505-2E9C-101B-9397-08002B2CF9AE}" pid="6" name="Stanje">
    <vt:lpwstr>Approved</vt:lpwstr>
  </property>
  <property fmtid="{D5CDD505-2E9C-101B-9397-08002B2CF9AE}" pid="7" name="Datum dovršetka">
    <vt:lpwstr>01.05.2011.</vt:lpwstr>
  </property>
</Properties>
</file>