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6" r:id="rId8"/>
  </p:sldIdLst>
  <p:sldSz cx="9144000" cy="6858000" type="screen4x3"/>
  <p:notesSz cx="6669088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52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17572-3D88-42A9-B043-469784FCFCF5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94C833-BB23-4473-9653-610988B8AEE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473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44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369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27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3979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912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099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000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7490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161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46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0250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20CD4-C59F-4DD5-BAF7-2D184E5D9F6D}" type="datetimeFigureOut">
              <a:rPr lang="fr-FR" smtClean="0"/>
              <a:t>08/03/2012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E0544-961B-46EA-A52A-BC1C3303DC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439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FM50 </a:t>
            </a:r>
            <a:br>
              <a:rPr lang="fr-FR" dirty="0" smtClean="0"/>
            </a:br>
            <a:r>
              <a:rPr lang="fr-FR" dirty="0" err="1" smtClean="0"/>
              <a:t>drafting</a:t>
            </a:r>
            <a:r>
              <a:rPr lang="fr-FR" dirty="0" smtClean="0"/>
              <a:t> group 4	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Mainz 6-9 March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3070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1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 err="1" smtClean="0"/>
              <a:t>Find</a:t>
            </a:r>
            <a:r>
              <a:rPr lang="fr-FR" dirty="0" smtClean="0"/>
              <a:t> agreement on simple questions (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already</a:t>
            </a:r>
            <a:r>
              <a:rPr lang="fr-FR" dirty="0" smtClean="0"/>
              <a:t> </a:t>
            </a:r>
            <a:r>
              <a:rPr lang="fr-FR" dirty="0" err="1" smtClean="0"/>
              <a:t>approved</a:t>
            </a:r>
            <a:r>
              <a:rPr lang="fr-FR" dirty="0" smtClean="0"/>
              <a:t> </a:t>
            </a:r>
            <a:r>
              <a:rPr lang="fr-FR" dirty="0" err="1" smtClean="0"/>
              <a:t>at</a:t>
            </a:r>
            <a:r>
              <a:rPr lang="fr-FR" dirty="0" smtClean="0"/>
              <a:t> FM50#3)</a:t>
            </a:r>
          </a:p>
          <a:p>
            <a:pPr lvl="1"/>
            <a:r>
              <a:rPr lang="fr-FR" dirty="0" smtClean="0"/>
              <a:t>RR article 5 </a:t>
            </a:r>
            <a:r>
              <a:rPr lang="fr-FR" dirty="0" err="1" smtClean="0"/>
              <a:t>region</a:t>
            </a:r>
            <a:r>
              <a:rPr lang="fr-FR" dirty="0" smtClean="0"/>
              <a:t> 1, changes </a:t>
            </a:r>
            <a:r>
              <a:rPr lang="fr-FR" dirty="0" err="1" smtClean="0"/>
              <a:t>needed</a:t>
            </a:r>
            <a:r>
              <a:rPr lang="fr-FR" dirty="0" smtClean="0"/>
              <a:t>?</a:t>
            </a:r>
          </a:p>
          <a:p>
            <a:pPr lvl="1"/>
            <a:r>
              <a:rPr lang="fr-FR" dirty="0" smtClean="0"/>
              <a:t>MA02revCO07 the </a:t>
            </a:r>
            <a:r>
              <a:rPr lang="fr-FR" dirty="0" err="1" smtClean="0"/>
              <a:t>allotment</a:t>
            </a:r>
            <a:r>
              <a:rPr lang="fr-FR" dirty="0" smtClean="0"/>
              <a:t> plan</a:t>
            </a:r>
          </a:p>
          <a:p>
            <a:pPr lvl="1"/>
            <a:r>
              <a:rPr lang="fr-FR" dirty="0" smtClean="0"/>
              <a:t>MA02revCO07 </a:t>
            </a:r>
            <a:r>
              <a:rPr lang="fr-FR" dirty="0" err="1" smtClean="0"/>
              <a:t>annex</a:t>
            </a:r>
            <a:r>
              <a:rPr lang="fr-FR" dirty="0" smtClean="0"/>
              <a:t> II (</a:t>
            </a:r>
            <a:r>
              <a:rPr lang="fr-FR" dirty="0" err="1" smtClean="0"/>
              <a:t>channelization</a:t>
            </a:r>
            <a:r>
              <a:rPr lang="fr-FR" dirty="0" smtClean="0"/>
              <a:t>, </a:t>
            </a:r>
            <a:r>
              <a:rPr lang="fr-FR" dirty="0" err="1" smtClean="0"/>
              <a:t>emission</a:t>
            </a:r>
            <a:r>
              <a:rPr lang="fr-FR" dirty="0" smtClean="0"/>
              <a:t> </a:t>
            </a:r>
            <a:r>
              <a:rPr lang="fr-FR" dirty="0" err="1" smtClean="0"/>
              <a:t>mask</a:t>
            </a:r>
            <a:r>
              <a:rPr lang="fr-FR" dirty="0" smtClean="0"/>
              <a:t>)</a:t>
            </a:r>
          </a:p>
          <a:p>
            <a:pPr lvl="1"/>
            <a:r>
              <a:rPr lang="fr-FR" dirty="0" smtClean="0"/>
              <a:t>MA02revCO07 cross border coordination </a:t>
            </a:r>
            <a:r>
              <a:rPr lang="fr-FR" dirty="0" err="1" smtClean="0"/>
              <a:t>procedures</a:t>
            </a:r>
            <a:endParaRPr lang="fr-FR" dirty="0" smtClean="0"/>
          </a:p>
          <a:p>
            <a:pPr lvl="1"/>
            <a:r>
              <a:rPr lang="fr-FR" dirty="0" smtClean="0"/>
              <a:t>ECC DEC(03)02</a:t>
            </a:r>
          </a:p>
          <a:p>
            <a:r>
              <a:rPr lang="fr-FR" dirty="0" err="1" smtClean="0"/>
              <a:t>Add</a:t>
            </a:r>
            <a:r>
              <a:rPr lang="fr-FR" dirty="0" smtClean="0"/>
              <a:t> </a:t>
            </a:r>
            <a:r>
              <a:rPr lang="fr-FR" dirty="0" err="1" smtClean="0"/>
              <a:t>explanatory</a:t>
            </a:r>
            <a:r>
              <a:rPr lang="fr-FR" dirty="0" smtClean="0"/>
              <a:t> </a:t>
            </a:r>
            <a:r>
              <a:rPr lang="fr-FR" dirty="0" err="1" smtClean="0"/>
              <a:t>text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2093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RR article 5 </a:t>
            </a:r>
            <a:r>
              <a:rPr lang="fr-FR" dirty="0" err="1" smtClean="0"/>
              <a:t>region</a:t>
            </a:r>
            <a:r>
              <a:rPr lang="fr-FR" dirty="0" smtClean="0"/>
              <a:t> 1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696444"/>
              </p:ext>
            </p:extLst>
          </p:nvPr>
        </p:nvGraphicFramePr>
        <p:xfrm>
          <a:off x="1647190" y="1916832"/>
          <a:ext cx="5849620" cy="4160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8975"/>
                <a:gridCol w="3890645"/>
              </a:tblGrid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Application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Compliance</a:t>
                      </a:r>
                      <a:r>
                        <a:rPr lang="fr-FR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to the RR: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Application</a:t>
                      </a:r>
                      <a:r>
                        <a:rPr lang="fr-FR" sz="1400" baseline="0" dirty="0" smtClean="0">
                          <a:effectLst/>
                        </a:rPr>
                        <a:t> 1 (</a:t>
                      </a:r>
                      <a:r>
                        <a:rPr lang="fr-FR" sz="1400" baseline="0" dirty="0" err="1" smtClean="0">
                          <a:effectLst/>
                        </a:rPr>
                        <a:t>terrestrial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broadcasting</a:t>
                      </a:r>
                      <a:r>
                        <a:rPr lang="fr-FR" sz="1400" baseline="0" dirty="0" smtClean="0">
                          <a:effectLst/>
                        </a:rPr>
                        <a:t>)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limited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to audio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broadcasting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footnote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345)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Mobile Broadband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MMD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Satellite </a:t>
                      </a:r>
                      <a:r>
                        <a:rPr lang="fr-FR" sz="1400" dirty="0" err="1" smtClean="0">
                          <a:effectLst/>
                        </a:rPr>
                        <a:t>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limited</a:t>
                      </a:r>
                      <a:r>
                        <a:rPr lang="fr-FR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to audio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broadcasting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footnote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345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[Satellite Mobile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broaband</a:t>
                      </a:r>
                      <a:r>
                        <a:rPr lang="fr-FR" sz="1400" baseline="0" dirty="0" smtClean="0">
                          <a:effectLst/>
                        </a:rPr>
                        <a:t>]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[Satellite</a:t>
                      </a:r>
                      <a:r>
                        <a:rPr lang="fr-FR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MM </a:t>
                      </a:r>
                      <a:r>
                        <a:rPr lang="fr-FR" sz="14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downlink</a:t>
                      </a:r>
                      <a:r>
                        <a:rPr lang="fr-FR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]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PMSE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PPDR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404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BDA2GC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822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MA02revCO07 (1)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802430"/>
              </p:ext>
            </p:extLst>
          </p:nvPr>
        </p:nvGraphicFramePr>
        <p:xfrm>
          <a:off x="1647190" y="1556791"/>
          <a:ext cx="6381194" cy="4739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6993"/>
                <a:gridCol w="4244201"/>
              </a:tblGrid>
              <a:tr h="554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Application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MA02revCO07 compatibility with the Plan (allotments)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4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Terrestrial</a:t>
                      </a:r>
                      <a:r>
                        <a:rPr lang="fr-FR" sz="14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  <a:latin typeface="+mn-lt"/>
                          <a:ea typeface="+mn-ea"/>
                          <a:cs typeface="+mn-cs"/>
                        </a:rPr>
                        <a:t>broadcast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err="1">
                          <a:effectLst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Mobile Broadband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No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MMD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effectLst/>
                        </a:rPr>
                        <a:t>No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4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Satellite </a:t>
                      </a:r>
                      <a:r>
                        <a:rPr lang="fr-FR" sz="1400" dirty="0" err="1">
                          <a:effectLst/>
                        </a:rPr>
                        <a:t>Broadcasting</a:t>
                      </a:r>
                      <a:r>
                        <a:rPr lang="fr-FR" sz="1400" dirty="0">
                          <a:effectLst/>
                        </a:rPr>
                        <a:t>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</a:rPr>
                        <a:t>[Satellite Mobile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braodband</a:t>
                      </a:r>
                      <a:r>
                        <a:rPr lang="fr-FR" sz="1400" dirty="0" smtClean="0">
                          <a:effectLst/>
                        </a:rPr>
                        <a:t>]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effectLst/>
                        </a:rPr>
                        <a:t>[Satellite MM</a:t>
                      </a:r>
                      <a:r>
                        <a:rPr lang="fr-FR" sz="1400" baseline="0" dirty="0" smtClean="0">
                          <a:effectLst/>
                        </a:rPr>
                        <a:t> </a:t>
                      </a:r>
                      <a:r>
                        <a:rPr lang="fr-FR" sz="1400" baseline="0" dirty="0" err="1" smtClean="0">
                          <a:effectLst/>
                        </a:rPr>
                        <a:t>downlink</a:t>
                      </a:r>
                      <a:r>
                        <a:rPr lang="fr-FR" sz="1400" dirty="0" smtClean="0">
                          <a:effectLst/>
                        </a:rPr>
                        <a:t>]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effectLst/>
                        </a:rPr>
                        <a:t>PMSE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Can use</a:t>
                      </a:r>
                      <a:r>
                        <a:rPr lang="en-US" sz="1400" baseline="0" dirty="0" smtClean="0">
                          <a:effectLst/>
                        </a:rPr>
                        <a:t> interleaved spectrum of the allotment plan as secondary service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PPDR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00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BDA2GC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039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MA02revCO07 (2)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706755"/>
              </p:ext>
            </p:extLst>
          </p:nvPr>
        </p:nvGraphicFramePr>
        <p:xfrm>
          <a:off x="1619672" y="1340768"/>
          <a:ext cx="6525210" cy="6621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5223"/>
                <a:gridCol w="4339987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Application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MA02revCO07: </a:t>
                      </a:r>
                      <a:r>
                        <a:rPr lang="en-US" sz="1400" dirty="0">
                          <a:effectLst/>
                        </a:rPr>
                        <a:t>compatibility </a:t>
                      </a:r>
                      <a:r>
                        <a:rPr lang="en-US" sz="1400" dirty="0" smtClean="0">
                          <a:effectLst/>
                        </a:rPr>
                        <a:t>with</a:t>
                      </a:r>
                      <a:r>
                        <a:rPr lang="en-US" sz="1400" baseline="0" dirty="0" smtClean="0">
                          <a:effectLst/>
                        </a:rPr>
                        <a:t> the </a:t>
                      </a:r>
                      <a:r>
                        <a:rPr lang="en-US" sz="1400" baseline="0" dirty="0" err="1" smtClean="0">
                          <a:effectLst/>
                        </a:rPr>
                        <a:t>enveloppe</a:t>
                      </a:r>
                      <a:r>
                        <a:rPr lang="en-US" sz="1400" baseline="0" dirty="0" smtClean="0">
                          <a:effectLst/>
                        </a:rPr>
                        <a:t> concept [</a:t>
                      </a:r>
                      <a:r>
                        <a:rPr lang="en-US" sz="1400" baseline="0" dirty="0" err="1" smtClean="0">
                          <a:effectLst/>
                        </a:rPr>
                        <a:t>channelisation</a:t>
                      </a:r>
                      <a:r>
                        <a:rPr lang="en-US" sz="1400" dirty="0" smtClean="0">
                          <a:effectLst/>
                        </a:rPr>
                        <a:t> given in Annex II (x contiguous channels </a:t>
                      </a:r>
                      <a:r>
                        <a:rPr lang="en-US" sz="1400" dirty="0">
                          <a:effectLst/>
                        </a:rPr>
                        <a:t>of 1.7 MHz which may be aggregated to form 5.1 MHz channels, spectrum emission mask</a:t>
                      </a:r>
                      <a:r>
                        <a:rPr lang="en-US" sz="1400" dirty="0" smtClean="0">
                          <a:effectLst/>
                        </a:rPr>
                        <a:t>)]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Terrestrial</a:t>
                      </a:r>
                      <a:r>
                        <a:rPr lang="en-US" sz="1400" baseline="0" dirty="0" smtClean="0">
                          <a:effectLst/>
                        </a:rPr>
                        <a:t> broadcast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Yes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Mobil</a:t>
                      </a:r>
                      <a:r>
                        <a:rPr lang="fr-FR" sz="1400" dirty="0">
                          <a:effectLst/>
                        </a:rPr>
                        <a:t>e Broadband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could use aggregation of channels for downlink link but suboptimal</a:t>
                      </a:r>
                      <a:r>
                        <a:rPr lang="en-US" sz="1400" baseline="0" dirty="0" smtClean="0">
                          <a:effectLst/>
                        </a:rPr>
                        <a:t>. For the mobile transmitters appropriate procedure may need to be defined through mutual agreement.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MMD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could </a:t>
                      </a:r>
                      <a:r>
                        <a:rPr lang="en-US" sz="1400" dirty="0">
                          <a:effectLst/>
                        </a:rPr>
                        <a:t>use aggregation of channels but suboptimal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Satellite </a:t>
                      </a:r>
                      <a:r>
                        <a:rPr lang="en-US" sz="1400" dirty="0" smtClean="0">
                          <a:effectLst/>
                        </a:rPr>
                        <a:t>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</a:t>
                      </a:r>
                      <a:r>
                        <a:rPr lang="en-US" sz="1400" baseline="0" dirty="0" smtClean="0">
                          <a:effectLst/>
                        </a:rPr>
                        <a:t> (§ from SES)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[Satellite Multimedia]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6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PMSE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Yes,</a:t>
                      </a:r>
                      <a:r>
                        <a:rPr lang="en-US" sz="1400" baseline="0" dirty="0" smtClean="0">
                          <a:effectLst/>
                        </a:rPr>
                        <a:t> c</a:t>
                      </a:r>
                      <a:r>
                        <a:rPr lang="en-US" sz="1400" dirty="0" smtClean="0">
                          <a:effectLst/>
                        </a:rPr>
                        <a:t>an </a:t>
                      </a:r>
                      <a:r>
                        <a:rPr lang="en-US" sz="1400" dirty="0">
                          <a:effectLst/>
                        </a:rPr>
                        <a:t>fit several audio channels within a T-DAB </a:t>
                      </a:r>
                      <a:r>
                        <a:rPr lang="en-US" sz="1400" dirty="0" smtClean="0">
                          <a:effectLst/>
                        </a:rPr>
                        <a:t>channel (as a secondary</a:t>
                      </a:r>
                      <a:r>
                        <a:rPr lang="en-US" sz="1400" baseline="0" dirty="0" smtClean="0">
                          <a:effectLst/>
                        </a:rPr>
                        <a:t> service would not need to notify)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PPDR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could use aggregation of channels for downlink link but suboptimal</a:t>
                      </a:r>
                      <a:r>
                        <a:rPr lang="en-US" sz="1400" baseline="0" dirty="0" smtClean="0">
                          <a:effectLst/>
                        </a:rPr>
                        <a:t>. For the mobile transmitters appropriate procedure may need to be defined through mutual agreement.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90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BDA2GC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could </a:t>
                      </a:r>
                      <a:r>
                        <a:rPr lang="en-US" sz="1400" dirty="0">
                          <a:effectLst/>
                        </a:rPr>
                        <a:t>use aggregation of channels </a:t>
                      </a:r>
                      <a:r>
                        <a:rPr lang="en-US" sz="1400" dirty="0" smtClean="0">
                          <a:effectLst/>
                        </a:rPr>
                        <a:t>for forward link but suboptimal</a:t>
                      </a:r>
                      <a:r>
                        <a:rPr lang="en-US" sz="1400" baseline="0" dirty="0" smtClean="0">
                          <a:effectLst/>
                        </a:rPr>
                        <a:t>. For the mobile transmitters appropriate procedure may need to be defined through mutual agreement.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817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MA02revCO07 (3)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460547"/>
              </p:ext>
            </p:extLst>
          </p:nvPr>
        </p:nvGraphicFramePr>
        <p:xfrm>
          <a:off x="1647190" y="1916830"/>
          <a:ext cx="5849620" cy="41002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8975"/>
                <a:gridCol w="3890645"/>
              </a:tblGrid>
              <a:tr h="767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Application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Possibility to use the cross border coordination procedures in MA02revCO07 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Terrestrial</a:t>
                      </a:r>
                      <a:r>
                        <a:rPr lang="en-US" sz="1400" baseline="0" dirty="0" smtClean="0">
                          <a:effectLst/>
                        </a:rPr>
                        <a:t> 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Yes [</a:t>
                      </a:r>
                      <a:r>
                        <a:rPr lang="en-US" sz="1400" baseline="0" dirty="0" smtClean="0">
                          <a:effectLst/>
                        </a:rPr>
                        <a:t>§ generic paragraph to add to section 6]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Mobil</a:t>
                      </a:r>
                      <a:r>
                        <a:rPr lang="fr-FR" sz="1400" dirty="0">
                          <a:effectLst/>
                        </a:rPr>
                        <a:t>e Broadband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need to develop procedure for mobile</a:t>
                      </a:r>
                      <a:r>
                        <a:rPr lang="en-US" sz="1400" baseline="0" dirty="0" smtClean="0">
                          <a:effectLst/>
                        </a:rPr>
                        <a:t> transmitters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MMD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The</a:t>
                      </a:r>
                      <a:r>
                        <a:rPr lang="en-US" sz="1400" baseline="0" dirty="0" smtClean="0">
                          <a:effectLst/>
                        </a:rPr>
                        <a:t> procedure could be used as the transmitters are fixed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Satellite </a:t>
                      </a:r>
                      <a:r>
                        <a:rPr lang="en-US" sz="1400" dirty="0" smtClean="0">
                          <a:effectLst/>
                        </a:rPr>
                        <a:t>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Not applicable,</a:t>
                      </a:r>
                      <a:r>
                        <a:rPr lang="en-US" sz="1400" baseline="0" dirty="0" smtClean="0">
                          <a:effectLst/>
                        </a:rPr>
                        <a:t> </a:t>
                      </a:r>
                      <a:r>
                        <a:rPr lang="en-US" sz="1400" dirty="0" smtClean="0">
                          <a:effectLst/>
                        </a:rPr>
                        <a:t>ITU coordination applies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Satellite Multimedia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PMSE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Not applicable,</a:t>
                      </a:r>
                      <a:r>
                        <a:rPr lang="en-US" sz="1400" baseline="0" dirty="0" smtClean="0">
                          <a:effectLst/>
                        </a:rPr>
                        <a:t> a</a:t>
                      </a:r>
                      <a:r>
                        <a:rPr lang="en-US" sz="1400" dirty="0" smtClean="0">
                          <a:effectLst/>
                        </a:rPr>
                        <a:t>s a secondary</a:t>
                      </a:r>
                      <a:r>
                        <a:rPr lang="en-US" sz="1400" baseline="0" dirty="0" smtClean="0">
                          <a:effectLst/>
                        </a:rPr>
                        <a:t> service does not use the Maastricht</a:t>
                      </a:r>
                      <a:r>
                        <a:rPr lang="fr-FR" sz="1400" dirty="0" smtClean="0"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effectLst/>
                        </a:rPr>
                        <a:t>procedure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PPDR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need to develop procedure for mobile</a:t>
                      </a:r>
                      <a:r>
                        <a:rPr lang="en-US" sz="1400" baseline="0" dirty="0" smtClean="0">
                          <a:effectLst/>
                        </a:rPr>
                        <a:t> transmitters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21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BDA2GC</a:t>
                      </a:r>
                      <a:endParaRPr lang="fr-FR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Not</a:t>
                      </a:r>
                      <a:r>
                        <a:rPr lang="en-US" sz="1400" baseline="0" dirty="0" smtClean="0">
                          <a:effectLst/>
                        </a:rPr>
                        <a:t> applicable, CEPT wide service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4799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ECC DEC(03)02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4840579"/>
              </p:ext>
            </p:extLst>
          </p:nvPr>
        </p:nvGraphicFramePr>
        <p:xfrm>
          <a:off x="1647190" y="1484787"/>
          <a:ext cx="6453202" cy="4649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1108"/>
                <a:gridCol w="4292094"/>
              </a:tblGrid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Application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Compatibility with ECC DEC(03)02 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766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Terrestrial</a:t>
                      </a:r>
                      <a:r>
                        <a:rPr lang="en-US" sz="1400" baseline="0" dirty="0" smtClean="0">
                          <a:effectLst/>
                        </a:rPr>
                        <a:t> 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aseline="0" smtClean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Mobil</a:t>
                      </a:r>
                      <a:r>
                        <a:rPr lang="fr-FR" sz="1400" dirty="0">
                          <a:effectLst/>
                        </a:rPr>
                        <a:t>e Broadband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MMD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249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Satellite </a:t>
                      </a:r>
                      <a:r>
                        <a:rPr lang="en-US" sz="1400" dirty="0" smtClean="0">
                          <a:effectLst/>
                        </a:rPr>
                        <a:t>Broadcasting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Yes limited to audio broadcasting (</a:t>
                      </a:r>
                      <a:r>
                        <a:rPr lang="en-US" sz="1400" baseline="0" dirty="0" smtClean="0">
                          <a:effectLst/>
                        </a:rPr>
                        <a:t>may be complemented by a terrestrial component in areas where satellite signal is not available (considering f of ECC DEC(03)02)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Satellite Multimedia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PMSE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PPDR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No</a:t>
                      </a:r>
                      <a:endParaRPr lang="fr-FR" sz="140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62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BDA2GC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</a:rPr>
                        <a:t>No</a:t>
                      </a:r>
                      <a:endParaRPr lang="fr-FR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593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1098</TotalTime>
  <Words>473</Words>
  <Application>Microsoft Office PowerPoint</Application>
  <PresentationFormat>Affichage à l'écran (4:3)</PresentationFormat>
  <Paragraphs>108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FM50  drafting group 4 </vt:lpstr>
      <vt:lpstr>Criteria 1</vt:lpstr>
      <vt:lpstr>RR article 5 region 1</vt:lpstr>
      <vt:lpstr>MA02revCO07 (1)</vt:lpstr>
      <vt:lpstr>MA02revCO07 (2)</vt:lpstr>
      <vt:lpstr>MA02revCO07 (3)</vt:lpstr>
      <vt:lpstr>ECC DEC(03)02</vt:lpstr>
    </vt:vector>
  </TitlesOfParts>
  <Company>ANFR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FM50  drafting group 4</dc:title>
  <dc:creator>DG4</dc:creator>
  <cp:lastModifiedBy>DG4</cp:lastModifiedBy>
  <cp:revision>39</cp:revision>
  <cp:lastPrinted>2012-03-01T14:29:44Z</cp:lastPrinted>
  <dcterms:created xsi:type="dcterms:W3CDTF">2012-03-01T13:26:08Z</dcterms:created>
  <dcterms:modified xsi:type="dcterms:W3CDTF">2012-03-08T07:50:21Z</dcterms:modified>
</cp:coreProperties>
</file>