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0931A-5AE6-40BF-B5F9-E55BFEC22DDA}" type="datetimeFigureOut">
              <a:rPr lang="en-US"/>
              <a:pPr>
                <a:defRPr/>
              </a:pPr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A8101-5066-409E-AE4B-23F41D6342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CEA61-73E4-4C31-80D3-2741221EB452}" type="datetimeFigureOut">
              <a:rPr lang="en-US"/>
              <a:pPr>
                <a:defRPr/>
              </a:pPr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E0A32-AF17-4357-AD87-8C9703AD46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53C58-C8F1-455B-9F2E-FED5D6973861}" type="datetimeFigureOut">
              <a:rPr lang="en-US"/>
              <a:pPr>
                <a:defRPr/>
              </a:pPr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AF462-A353-4CC3-A427-DC3C7F5A6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B70B8-9E78-447A-8635-6D5E7FB30DA2}" type="datetimeFigureOut">
              <a:rPr lang="en-US"/>
              <a:pPr>
                <a:defRPr/>
              </a:pPr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9AFD1-9B03-4A68-A139-B3EF57B80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D6699-0217-496F-817C-D86D87636D5F}" type="datetimeFigureOut">
              <a:rPr lang="en-US"/>
              <a:pPr>
                <a:defRPr/>
              </a:pPr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2FFF7-FFBF-440B-B642-7C211680B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26DFB-785C-427F-8A45-60B681E62D5E}" type="datetimeFigureOut">
              <a:rPr lang="en-US"/>
              <a:pPr>
                <a:defRPr/>
              </a:pPr>
              <a:t>3/20/2012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90F25-D9B6-4E66-9BB6-3C601775FD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49414-8092-43AA-8DC4-C2B30174DF8F}" type="datetimeFigureOut">
              <a:rPr lang="en-US"/>
              <a:pPr>
                <a:defRPr/>
              </a:pPr>
              <a:t>3/20/2012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9A103-E7DF-4366-8126-BDD8975900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62458-FCA0-476B-B4C9-DD17F59D4E84}" type="datetimeFigureOut">
              <a:rPr lang="en-US"/>
              <a:pPr>
                <a:defRPr/>
              </a:pPr>
              <a:t>3/20/2012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BCCEA-0741-4F55-9C49-48FE69F5E7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FD88E-4123-4BCF-AE5F-EE0E0177DCA8}" type="datetimeFigureOut">
              <a:rPr lang="en-US"/>
              <a:pPr>
                <a:defRPr/>
              </a:pPr>
              <a:t>3/20/2012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02ABD-DBD3-41E5-A0B5-F0D1D98503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6F19B-EDBA-4318-8806-2C8BEE8DB9E5}" type="datetimeFigureOut">
              <a:rPr lang="en-US"/>
              <a:pPr>
                <a:defRPr/>
              </a:pPr>
              <a:t>3/20/2012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46C56-AC39-4695-A340-139D6FE6F7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6B34A-BFFF-4C9C-9845-ABFAFDB3780D}" type="datetimeFigureOut">
              <a:rPr lang="en-US"/>
              <a:pPr>
                <a:defRPr/>
              </a:pPr>
              <a:t>3/20/2012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A3BCC-231C-4E36-BCEF-45B72EFA9E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058AFA-0BF0-4C86-8E3F-8B972806523A}" type="datetimeFigureOut">
              <a:rPr lang="en-US"/>
              <a:pPr>
                <a:defRPr/>
              </a:pPr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181F1D5-E690-440C-A861-4394A4776E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Freeform 60"/>
          <p:cNvSpPr/>
          <p:nvPr/>
        </p:nvSpPr>
        <p:spPr>
          <a:xfrm>
            <a:off x="3168650" y="1808163"/>
            <a:ext cx="2786063" cy="2508250"/>
          </a:xfrm>
          <a:custGeom>
            <a:avLst/>
            <a:gdLst>
              <a:gd name="connsiteX0" fmla="*/ 1701210 w 2785731"/>
              <a:gd name="connsiteY0" fmla="*/ 0 h 2509284"/>
              <a:gd name="connsiteX1" fmla="*/ 0 w 2785731"/>
              <a:gd name="connsiteY1" fmla="*/ 680484 h 2509284"/>
              <a:gd name="connsiteX2" fmla="*/ 1424763 w 2785731"/>
              <a:gd name="connsiteY2" fmla="*/ 1850065 h 2509284"/>
              <a:gd name="connsiteX3" fmla="*/ 1701210 w 2785731"/>
              <a:gd name="connsiteY3" fmla="*/ 2509284 h 2509284"/>
              <a:gd name="connsiteX4" fmla="*/ 2062717 w 2785731"/>
              <a:gd name="connsiteY4" fmla="*/ 1828800 h 2509284"/>
              <a:gd name="connsiteX5" fmla="*/ 2785731 w 2785731"/>
              <a:gd name="connsiteY5" fmla="*/ 1020725 h 2509284"/>
              <a:gd name="connsiteX6" fmla="*/ 1701210 w 2785731"/>
              <a:gd name="connsiteY6" fmla="*/ 0 h 2509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85731" h="2509284">
                <a:moveTo>
                  <a:pt x="1701210" y="0"/>
                </a:moveTo>
                <a:lnTo>
                  <a:pt x="0" y="680484"/>
                </a:lnTo>
                <a:lnTo>
                  <a:pt x="1424763" y="1850065"/>
                </a:lnTo>
                <a:lnTo>
                  <a:pt x="1701210" y="2509284"/>
                </a:lnTo>
                <a:lnTo>
                  <a:pt x="2062717" y="1828800"/>
                </a:lnTo>
                <a:lnTo>
                  <a:pt x="2785731" y="1020725"/>
                </a:lnTo>
                <a:lnTo>
                  <a:pt x="1701210" y="0"/>
                </a:lnTo>
                <a:close/>
              </a:path>
            </a:pathLst>
          </a:cu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3314" name="Group 52"/>
          <p:cNvGrpSpPr>
            <a:grpSpLocks/>
          </p:cNvGrpSpPr>
          <p:nvPr/>
        </p:nvGrpSpPr>
        <p:grpSpPr bwMode="auto">
          <a:xfrm>
            <a:off x="2627313" y="981075"/>
            <a:ext cx="4540250" cy="4968875"/>
            <a:chOff x="1725699" y="548680"/>
            <a:chExt cx="4540474" cy="4968552"/>
          </a:xfrm>
        </p:grpSpPr>
        <p:grpSp>
          <p:nvGrpSpPr>
            <p:cNvPr id="13322" name="Group 15"/>
            <p:cNvGrpSpPr>
              <a:grpSpLocks/>
            </p:cNvGrpSpPr>
            <p:nvPr/>
          </p:nvGrpSpPr>
          <p:grpSpPr bwMode="auto">
            <a:xfrm>
              <a:off x="3851920" y="548680"/>
              <a:ext cx="216024" cy="2448272"/>
              <a:chOff x="4271392" y="1484784"/>
              <a:chExt cx="216024" cy="2448272"/>
            </a:xfrm>
          </p:grpSpPr>
          <p:cxnSp>
            <p:nvCxnSpPr>
              <p:cNvPr id="5" name="Straight Arrow Connector 4"/>
              <p:cNvCxnSpPr/>
              <p:nvPr/>
            </p:nvCxnSpPr>
            <p:spPr>
              <a:xfrm flipV="1">
                <a:off x="4378893" y="1484784"/>
                <a:ext cx="0" cy="244776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4270938" y="1916556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4270938" y="2321343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4270938" y="2726128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4270938" y="3129327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4270938" y="3534114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323" name="Group 16"/>
            <p:cNvGrpSpPr>
              <a:grpSpLocks/>
            </p:cNvGrpSpPr>
            <p:nvPr/>
          </p:nvGrpSpPr>
          <p:grpSpPr bwMode="auto">
            <a:xfrm rot="-3600000">
              <a:off x="2841823" y="1211222"/>
              <a:ext cx="216024" cy="2448272"/>
              <a:chOff x="4271392" y="1484784"/>
              <a:chExt cx="216024" cy="2448272"/>
            </a:xfrm>
          </p:grpSpPr>
          <p:cxnSp>
            <p:nvCxnSpPr>
              <p:cNvPr id="18" name="Straight Arrow Connector 17"/>
              <p:cNvCxnSpPr/>
              <p:nvPr/>
            </p:nvCxnSpPr>
            <p:spPr>
              <a:xfrm flipV="1">
                <a:off x="4378709" y="1485168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4270669" y="191502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4270111" y="2320475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4270929" y="2725136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4270952" y="312842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4270395" y="3533876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324" name="Group 23"/>
            <p:cNvGrpSpPr>
              <a:grpSpLocks/>
            </p:cNvGrpSpPr>
            <p:nvPr/>
          </p:nvGrpSpPr>
          <p:grpSpPr bwMode="auto">
            <a:xfrm rot="10800000">
              <a:off x="3851920" y="3068960"/>
              <a:ext cx="216024" cy="2448272"/>
              <a:chOff x="4271392" y="1484784"/>
              <a:chExt cx="216024" cy="2448272"/>
            </a:xfrm>
          </p:grpSpPr>
          <p:cxnSp>
            <p:nvCxnSpPr>
              <p:cNvPr id="25" name="Straight Arrow Connector 24"/>
              <p:cNvCxnSpPr/>
              <p:nvPr/>
            </p:nvCxnSpPr>
            <p:spPr>
              <a:xfrm flipV="1">
                <a:off x="4379915" y="1484784"/>
                <a:ext cx="0" cy="244776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4273546" y="1916556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4273546" y="2321342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4273546" y="2726128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4273546" y="3129327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4273546" y="3534113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325" name="Group 30"/>
            <p:cNvGrpSpPr>
              <a:grpSpLocks/>
            </p:cNvGrpSpPr>
            <p:nvPr/>
          </p:nvGrpSpPr>
          <p:grpSpPr bwMode="auto">
            <a:xfrm rot="-7200000">
              <a:off x="2845793" y="2406418"/>
              <a:ext cx="216024" cy="2448272"/>
              <a:chOff x="4271392" y="1484784"/>
              <a:chExt cx="216024" cy="2448272"/>
            </a:xfrm>
          </p:grpSpPr>
          <p:cxnSp>
            <p:nvCxnSpPr>
              <p:cNvPr id="32" name="Straight Arrow Connector 31"/>
              <p:cNvCxnSpPr/>
              <p:nvPr/>
            </p:nvCxnSpPr>
            <p:spPr>
              <a:xfrm flipV="1">
                <a:off x="4378328" y="1485061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4271643" y="191650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4270826" y="2321162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4271383" y="2726616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4271360" y="312990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4270542" y="3534562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326" name="Group 37"/>
            <p:cNvGrpSpPr>
              <a:grpSpLocks/>
            </p:cNvGrpSpPr>
            <p:nvPr/>
          </p:nvGrpSpPr>
          <p:grpSpPr bwMode="auto">
            <a:xfrm rot="7200000">
              <a:off x="4930055" y="2406418"/>
              <a:ext cx="216024" cy="2448272"/>
              <a:chOff x="4271392" y="1484784"/>
              <a:chExt cx="216024" cy="2448272"/>
            </a:xfrm>
          </p:grpSpPr>
          <p:cxnSp>
            <p:nvCxnSpPr>
              <p:cNvPr id="39" name="Straight Arrow Connector 38"/>
              <p:cNvCxnSpPr/>
              <p:nvPr/>
            </p:nvCxnSpPr>
            <p:spPr>
              <a:xfrm flipV="1">
                <a:off x="4380480" y="1485061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4270485" y="1917877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4271304" y="2322538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4270746" y="2727992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4270768" y="3131278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4271587" y="3535939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327" name="Group 44"/>
            <p:cNvGrpSpPr>
              <a:grpSpLocks/>
            </p:cNvGrpSpPr>
            <p:nvPr/>
          </p:nvGrpSpPr>
          <p:grpSpPr bwMode="auto">
            <a:xfrm rot="3600000">
              <a:off x="4934025" y="1182282"/>
              <a:ext cx="216024" cy="2448272"/>
              <a:chOff x="4271392" y="1484784"/>
              <a:chExt cx="216024" cy="2448272"/>
            </a:xfrm>
          </p:grpSpPr>
          <p:cxnSp>
            <p:nvCxnSpPr>
              <p:cNvPr id="46" name="Straight Arrow Connector 45"/>
              <p:cNvCxnSpPr/>
              <p:nvPr/>
            </p:nvCxnSpPr>
            <p:spPr>
              <a:xfrm flipV="1">
                <a:off x="4379042" y="1484556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4270295" y="1916183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4270853" y="2321637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4270036" y="2726298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4270012" y="3129584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4270570" y="3535037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315" name="TextBox 53"/>
          <p:cNvSpPr txBox="1">
            <a:spLocks noChangeArrowheads="1"/>
          </p:cNvSpPr>
          <p:nvPr/>
        </p:nvSpPr>
        <p:spPr bwMode="auto">
          <a:xfrm>
            <a:off x="3348038" y="476250"/>
            <a:ext cx="3089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Acoustic Signal Quality</a:t>
            </a:r>
          </a:p>
        </p:txBody>
      </p:sp>
      <p:sp>
        <p:nvSpPr>
          <p:cNvPr id="13316" name="TextBox 54"/>
          <p:cNvSpPr txBox="1">
            <a:spLocks noChangeArrowheads="1"/>
          </p:cNvSpPr>
          <p:nvPr/>
        </p:nvSpPr>
        <p:spPr bwMode="auto">
          <a:xfrm>
            <a:off x="1681163" y="1887538"/>
            <a:ext cx="11620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Latency</a:t>
            </a:r>
          </a:p>
        </p:txBody>
      </p:sp>
      <p:sp>
        <p:nvSpPr>
          <p:cNvPr id="13317" name="TextBox 55"/>
          <p:cNvSpPr txBox="1">
            <a:spLocks noChangeArrowheads="1"/>
          </p:cNvSpPr>
          <p:nvPr/>
        </p:nvSpPr>
        <p:spPr bwMode="auto">
          <a:xfrm>
            <a:off x="900113" y="4365625"/>
            <a:ext cx="20859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Robustness 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to interference</a:t>
            </a:r>
          </a:p>
        </p:txBody>
      </p:sp>
      <p:sp>
        <p:nvSpPr>
          <p:cNvPr id="13318" name="TextBox 56"/>
          <p:cNvSpPr txBox="1">
            <a:spLocks noChangeArrowheads="1"/>
          </p:cNvSpPr>
          <p:nvPr/>
        </p:nvSpPr>
        <p:spPr bwMode="auto">
          <a:xfrm>
            <a:off x="3035300" y="5949950"/>
            <a:ext cx="36972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Range/Required Tx power/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Required RX signal strength</a:t>
            </a:r>
          </a:p>
        </p:txBody>
      </p:sp>
      <p:sp>
        <p:nvSpPr>
          <p:cNvPr id="13319" name="TextBox 57"/>
          <p:cNvSpPr txBox="1">
            <a:spLocks noChangeArrowheads="1"/>
          </p:cNvSpPr>
          <p:nvPr/>
        </p:nvSpPr>
        <p:spPr bwMode="auto">
          <a:xfrm>
            <a:off x="6875463" y="1662113"/>
            <a:ext cx="14811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Spectrum 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efficiency</a:t>
            </a:r>
          </a:p>
        </p:txBody>
      </p:sp>
      <p:sp>
        <p:nvSpPr>
          <p:cNvPr id="13320" name="TextBox 58"/>
          <p:cNvSpPr txBox="1">
            <a:spLocks noChangeArrowheads="1"/>
          </p:cNvSpPr>
          <p:nvPr/>
        </p:nvSpPr>
        <p:spPr bwMode="auto">
          <a:xfrm>
            <a:off x="6851650" y="4541838"/>
            <a:ext cx="17526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System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Adaptability</a:t>
            </a:r>
          </a:p>
        </p:txBody>
      </p:sp>
      <p:sp>
        <p:nvSpPr>
          <p:cNvPr id="13321" name="TextBox 61"/>
          <p:cNvSpPr txBox="1">
            <a:spLocks noChangeArrowheads="1"/>
          </p:cNvSpPr>
          <p:nvPr/>
        </p:nvSpPr>
        <p:spPr bwMode="auto">
          <a:xfrm>
            <a:off x="755650" y="404813"/>
            <a:ext cx="18176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latin typeface="Calibri" pitchFamily="34" charset="0"/>
              </a:rPr>
              <a:t>Analogue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286644" y="428604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Temp 03</a:t>
            </a:r>
            <a:endParaRPr lang="en-GB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Freeform 52"/>
          <p:cNvSpPr/>
          <p:nvPr/>
        </p:nvSpPr>
        <p:spPr>
          <a:xfrm>
            <a:off x="3148013" y="1808163"/>
            <a:ext cx="3125787" cy="2508250"/>
          </a:xfrm>
          <a:custGeom>
            <a:avLst/>
            <a:gdLst>
              <a:gd name="connsiteX0" fmla="*/ 1722475 w 3125972"/>
              <a:gd name="connsiteY0" fmla="*/ 0 h 2509284"/>
              <a:gd name="connsiteX1" fmla="*/ 0 w 3125972"/>
              <a:gd name="connsiteY1" fmla="*/ 659218 h 2509284"/>
              <a:gd name="connsiteX2" fmla="*/ 1084521 w 3125972"/>
              <a:gd name="connsiteY2" fmla="*/ 2041451 h 2509284"/>
              <a:gd name="connsiteX3" fmla="*/ 1743740 w 3125972"/>
              <a:gd name="connsiteY3" fmla="*/ 2509284 h 2509284"/>
              <a:gd name="connsiteX4" fmla="*/ 2806996 w 3125972"/>
              <a:gd name="connsiteY4" fmla="*/ 2254102 h 2509284"/>
              <a:gd name="connsiteX5" fmla="*/ 3125972 w 3125972"/>
              <a:gd name="connsiteY5" fmla="*/ 850605 h 2509284"/>
              <a:gd name="connsiteX6" fmla="*/ 1722475 w 3125972"/>
              <a:gd name="connsiteY6" fmla="*/ 0 h 2509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25972" h="2509284">
                <a:moveTo>
                  <a:pt x="1722475" y="0"/>
                </a:moveTo>
                <a:lnTo>
                  <a:pt x="0" y="659218"/>
                </a:lnTo>
                <a:lnTo>
                  <a:pt x="1084521" y="2041451"/>
                </a:lnTo>
                <a:lnTo>
                  <a:pt x="1743740" y="2509284"/>
                </a:lnTo>
                <a:lnTo>
                  <a:pt x="2806996" y="2254102"/>
                </a:lnTo>
                <a:lnTo>
                  <a:pt x="3125972" y="850605"/>
                </a:lnTo>
                <a:lnTo>
                  <a:pt x="1722475" y="0"/>
                </a:lnTo>
                <a:close/>
              </a:path>
            </a:pathLst>
          </a:custGeom>
          <a:solidFill>
            <a:schemeClr val="accent3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4338" name="Group 52"/>
          <p:cNvGrpSpPr>
            <a:grpSpLocks/>
          </p:cNvGrpSpPr>
          <p:nvPr/>
        </p:nvGrpSpPr>
        <p:grpSpPr bwMode="auto">
          <a:xfrm>
            <a:off x="2627313" y="981075"/>
            <a:ext cx="4540250" cy="4968875"/>
            <a:chOff x="1725699" y="548680"/>
            <a:chExt cx="4540474" cy="4968552"/>
          </a:xfrm>
        </p:grpSpPr>
        <p:grpSp>
          <p:nvGrpSpPr>
            <p:cNvPr id="14346" name="Group 15"/>
            <p:cNvGrpSpPr>
              <a:grpSpLocks/>
            </p:cNvGrpSpPr>
            <p:nvPr/>
          </p:nvGrpSpPr>
          <p:grpSpPr bwMode="auto">
            <a:xfrm>
              <a:off x="3851920" y="548680"/>
              <a:ext cx="216024" cy="2448272"/>
              <a:chOff x="4271392" y="1484784"/>
              <a:chExt cx="216024" cy="2448272"/>
            </a:xfrm>
          </p:grpSpPr>
          <p:cxnSp>
            <p:nvCxnSpPr>
              <p:cNvPr id="5" name="Straight Arrow Connector 4"/>
              <p:cNvCxnSpPr/>
              <p:nvPr/>
            </p:nvCxnSpPr>
            <p:spPr>
              <a:xfrm flipV="1">
                <a:off x="4378893" y="1484784"/>
                <a:ext cx="0" cy="244776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4270938" y="1916556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4270938" y="2321343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4270938" y="2726128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4270938" y="3129327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4270938" y="3534114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347" name="Group 16"/>
            <p:cNvGrpSpPr>
              <a:grpSpLocks/>
            </p:cNvGrpSpPr>
            <p:nvPr/>
          </p:nvGrpSpPr>
          <p:grpSpPr bwMode="auto">
            <a:xfrm rot="-3600000">
              <a:off x="2841823" y="1211222"/>
              <a:ext cx="216024" cy="2448272"/>
              <a:chOff x="4271392" y="1484784"/>
              <a:chExt cx="216024" cy="2448272"/>
            </a:xfrm>
          </p:grpSpPr>
          <p:cxnSp>
            <p:nvCxnSpPr>
              <p:cNvPr id="18" name="Straight Arrow Connector 17"/>
              <p:cNvCxnSpPr/>
              <p:nvPr/>
            </p:nvCxnSpPr>
            <p:spPr>
              <a:xfrm flipV="1">
                <a:off x="4378709" y="1485168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4270669" y="191502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4270111" y="2320475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4270929" y="2725136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4270952" y="312842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4270395" y="3533876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348" name="Group 23"/>
            <p:cNvGrpSpPr>
              <a:grpSpLocks/>
            </p:cNvGrpSpPr>
            <p:nvPr/>
          </p:nvGrpSpPr>
          <p:grpSpPr bwMode="auto">
            <a:xfrm rot="10800000">
              <a:off x="3851920" y="3068960"/>
              <a:ext cx="216024" cy="2448272"/>
              <a:chOff x="4271392" y="1484784"/>
              <a:chExt cx="216024" cy="2448272"/>
            </a:xfrm>
          </p:grpSpPr>
          <p:cxnSp>
            <p:nvCxnSpPr>
              <p:cNvPr id="25" name="Straight Arrow Connector 24"/>
              <p:cNvCxnSpPr/>
              <p:nvPr/>
            </p:nvCxnSpPr>
            <p:spPr>
              <a:xfrm flipV="1">
                <a:off x="4379915" y="1484784"/>
                <a:ext cx="0" cy="244776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4273546" y="1916556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4273546" y="2321342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4273546" y="2726128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4273546" y="3129327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4273546" y="3534113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349" name="Group 30"/>
            <p:cNvGrpSpPr>
              <a:grpSpLocks/>
            </p:cNvGrpSpPr>
            <p:nvPr/>
          </p:nvGrpSpPr>
          <p:grpSpPr bwMode="auto">
            <a:xfrm rot="-7200000">
              <a:off x="2845793" y="2406418"/>
              <a:ext cx="216024" cy="2448272"/>
              <a:chOff x="4271392" y="1484784"/>
              <a:chExt cx="216024" cy="2448272"/>
            </a:xfrm>
          </p:grpSpPr>
          <p:cxnSp>
            <p:nvCxnSpPr>
              <p:cNvPr id="32" name="Straight Arrow Connector 31"/>
              <p:cNvCxnSpPr/>
              <p:nvPr/>
            </p:nvCxnSpPr>
            <p:spPr>
              <a:xfrm flipV="1">
                <a:off x="4378328" y="1485061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4271643" y="191650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4270826" y="2321162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4271383" y="2726616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4271360" y="312990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4270542" y="3534562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350" name="Group 37"/>
            <p:cNvGrpSpPr>
              <a:grpSpLocks/>
            </p:cNvGrpSpPr>
            <p:nvPr/>
          </p:nvGrpSpPr>
          <p:grpSpPr bwMode="auto">
            <a:xfrm rot="7200000">
              <a:off x="4930055" y="2406418"/>
              <a:ext cx="216024" cy="2448272"/>
              <a:chOff x="4271392" y="1484784"/>
              <a:chExt cx="216024" cy="2448272"/>
            </a:xfrm>
          </p:grpSpPr>
          <p:cxnSp>
            <p:nvCxnSpPr>
              <p:cNvPr id="39" name="Straight Arrow Connector 38"/>
              <p:cNvCxnSpPr/>
              <p:nvPr/>
            </p:nvCxnSpPr>
            <p:spPr>
              <a:xfrm flipV="1">
                <a:off x="4380480" y="1485061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4270485" y="1917877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4271304" y="2322538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4270746" y="2727992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4270768" y="3131278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4271587" y="3535939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351" name="Group 44"/>
            <p:cNvGrpSpPr>
              <a:grpSpLocks/>
            </p:cNvGrpSpPr>
            <p:nvPr/>
          </p:nvGrpSpPr>
          <p:grpSpPr bwMode="auto">
            <a:xfrm rot="3600000">
              <a:off x="4934025" y="1182282"/>
              <a:ext cx="216024" cy="2448272"/>
              <a:chOff x="4271392" y="1484784"/>
              <a:chExt cx="216024" cy="2448272"/>
            </a:xfrm>
          </p:grpSpPr>
          <p:cxnSp>
            <p:nvCxnSpPr>
              <p:cNvPr id="46" name="Straight Arrow Connector 45"/>
              <p:cNvCxnSpPr/>
              <p:nvPr/>
            </p:nvCxnSpPr>
            <p:spPr>
              <a:xfrm flipV="1">
                <a:off x="4379042" y="1484556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4270295" y="1916183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4270853" y="2321637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4270036" y="2726298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4270012" y="3129584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4270570" y="3535037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339" name="TextBox 53"/>
          <p:cNvSpPr txBox="1">
            <a:spLocks noChangeArrowheads="1"/>
          </p:cNvSpPr>
          <p:nvPr/>
        </p:nvSpPr>
        <p:spPr bwMode="auto">
          <a:xfrm>
            <a:off x="3348038" y="476250"/>
            <a:ext cx="3089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Acoustic Signal Quality</a:t>
            </a:r>
          </a:p>
        </p:txBody>
      </p:sp>
      <p:sp>
        <p:nvSpPr>
          <p:cNvPr id="14340" name="TextBox 54"/>
          <p:cNvSpPr txBox="1">
            <a:spLocks noChangeArrowheads="1"/>
          </p:cNvSpPr>
          <p:nvPr/>
        </p:nvSpPr>
        <p:spPr bwMode="auto">
          <a:xfrm>
            <a:off x="1681163" y="1887538"/>
            <a:ext cx="11620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Latency</a:t>
            </a:r>
          </a:p>
        </p:txBody>
      </p:sp>
      <p:sp>
        <p:nvSpPr>
          <p:cNvPr id="14341" name="TextBox 55"/>
          <p:cNvSpPr txBox="1">
            <a:spLocks noChangeArrowheads="1"/>
          </p:cNvSpPr>
          <p:nvPr/>
        </p:nvSpPr>
        <p:spPr bwMode="auto">
          <a:xfrm>
            <a:off x="900113" y="4365625"/>
            <a:ext cx="20859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Robustness 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to interference</a:t>
            </a:r>
          </a:p>
        </p:txBody>
      </p:sp>
      <p:sp>
        <p:nvSpPr>
          <p:cNvPr id="14342" name="TextBox 56"/>
          <p:cNvSpPr txBox="1">
            <a:spLocks noChangeArrowheads="1"/>
          </p:cNvSpPr>
          <p:nvPr/>
        </p:nvSpPr>
        <p:spPr bwMode="auto">
          <a:xfrm>
            <a:off x="3035300" y="5949950"/>
            <a:ext cx="36972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Range/Required Tx power/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Required RX signal strength</a:t>
            </a:r>
          </a:p>
        </p:txBody>
      </p:sp>
      <p:sp>
        <p:nvSpPr>
          <p:cNvPr id="14343" name="TextBox 57"/>
          <p:cNvSpPr txBox="1">
            <a:spLocks noChangeArrowheads="1"/>
          </p:cNvSpPr>
          <p:nvPr/>
        </p:nvSpPr>
        <p:spPr bwMode="auto">
          <a:xfrm>
            <a:off x="6875463" y="1662113"/>
            <a:ext cx="14811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Spectrum 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efficiency</a:t>
            </a:r>
          </a:p>
        </p:txBody>
      </p:sp>
      <p:sp>
        <p:nvSpPr>
          <p:cNvPr id="14344" name="TextBox 58"/>
          <p:cNvSpPr txBox="1">
            <a:spLocks noChangeArrowheads="1"/>
          </p:cNvSpPr>
          <p:nvPr/>
        </p:nvSpPr>
        <p:spPr bwMode="auto">
          <a:xfrm>
            <a:off x="6851650" y="4541838"/>
            <a:ext cx="17526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System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Adaptability</a:t>
            </a:r>
          </a:p>
        </p:txBody>
      </p:sp>
      <p:sp>
        <p:nvSpPr>
          <p:cNvPr id="14345" name="TextBox 51"/>
          <p:cNvSpPr txBox="1">
            <a:spLocks noChangeArrowheads="1"/>
          </p:cNvSpPr>
          <p:nvPr/>
        </p:nvSpPr>
        <p:spPr bwMode="auto">
          <a:xfrm>
            <a:off x="468313" y="131763"/>
            <a:ext cx="2254250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 i="1">
                <a:latin typeface="Calibri" pitchFamily="34" charset="0"/>
              </a:rPr>
              <a:t>Cognitive</a:t>
            </a:r>
          </a:p>
          <a:p>
            <a:pPr algn="ctr"/>
            <a:r>
              <a:rPr lang="en-US" sz="3200" b="1" i="1">
                <a:latin typeface="Calibri" pitchFamily="34" charset="0"/>
              </a:rPr>
              <a:t>Envelope of </a:t>
            </a:r>
          </a:p>
          <a:p>
            <a:pPr algn="ctr"/>
            <a:r>
              <a:rPr lang="en-US" sz="3200" b="1" i="1">
                <a:latin typeface="Calibri" pitchFamily="34" charset="0"/>
              </a:rPr>
              <a:t>possibilities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reeform 59"/>
          <p:cNvSpPr/>
          <p:nvPr/>
        </p:nvSpPr>
        <p:spPr>
          <a:xfrm>
            <a:off x="3168650" y="1828800"/>
            <a:ext cx="3105150" cy="2487613"/>
          </a:xfrm>
          <a:custGeom>
            <a:avLst/>
            <a:gdLst>
              <a:gd name="connsiteX0" fmla="*/ 1701210 w 3104707"/>
              <a:gd name="connsiteY0" fmla="*/ 0 h 2488019"/>
              <a:gd name="connsiteX1" fmla="*/ 0 w 3104707"/>
              <a:gd name="connsiteY1" fmla="*/ 659219 h 2488019"/>
              <a:gd name="connsiteX2" fmla="*/ 1403498 w 3104707"/>
              <a:gd name="connsiteY2" fmla="*/ 1828800 h 2488019"/>
              <a:gd name="connsiteX3" fmla="*/ 1722475 w 3104707"/>
              <a:gd name="connsiteY3" fmla="*/ 2488019 h 2488019"/>
              <a:gd name="connsiteX4" fmla="*/ 2764465 w 3104707"/>
              <a:gd name="connsiteY4" fmla="*/ 2232837 h 2488019"/>
              <a:gd name="connsiteX5" fmla="*/ 3104707 w 3104707"/>
              <a:gd name="connsiteY5" fmla="*/ 850605 h 2488019"/>
              <a:gd name="connsiteX6" fmla="*/ 1701210 w 3104707"/>
              <a:gd name="connsiteY6" fmla="*/ 0 h 2488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04707" h="2488019">
                <a:moveTo>
                  <a:pt x="1701210" y="0"/>
                </a:moveTo>
                <a:lnTo>
                  <a:pt x="0" y="659219"/>
                </a:lnTo>
                <a:lnTo>
                  <a:pt x="1403498" y="1828800"/>
                </a:lnTo>
                <a:lnTo>
                  <a:pt x="1722475" y="2488019"/>
                </a:lnTo>
                <a:lnTo>
                  <a:pt x="2764465" y="2232837"/>
                </a:lnTo>
                <a:lnTo>
                  <a:pt x="3104707" y="850605"/>
                </a:lnTo>
                <a:lnTo>
                  <a:pt x="1701210" y="0"/>
                </a:lnTo>
                <a:close/>
              </a:path>
            </a:pathLst>
          </a:cu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3148013" y="1808163"/>
            <a:ext cx="3125787" cy="2508250"/>
          </a:xfrm>
          <a:custGeom>
            <a:avLst/>
            <a:gdLst>
              <a:gd name="connsiteX0" fmla="*/ 1722475 w 3125972"/>
              <a:gd name="connsiteY0" fmla="*/ 0 h 2509284"/>
              <a:gd name="connsiteX1" fmla="*/ 0 w 3125972"/>
              <a:gd name="connsiteY1" fmla="*/ 659218 h 2509284"/>
              <a:gd name="connsiteX2" fmla="*/ 1084521 w 3125972"/>
              <a:gd name="connsiteY2" fmla="*/ 2041451 h 2509284"/>
              <a:gd name="connsiteX3" fmla="*/ 1743740 w 3125972"/>
              <a:gd name="connsiteY3" fmla="*/ 2509284 h 2509284"/>
              <a:gd name="connsiteX4" fmla="*/ 2806996 w 3125972"/>
              <a:gd name="connsiteY4" fmla="*/ 2254102 h 2509284"/>
              <a:gd name="connsiteX5" fmla="*/ 3125972 w 3125972"/>
              <a:gd name="connsiteY5" fmla="*/ 850605 h 2509284"/>
              <a:gd name="connsiteX6" fmla="*/ 1722475 w 3125972"/>
              <a:gd name="connsiteY6" fmla="*/ 0 h 2509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25972" h="2509284">
                <a:moveTo>
                  <a:pt x="1722475" y="0"/>
                </a:moveTo>
                <a:lnTo>
                  <a:pt x="0" y="659218"/>
                </a:lnTo>
                <a:lnTo>
                  <a:pt x="1084521" y="2041451"/>
                </a:lnTo>
                <a:lnTo>
                  <a:pt x="1743740" y="2509284"/>
                </a:lnTo>
                <a:lnTo>
                  <a:pt x="2806996" y="2254102"/>
                </a:lnTo>
                <a:lnTo>
                  <a:pt x="3125972" y="850605"/>
                </a:lnTo>
                <a:lnTo>
                  <a:pt x="1722475" y="0"/>
                </a:lnTo>
                <a:close/>
              </a:path>
            </a:pathLst>
          </a:custGeom>
          <a:solidFill>
            <a:schemeClr val="accent3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5363" name="Group 52"/>
          <p:cNvGrpSpPr>
            <a:grpSpLocks/>
          </p:cNvGrpSpPr>
          <p:nvPr/>
        </p:nvGrpSpPr>
        <p:grpSpPr bwMode="auto">
          <a:xfrm>
            <a:off x="2627313" y="981075"/>
            <a:ext cx="4540250" cy="4968875"/>
            <a:chOff x="1725699" y="548680"/>
            <a:chExt cx="4540474" cy="4968552"/>
          </a:xfrm>
        </p:grpSpPr>
        <p:grpSp>
          <p:nvGrpSpPr>
            <p:cNvPr id="15371" name="Group 15"/>
            <p:cNvGrpSpPr>
              <a:grpSpLocks/>
            </p:cNvGrpSpPr>
            <p:nvPr/>
          </p:nvGrpSpPr>
          <p:grpSpPr bwMode="auto">
            <a:xfrm>
              <a:off x="3851920" y="548680"/>
              <a:ext cx="216024" cy="2448272"/>
              <a:chOff x="4271392" y="1484784"/>
              <a:chExt cx="216024" cy="2448272"/>
            </a:xfrm>
          </p:grpSpPr>
          <p:cxnSp>
            <p:nvCxnSpPr>
              <p:cNvPr id="5" name="Straight Arrow Connector 4"/>
              <p:cNvCxnSpPr/>
              <p:nvPr/>
            </p:nvCxnSpPr>
            <p:spPr>
              <a:xfrm flipV="1">
                <a:off x="4378893" y="1484784"/>
                <a:ext cx="0" cy="244776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4270938" y="1916556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4270938" y="2321343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4270938" y="2726128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4270938" y="3129327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4270938" y="3534114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372" name="Group 16"/>
            <p:cNvGrpSpPr>
              <a:grpSpLocks/>
            </p:cNvGrpSpPr>
            <p:nvPr/>
          </p:nvGrpSpPr>
          <p:grpSpPr bwMode="auto">
            <a:xfrm rot="-3600000">
              <a:off x="2841823" y="1211222"/>
              <a:ext cx="216024" cy="2448272"/>
              <a:chOff x="4271392" y="1484784"/>
              <a:chExt cx="216024" cy="2448272"/>
            </a:xfrm>
          </p:grpSpPr>
          <p:cxnSp>
            <p:nvCxnSpPr>
              <p:cNvPr id="18" name="Straight Arrow Connector 17"/>
              <p:cNvCxnSpPr/>
              <p:nvPr/>
            </p:nvCxnSpPr>
            <p:spPr>
              <a:xfrm flipV="1">
                <a:off x="4378709" y="1485168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4270669" y="191502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4270111" y="2320475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4270929" y="2725136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4270952" y="312842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4270395" y="3533876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373" name="Group 23"/>
            <p:cNvGrpSpPr>
              <a:grpSpLocks/>
            </p:cNvGrpSpPr>
            <p:nvPr/>
          </p:nvGrpSpPr>
          <p:grpSpPr bwMode="auto">
            <a:xfrm rot="10800000">
              <a:off x="3851920" y="3068960"/>
              <a:ext cx="216024" cy="2448272"/>
              <a:chOff x="4271392" y="1484784"/>
              <a:chExt cx="216024" cy="2448272"/>
            </a:xfrm>
          </p:grpSpPr>
          <p:cxnSp>
            <p:nvCxnSpPr>
              <p:cNvPr id="25" name="Straight Arrow Connector 24"/>
              <p:cNvCxnSpPr/>
              <p:nvPr/>
            </p:nvCxnSpPr>
            <p:spPr>
              <a:xfrm flipV="1">
                <a:off x="4379915" y="1484784"/>
                <a:ext cx="0" cy="244776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4273546" y="1916556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4273546" y="2321342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4273546" y="2726128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4273546" y="3129327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4273546" y="3534113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374" name="Group 30"/>
            <p:cNvGrpSpPr>
              <a:grpSpLocks/>
            </p:cNvGrpSpPr>
            <p:nvPr/>
          </p:nvGrpSpPr>
          <p:grpSpPr bwMode="auto">
            <a:xfrm rot="-7200000">
              <a:off x="2845793" y="2406418"/>
              <a:ext cx="216024" cy="2448272"/>
              <a:chOff x="4271392" y="1484784"/>
              <a:chExt cx="216024" cy="2448272"/>
            </a:xfrm>
          </p:grpSpPr>
          <p:cxnSp>
            <p:nvCxnSpPr>
              <p:cNvPr id="32" name="Straight Arrow Connector 31"/>
              <p:cNvCxnSpPr/>
              <p:nvPr/>
            </p:nvCxnSpPr>
            <p:spPr>
              <a:xfrm flipV="1">
                <a:off x="4378328" y="1485061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4271643" y="191650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4270826" y="2321162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4271383" y="2726616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4271360" y="312990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4270542" y="3534562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375" name="Group 37"/>
            <p:cNvGrpSpPr>
              <a:grpSpLocks/>
            </p:cNvGrpSpPr>
            <p:nvPr/>
          </p:nvGrpSpPr>
          <p:grpSpPr bwMode="auto">
            <a:xfrm rot="7200000">
              <a:off x="4930055" y="2406418"/>
              <a:ext cx="216024" cy="2448272"/>
              <a:chOff x="4271392" y="1484784"/>
              <a:chExt cx="216024" cy="2448272"/>
            </a:xfrm>
          </p:grpSpPr>
          <p:cxnSp>
            <p:nvCxnSpPr>
              <p:cNvPr id="39" name="Straight Arrow Connector 38"/>
              <p:cNvCxnSpPr/>
              <p:nvPr/>
            </p:nvCxnSpPr>
            <p:spPr>
              <a:xfrm flipV="1">
                <a:off x="4380480" y="1485061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4270485" y="1917877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4271304" y="2322538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4270746" y="2727992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4270768" y="3131278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4271587" y="3535939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376" name="Group 44"/>
            <p:cNvGrpSpPr>
              <a:grpSpLocks/>
            </p:cNvGrpSpPr>
            <p:nvPr/>
          </p:nvGrpSpPr>
          <p:grpSpPr bwMode="auto">
            <a:xfrm rot="3600000">
              <a:off x="4934025" y="1182282"/>
              <a:ext cx="216024" cy="2448272"/>
              <a:chOff x="4271392" y="1484784"/>
              <a:chExt cx="216024" cy="2448272"/>
            </a:xfrm>
          </p:grpSpPr>
          <p:cxnSp>
            <p:nvCxnSpPr>
              <p:cNvPr id="46" name="Straight Arrow Connector 45"/>
              <p:cNvCxnSpPr/>
              <p:nvPr/>
            </p:nvCxnSpPr>
            <p:spPr>
              <a:xfrm flipV="1">
                <a:off x="4379042" y="1484556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4270295" y="1916183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4270853" y="2321637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4270036" y="2726298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4270012" y="3129584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4270570" y="3535037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5364" name="TextBox 53"/>
          <p:cNvSpPr txBox="1">
            <a:spLocks noChangeArrowheads="1"/>
          </p:cNvSpPr>
          <p:nvPr/>
        </p:nvSpPr>
        <p:spPr bwMode="auto">
          <a:xfrm>
            <a:off x="3348038" y="476250"/>
            <a:ext cx="3089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Acoustic Signal Quality</a:t>
            </a:r>
          </a:p>
        </p:txBody>
      </p:sp>
      <p:sp>
        <p:nvSpPr>
          <p:cNvPr id="15365" name="TextBox 54"/>
          <p:cNvSpPr txBox="1">
            <a:spLocks noChangeArrowheads="1"/>
          </p:cNvSpPr>
          <p:nvPr/>
        </p:nvSpPr>
        <p:spPr bwMode="auto">
          <a:xfrm>
            <a:off x="1681163" y="1887538"/>
            <a:ext cx="11620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Latency</a:t>
            </a:r>
          </a:p>
        </p:txBody>
      </p:sp>
      <p:sp>
        <p:nvSpPr>
          <p:cNvPr id="15366" name="TextBox 55"/>
          <p:cNvSpPr txBox="1">
            <a:spLocks noChangeArrowheads="1"/>
          </p:cNvSpPr>
          <p:nvPr/>
        </p:nvSpPr>
        <p:spPr bwMode="auto">
          <a:xfrm>
            <a:off x="900113" y="4365625"/>
            <a:ext cx="20859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Robustness 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to interference</a:t>
            </a:r>
          </a:p>
        </p:txBody>
      </p:sp>
      <p:sp>
        <p:nvSpPr>
          <p:cNvPr id="15367" name="TextBox 56"/>
          <p:cNvSpPr txBox="1">
            <a:spLocks noChangeArrowheads="1"/>
          </p:cNvSpPr>
          <p:nvPr/>
        </p:nvSpPr>
        <p:spPr bwMode="auto">
          <a:xfrm>
            <a:off x="3035300" y="5949950"/>
            <a:ext cx="36972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Range/Required Tx power/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Required RX signal strength</a:t>
            </a:r>
          </a:p>
        </p:txBody>
      </p:sp>
      <p:sp>
        <p:nvSpPr>
          <p:cNvPr id="15368" name="TextBox 57"/>
          <p:cNvSpPr txBox="1">
            <a:spLocks noChangeArrowheads="1"/>
          </p:cNvSpPr>
          <p:nvPr/>
        </p:nvSpPr>
        <p:spPr bwMode="auto">
          <a:xfrm>
            <a:off x="6875463" y="1662113"/>
            <a:ext cx="14811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Spectrum 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efficiency</a:t>
            </a:r>
          </a:p>
        </p:txBody>
      </p:sp>
      <p:sp>
        <p:nvSpPr>
          <p:cNvPr id="15369" name="TextBox 58"/>
          <p:cNvSpPr txBox="1">
            <a:spLocks noChangeArrowheads="1"/>
          </p:cNvSpPr>
          <p:nvPr/>
        </p:nvSpPr>
        <p:spPr bwMode="auto">
          <a:xfrm>
            <a:off x="6851650" y="4541838"/>
            <a:ext cx="17526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System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Adaptability</a:t>
            </a:r>
          </a:p>
        </p:txBody>
      </p:sp>
      <p:sp>
        <p:nvSpPr>
          <p:cNvPr id="15370" name="TextBox 51"/>
          <p:cNvSpPr txBox="1">
            <a:spLocks noChangeArrowheads="1"/>
          </p:cNvSpPr>
          <p:nvPr/>
        </p:nvSpPr>
        <p:spPr bwMode="auto">
          <a:xfrm>
            <a:off x="628650" y="131763"/>
            <a:ext cx="193357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 i="1">
                <a:latin typeface="Calibri" pitchFamily="34" charset="0"/>
              </a:rPr>
              <a:t>Cognitive</a:t>
            </a:r>
          </a:p>
          <a:p>
            <a:pPr algn="ctr"/>
            <a:r>
              <a:rPr lang="en-US" sz="3200" b="1" i="1">
                <a:latin typeface="Calibri" pitchFamily="34" charset="0"/>
              </a:rPr>
              <a:t>Example 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reeform 59"/>
          <p:cNvSpPr/>
          <p:nvPr/>
        </p:nvSpPr>
        <p:spPr>
          <a:xfrm>
            <a:off x="3168650" y="1808163"/>
            <a:ext cx="2786063" cy="2254250"/>
          </a:xfrm>
          <a:custGeom>
            <a:avLst/>
            <a:gdLst>
              <a:gd name="connsiteX0" fmla="*/ 1701210 w 2785731"/>
              <a:gd name="connsiteY0" fmla="*/ 0 h 2254102"/>
              <a:gd name="connsiteX1" fmla="*/ 0 w 2785731"/>
              <a:gd name="connsiteY1" fmla="*/ 680484 h 2254102"/>
              <a:gd name="connsiteX2" fmla="*/ 1063256 w 2785731"/>
              <a:gd name="connsiteY2" fmla="*/ 2041451 h 2254102"/>
              <a:gd name="connsiteX3" fmla="*/ 1722475 w 2785731"/>
              <a:gd name="connsiteY3" fmla="*/ 2062716 h 2254102"/>
              <a:gd name="connsiteX4" fmla="*/ 2785731 w 2785731"/>
              <a:gd name="connsiteY4" fmla="*/ 2254102 h 2254102"/>
              <a:gd name="connsiteX5" fmla="*/ 2424224 w 2785731"/>
              <a:gd name="connsiteY5" fmla="*/ 1254642 h 2254102"/>
              <a:gd name="connsiteX6" fmla="*/ 1701210 w 2785731"/>
              <a:gd name="connsiteY6" fmla="*/ 0 h 2254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85731" h="2254102">
                <a:moveTo>
                  <a:pt x="1701210" y="0"/>
                </a:moveTo>
                <a:lnTo>
                  <a:pt x="0" y="680484"/>
                </a:lnTo>
                <a:lnTo>
                  <a:pt x="1063256" y="2041451"/>
                </a:lnTo>
                <a:lnTo>
                  <a:pt x="1722475" y="2062716"/>
                </a:lnTo>
                <a:lnTo>
                  <a:pt x="2785731" y="2254102"/>
                </a:lnTo>
                <a:lnTo>
                  <a:pt x="2424224" y="1254642"/>
                </a:lnTo>
                <a:lnTo>
                  <a:pt x="1701210" y="0"/>
                </a:lnTo>
                <a:close/>
              </a:path>
            </a:pathLst>
          </a:cu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3148013" y="1808163"/>
            <a:ext cx="3125787" cy="2508250"/>
          </a:xfrm>
          <a:custGeom>
            <a:avLst/>
            <a:gdLst>
              <a:gd name="connsiteX0" fmla="*/ 1722475 w 3125972"/>
              <a:gd name="connsiteY0" fmla="*/ 0 h 2509284"/>
              <a:gd name="connsiteX1" fmla="*/ 0 w 3125972"/>
              <a:gd name="connsiteY1" fmla="*/ 659218 h 2509284"/>
              <a:gd name="connsiteX2" fmla="*/ 1084521 w 3125972"/>
              <a:gd name="connsiteY2" fmla="*/ 2041451 h 2509284"/>
              <a:gd name="connsiteX3" fmla="*/ 1743740 w 3125972"/>
              <a:gd name="connsiteY3" fmla="*/ 2509284 h 2509284"/>
              <a:gd name="connsiteX4" fmla="*/ 2806996 w 3125972"/>
              <a:gd name="connsiteY4" fmla="*/ 2254102 h 2509284"/>
              <a:gd name="connsiteX5" fmla="*/ 3125972 w 3125972"/>
              <a:gd name="connsiteY5" fmla="*/ 850605 h 2509284"/>
              <a:gd name="connsiteX6" fmla="*/ 1722475 w 3125972"/>
              <a:gd name="connsiteY6" fmla="*/ 0 h 2509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25972" h="2509284">
                <a:moveTo>
                  <a:pt x="1722475" y="0"/>
                </a:moveTo>
                <a:lnTo>
                  <a:pt x="0" y="659218"/>
                </a:lnTo>
                <a:lnTo>
                  <a:pt x="1084521" y="2041451"/>
                </a:lnTo>
                <a:lnTo>
                  <a:pt x="1743740" y="2509284"/>
                </a:lnTo>
                <a:lnTo>
                  <a:pt x="2806996" y="2254102"/>
                </a:lnTo>
                <a:lnTo>
                  <a:pt x="3125972" y="850605"/>
                </a:lnTo>
                <a:lnTo>
                  <a:pt x="1722475" y="0"/>
                </a:lnTo>
                <a:close/>
              </a:path>
            </a:pathLst>
          </a:custGeom>
          <a:solidFill>
            <a:schemeClr val="accent3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6387" name="Group 52"/>
          <p:cNvGrpSpPr>
            <a:grpSpLocks/>
          </p:cNvGrpSpPr>
          <p:nvPr/>
        </p:nvGrpSpPr>
        <p:grpSpPr bwMode="auto">
          <a:xfrm>
            <a:off x="2627313" y="981075"/>
            <a:ext cx="4540250" cy="4968875"/>
            <a:chOff x="1725699" y="548680"/>
            <a:chExt cx="4540474" cy="4968552"/>
          </a:xfrm>
        </p:grpSpPr>
        <p:grpSp>
          <p:nvGrpSpPr>
            <p:cNvPr id="16395" name="Group 15"/>
            <p:cNvGrpSpPr>
              <a:grpSpLocks/>
            </p:cNvGrpSpPr>
            <p:nvPr/>
          </p:nvGrpSpPr>
          <p:grpSpPr bwMode="auto">
            <a:xfrm>
              <a:off x="3851920" y="548680"/>
              <a:ext cx="216024" cy="2448272"/>
              <a:chOff x="4271392" y="1484784"/>
              <a:chExt cx="216024" cy="2448272"/>
            </a:xfrm>
          </p:grpSpPr>
          <p:cxnSp>
            <p:nvCxnSpPr>
              <p:cNvPr id="5" name="Straight Arrow Connector 4"/>
              <p:cNvCxnSpPr/>
              <p:nvPr/>
            </p:nvCxnSpPr>
            <p:spPr>
              <a:xfrm flipV="1">
                <a:off x="4378893" y="1484784"/>
                <a:ext cx="0" cy="244776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4270938" y="1916556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4270938" y="2321343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4270938" y="2726128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4270938" y="3129327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4270938" y="3534114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396" name="Group 16"/>
            <p:cNvGrpSpPr>
              <a:grpSpLocks/>
            </p:cNvGrpSpPr>
            <p:nvPr/>
          </p:nvGrpSpPr>
          <p:grpSpPr bwMode="auto">
            <a:xfrm rot="-3600000">
              <a:off x="2841823" y="1211222"/>
              <a:ext cx="216024" cy="2448272"/>
              <a:chOff x="4271392" y="1484784"/>
              <a:chExt cx="216024" cy="2448272"/>
            </a:xfrm>
          </p:grpSpPr>
          <p:cxnSp>
            <p:nvCxnSpPr>
              <p:cNvPr id="18" name="Straight Arrow Connector 17"/>
              <p:cNvCxnSpPr/>
              <p:nvPr/>
            </p:nvCxnSpPr>
            <p:spPr>
              <a:xfrm flipV="1">
                <a:off x="4378709" y="1485168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4270669" y="191502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4270111" y="2320475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4270929" y="2725136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4270952" y="312842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4270395" y="3533876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397" name="Group 23"/>
            <p:cNvGrpSpPr>
              <a:grpSpLocks/>
            </p:cNvGrpSpPr>
            <p:nvPr/>
          </p:nvGrpSpPr>
          <p:grpSpPr bwMode="auto">
            <a:xfrm rot="10800000">
              <a:off x="3851920" y="3068960"/>
              <a:ext cx="216024" cy="2448272"/>
              <a:chOff x="4271392" y="1484784"/>
              <a:chExt cx="216024" cy="2448272"/>
            </a:xfrm>
          </p:grpSpPr>
          <p:cxnSp>
            <p:nvCxnSpPr>
              <p:cNvPr id="25" name="Straight Arrow Connector 24"/>
              <p:cNvCxnSpPr/>
              <p:nvPr/>
            </p:nvCxnSpPr>
            <p:spPr>
              <a:xfrm flipV="1">
                <a:off x="4379915" y="1484784"/>
                <a:ext cx="0" cy="244776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4273546" y="1916556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4273546" y="2321342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4273546" y="2726128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4273546" y="3129327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4273546" y="3534113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398" name="Group 30"/>
            <p:cNvGrpSpPr>
              <a:grpSpLocks/>
            </p:cNvGrpSpPr>
            <p:nvPr/>
          </p:nvGrpSpPr>
          <p:grpSpPr bwMode="auto">
            <a:xfrm rot="-7200000">
              <a:off x="2845793" y="2406418"/>
              <a:ext cx="216024" cy="2448272"/>
              <a:chOff x="4271392" y="1484784"/>
              <a:chExt cx="216024" cy="2448272"/>
            </a:xfrm>
          </p:grpSpPr>
          <p:cxnSp>
            <p:nvCxnSpPr>
              <p:cNvPr id="32" name="Straight Arrow Connector 31"/>
              <p:cNvCxnSpPr/>
              <p:nvPr/>
            </p:nvCxnSpPr>
            <p:spPr>
              <a:xfrm flipV="1">
                <a:off x="4378328" y="1485061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4271643" y="191650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4270826" y="2321162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4271383" y="2726616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4271360" y="312990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4270542" y="3534562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399" name="Group 37"/>
            <p:cNvGrpSpPr>
              <a:grpSpLocks/>
            </p:cNvGrpSpPr>
            <p:nvPr/>
          </p:nvGrpSpPr>
          <p:grpSpPr bwMode="auto">
            <a:xfrm rot="7200000">
              <a:off x="4930055" y="2406418"/>
              <a:ext cx="216024" cy="2448272"/>
              <a:chOff x="4271392" y="1484784"/>
              <a:chExt cx="216024" cy="2448272"/>
            </a:xfrm>
          </p:grpSpPr>
          <p:cxnSp>
            <p:nvCxnSpPr>
              <p:cNvPr id="39" name="Straight Arrow Connector 38"/>
              <p:cNvCxnSpPr/>
              <p:nvPr/>
            </p:nvCxnSpPr>
            <p:spPr>
              <a:xfrm flipV="1">
                <a:off x="4380480" y="1485061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4270485" y="1917877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4271304" y="2322538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4270746" y="2727992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4270768" y="3131278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4271587" y="3535939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400" name="Group 44"/>
            <p:cNvGrpSpPr>
              <a:grpSpLocks/>
            </p:cNvGrpSpPr>
            <p:nvPr/>
          </p:nvGrpSpPr>
          <p:grpSpPr bwMode="auto">
            <a:xfrm rot="3600000">
              <a:off x="4934025" y="1182282"/>
              <a:ext cx="216024" cy="2448272"/>
              <a:chOff x="4271392" y="1484784"/>
              <a:chExt cx="216024" cy="2448272"/>
            </a:xfrm>
          </p:grpSpPr>
          <p:cxnSp>
            <p:nvCxnSpPr>
              <p:cNvPr id="46" name="Straight Arrow Connector 45"/>
              <p:cNvCxnSpPr/>
              <p:nvPr/>
            </p:nvCxnSpPr>
            <p:spPr>
              <a:xfrm flipV="1">
                <a:off x="4379042" y="1484556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4270295" y="1916183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4270853" y="2321637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4270036" y="2726298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4270012" y="3129584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4270570" y="3535037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388" name="TextBox 53"/>
          <p:cNvSpPr txBox="1">
            <a:spLocks noChangeArrowheads="1"/>
          </p:cNvSpPr>
          <p:nvPr/>
        </p:nvSpPr>
        <p:spPr bwMode="auto">
          <a:xfrm>
            <a:off x="3348038" y="476250"/>
            <a:ext cx="3089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Acoustic Signal Quality</a:t>
            </a:r>
          </a:p>
        </p:txBody>
      </p:sp>
      <p:sp>
        <p:nvSpPr>
          <p:cNvPr id="16389" name="TextBox 54"/>
          <p:cNvSpPr txBox="1">
            <a:spLocks noChangeArrowheads="1"/>
          </p:cNvSpPr>
          <p:nvPr/>
        </p:nvSpPr>
        <p:spPr bwMode="auto">
          <a:xfrm>
            <a:off x="1681163" y="1887538"/>
            <a:ext cx="11620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Latency</a:t>
            </a:r>
          </a:p>
        </p:txBody>
      </p:sp>
      <p:sp>
        <p:nvSpPr>
          <p:cNvPr id="16390" name="TextBox 55"/>
          <p:cNvSpPr txBox="1">
            <a:spLocks noChangeArrowheads="1"/>
          </p:cNvSpPr>
          <p:nvPr/>
        </p:nvSpPr>
        <p:spPr bwMode="auto">
          <a:xfrm>
            <a:off x="900113" y="4365625"/>
            <a:ext cx="20859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Robustness 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to interference</a:t>
            </a:r>
          </a:p>
        </p:txBody>
      </p:sp>
      <p:sp>
        <p:nvSpPr>
          <p:cNvPr id="16391" name="TextBox 56"/>
          <p:cNvSpPr txBox="1">
            <a:spLocks noChangeArrowheads="1"/>
          </p:cNvSpPr>
          <p:nvPr/>
        </p:nvSpPr>
        <p:spPr bwMode="auto">
          <a:xfrm>
            <a:off x="3035300" y="5949950"/>
            <a:ext cx="36972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Range/Required Tx power/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Required RX signal strength</a:t>
            </a:r>
          </a:p>
        </p:txBody>
      </p:sp>
      <p:sp>
        <p:nvSpPr>
          <p:cNvPr id="16392" name="TextBox 57"/>
          <p:cNvSpPr txBox="1">
            <a:spLocks noChangeArrowheads="1"/>
          </p:cNvSpPr>
          <p:nvPr/>
        </p:nvSpPr>
        <p:spPr bwMode="auto">
          <a:xfrm>
            <a:off x="6875463" y="1662113"/>
            <a:ext cx="14811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Spectrum 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efficiency</a:t>
            </a:r>
          </a:p>
        </p:txBody>
      </p:sp>
      <p:sp>
        <p:nvSpPr>
          <p:cNvPr id="16393" name="TextBox 58"/>
          <p:cNvSpPr txBox="1">
            <a:spLocks noChangeArrowheads="1"/>
          </p:cNvSpPr>
          <p:nvPr/>
        </p:nvSpPr>
        <p:spPr bwMode="auto">
          <a:xfrm>
            <a:off x="6851650" y="4541838"/>
            <a:ext cx="17526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System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Adaptability</a:t>
            </a:r>
          </a:p>
        </p:txBody>
      </p:sp>
      <p:sp>
        <p:nvSpPr>
          <p:cNvPr id="16394" name="TextBox 51"/>
          <p:cNvSpPr txBox="1">
            <a:spLocks noChangeArrowheads="1"/>
          </p:cNvSpPr>
          <p:nvPr/>
        </p:nvSpPr>
        <p:spPr bwMode="auto">
          <a:xfrm>
            <a:off x="628650" y="131763"/>
            <a:ext cx="193357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 i="1">
                <a:latin typeface="Calibri" pitchFamily="34" charset="0"/>
              </a:rPr>
              <a:t>Cognitive</a:t>
            </a:r>
          </a:p>
          <a:p>
            <a:pPr algn="ctr"/>
            <a:r>
              <a:rPr lang="en-US" sz="3200" b="1" i="1">
                <a:latin typeface="Calibri" pitchFamily="34" charset="0"/>
              </a:rPr>
              <a:t>Example 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09" name="Group 52"/>
          <p:cNvGrpSpPr>
            <a:grpSpLocks/>
          </p:cNvGrpSpPr>
          <p:nvPr/>
        </p:nvGrpSpPr>
        <p:grpSpPr bwMode="auto">
          <a:xfrm>
            <a:off x="2627313" y="981075"/>
            <a:ext cx="4540250" cy="4968875"/>
            <a:chOff x="1725699" y="548680"/>
            <a:chExt cx="4540474" cy="4968552"/>
          </a:xfrm>
        </p:grpSpPr>
        <p:grpSp>
          <p:nvGrpSpPr>
            <p:cNvPr id="17418" name="Group 15"/>
            <p:cNvGrpSpPr>
              <a:grpSpLocks/>
            </p:cNvGrpSpPr>
            <p:nvPr/>
          </p:nvGrpSpPr>
          <p:grpSpPr bwMode="auto">
            <a:xfrm>
              <a:off x="3851920" y="548680"/>
              <a:ext cx="216024" cy="2448272"/>
              <a:chOff x="4271392" y="1484784"/>
              <a:chExt cx="216024" cy="2448272"/>
            </a:xfrm>
          </p:grpSpPr>
          <p:cxnSp>
            <p:nvCxnSpPr>
              <p:cNvPr id="5" name="Straight Arrow Connector 4"/>
              <p:cNvCxnSpPr/>
              <p:nvPr/>
            </p:nvCxnSpPr>
            <p:spPr>
              <a:xfrm flipV="1">
                <a:off x="4378893" y="1484784"/>
                <a:ext cx="0" cy="244776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4270938" y="1916556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4270938" y="2321343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4270938" y="2726128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4270938" y="3129327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4270938" y="3534114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419" name="Group 16"/>
            <p:cNvGrpSpPr>
              <a:grpSpLocks/>
            </p:cNvGrpSpPr>
            <p:nvPr/>
          </p:nvGrpSpPr>
          <p:grpSpPr bwMode="auto">
            <a:xfrm rot="-3600000">
              <a:off x="2841823" y="1211222"/>
              <a:ext cx="216024" cy="2448272"/>
              <a:chOff x="4271392" y="1484784"/>
              <a:chExt cx="216024" cy="2448272"/>
            </a:xfrm>
          </p:grpSpPr>
          <p:cxnSp>
            <p:nvCxnSpPr>
              <p:cNvPr id="18" name="Straight Arrow Connector 17"/>
              <p:cNvCxnSpPr/>
              <p:nvPr/>
            </p:nvCxnSpPr>
            <p:spPr>
              <a:xfrm flipV="1">
                <a:off x="4378709" y="1485168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4270669" y="191502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4270111" y="2320475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4270929" y="2725136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4270952" y="312842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4270395" y="3533876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420" name="Group 23"/>
            <p:cNvGrpSpPr>
              <a:grpSpLocks/>
            </p:cNvGrpSpPr>
            <p:nvPr/>
          </p:nvGrpSpPr>
          <p:grpSpPr bwMode="auto">
            <a:xfrm rot="10800000">
              <a:off x="3851920" y="3068960"/>
              <a:ext cx="216024" cy="2448272"/>
              <a:chOff x="4271392" y="1484784"/>
              <a:chExt cx="216024" cy="2448272"/>
            </a:xfrm>
          </p:grpSpPr>
          <p:cxnSp>
            <p:nvCxnSpPr>
              <p:cNvPr id="25" name="Straight Arrow Connector 24"/>
              <p:cNvCxnSpPr/>
              <p:nvPr/>
            </p:nvCxnSpPr>
            <p:spPr>
              <a:xfrm flipV="1">
                <a:off x="4379915" y="1484784"/>
                <a:ext cx="0" cy="244776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4273546" y="1916556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4273546" y="2321342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4273546" y="2726128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4273546" y="3129327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4273546" y="3534113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421" name="Group 30"/>
            <p:cNvGrpSpPr>
              <a:grpSpLocks/>
            </p:cNvGrpSpPr>
            <p:nvPr/>
          </p:nvGrpSpPr>
          <p:grpSpPr bwMode="auto">
            <a:xfrm rot="-7200000">
              <a:off x="2845793" y="2406418"/>
              <a:ext cx="216024" cy="2448272"/>
              <a:chOff x="4271392" y="1484784"/>
              <a:chExt cx="216024" cy="2448272"/>
            </a:xfrm>
          </p:grpSpPr>
          <p:cxnSp>
            <p:nvCxnSpPr>
              <p:cNvPr id="32" name="Straight Arrow Connector 31"/>
              <p:cNvCxnSpPr/>
              <p:nvPr/>
            </p:nvCxnSpPr>
            <p:spPr>
              <a:xfrm flipV="1">
                <a:off x="4378328" y="1485061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4271643" y="191650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4270826" y="2321162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4271383" y="2726616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4271360" y="312990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4270542" y="3534562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422" name="Group 37"/>
            <p:cNvGrpSpPr>
              <a:grpSpLocks/>
            </p:cNvGrpSpPr>
            <p:nvPr/>
          </p:nvGrpSpPr>
          <p:grpSpPr bwMode="auto">
            <a:xfrm rot="7200000">
              <a:off x="4930055" y="2406418"/>
              <a:ext cx="216024" cy="2448272"/>
              <a:chOff x="4271392" y="1484784"/>
              <a:chExt cx="216024" cy="2448272"/>
            </a:xfrm>
          </p:grpSpPr>
          <p:cxnSp>
            <p:nvCxnSpPr>
              <p:cNvPr id="39" name="Straight Arrow Connector 38"/>
              <p:cNvCxnSpPr/>
              <p:nvPr/>
            </p:nvCxnSpPr>
            <p:spPr>
              <a:xfrm flipV="1">
                <a:off x="4380480" y="1485061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4270485" y="1917877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4271304" y="2322538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4270746" y="2727992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4270768" y="3131278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4271587" y="3535939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423" name="Group 44"/>
            <p:cNvGrpSpPr>
              <a:grpSpLocks/>
            </p:cNvGrpSpPr>
            <p:nvPr/>
          </p:nvGrpSpPr>
          <p:grpSpPr bwMode="auto">
            <a:xfrm rot="3600000">
              <a:off x="4934025" y="1182282"/>
              <a:ext cx="216024" cy="2448272"/>
              <a:chOff x="4271392" y="1484784"/>
              <a:chExt cx="216024" cy="2448272"/>
            </a:xfrm>
          </p:grpSpPr>
          <p:cxnSp>
            <p:nvCxnSpPr>
              <p:cNvPr id="46" name="Straight Arrow Connector 45"/>
              <p:cNvCxnSpPr/>
              <p:nvPr/>
            </p:nvCxnSpPr>
            <p:spPr>
              <a:xfrm flipV="1">
                <a:off x="4379042" y="1484556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4270295" y="1916183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4270853" y="2321637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4270036" y="2726298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4270012" y="3129584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4270570" y="3535037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7410" name="TextBox 53"/>
          <p:cNvSpPr txBox="1">
            <a:spLocks noChangeArrowheads="1"/>
          </p:cNvSpPr>
          <p:nvPr/>
        </p:nvSpPr>
        <p:spPr bwMode="auto">
          <a:xfrm>
            <a:off x="3348038" y="476250"/>
            <a:ext cx="3089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Acoustic Signal Quality</a:t>
            </a:r>
          </a:p>
        </p:txBody>
      </p:sp>
      <p:sp>
        <p:nvSpPr>
          <p:cNvPr id="17411" name="TextBox 54"/>
          <p:cNvSpPr txBox="1">
            <a:spLocks noChangeArrowheads="1"/>
          </p:cNvSpPr>
          <p:nvPr/>
        </p:nvSpPr>
        <p:spPr bwMode="auto">
          <a:xfrm>
            <a:off x="1681163" y="1887538"/>
            <a:ext cx="11620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Latency</a:t>
            </a:r>
          </a:p>
        </p:txBody>
      </p:sp>
      <p:sp>
        <p:nvSpPr>
          <p:cNvPr id="17412" name="TextBox 55"/>
          <p:cNvSpPr txBox="1">
            <a:spLocks noChangeArrowheads="1"/>
          </p:cNvSpPr>
          <p:nvPr/>
        </p:nvSpPr>
        <p:spPr bwMode="auto">
          <a:xfrm>
            <a:off x="900113" y="4365625"/>
            <a:ext cx="20859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Robustness 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to interference</a:t>
            </a:r>
          </a:p>
        </p:txBody>
      </p:sp>
      <p:sp>
        <p:nvSpPr>
          <p:cNvPr id="17413" name="TextBox 56"/>
          <p:cNvSpPr txBox="1">
            <a:spLocks noChangeArrowheads="1"/>
          </p:cNvSpPr>
          <p:nvPr/>
        </p:nvSpPr>
        <p:spPr bwMode="auto">
          <a:xfrm>
            <a:off x="3035300" y="5949950"/>
            <a:ext cx="36972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Range/Required Tx power/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Required RX signal strength</a:t>
            </a:r>
          </a:p>
        </p:txBody>
      </p:sp>
      <p:sp>
        <p:nvSpPr>
          <p:cNvPr id="17414" name="TextBox 57"/>
          <p:cNvSpPr txBox="1">
            <a:spLocks noChangeArrowheads="1"/>
          </p:cNvSpPr>
          <p:nvPr/>
        </p:nvSpPr>
        <p:spPr bwMode="auto">
          <a:xfrm>
            <a:off x="6875463" y="1662113"/>
            <a:ext cx="14811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Spectrum 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efficiency</a:t>
            </a:r>
          </a:p>
        </p:txBody>
      </p:sp>
      <p:sp>
        <p:nvSpPr>
          <p:cNvPr id="17415" name="TextBox 58"/>
          <p:cNvSpPr txBox="1">
            <a:spLocks noChangeArrowheads="1"/>
          </p:cNvSpPr>
          <p:nvPr/>
        </p:nvSpPr>
        <p:spPr bwMode="auto">
          <a:xfrm>
            <a:off x="6851650" y="4541838"/>
            <a:ext cx="17526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System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Adaptability</a:t>
            </a:r>
          </a:p>
        </p:txBody>
      </p:sp>
      <p:sp>
        <p:nvSpPr>
          <p:cNvPr id="17416" name="TextBox 51"/>
          <p:cNvSpPr txBox="1">
            <a:spLocks noChangeArrowheads="1"/>
          </p:cNvSpPr>
          <p:nvPr/>
        </p:nvSpPr>
        <p:spPr bwMode="auto">
          <a:xfrm>
            <a:off x="468313" y="131763"/>
            <a:ext cx="2254250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 i="1">
                <a:latin typeface="Calibri" pitchFamily="34" charset="0"/>
              </a:rPr>
              <a:t>Digital</a:t>
            </a:r>
          </a:p>
          <a:p>
            <a:pPr algn="ctr"/>
            <a:r>
              <a:rPr lang="en-US" sz="3200" b="1" i="1">
                <a:latin typeface="Calibri" pitchFamily="34" charset="0"/>
              </a:rPr>
              <a:t>Envelope of </a:t>
            </a:r>
          </a:p>
          <a:p>
            <a:pPr algn="ctr"/>
            <a:r>
              <a:rPr lang="en-US" sz="3200" b="1" i="1">
                <a:latin typeface="Calibri" pitchFamily="34" charset="0"/>
              </a:rPr>
              <a:t>possibilities</a:t>
            </a:r>
          </a:p>
        </p:txBody>
      </p:sp>
      <p:sp>
        <p:nvSpPr>
          <p:cNvPr id="60" name="Freeform 59"/>
          <p:cNvSpPr/>
          <p:nvPr/>
        </p:nvSpPr>
        <p:spPr>
          <a:xfrm>
            <a:off x="3168650" y="1403350"/>
            <a:ext cx="3465513" cy="4125913"/>
          </a:xfrm>
          <a:custGeom>
            <a:avLst/>
            <a:gdLst>
              <a:gd name="connsiteX0" fmla="*/ 1679945 w 3466214"/>
              <a:gd name="connsiteY0" fmla="*/ 0 h 4125432"/>
              <a:gd name="connsiteX1" fmla="*/ 1041991 w 3466214"/>
              <a:gd name="connsiteY1" fmla="*/ 1701209 h 4125432"/>
              <a:gd name="connsiteX2" fmla="*/ 0 w 3466214"/>
              <a:gd name="connsiteY2" fmla="*/ 3062176 h 4125432"/>
              <a:gd name="connsiteX3" fmla="*/ 1722475 w 3466214"/>
              <a:gd name="connsiteY3" fmla="*/ 4125432 h 4125432"/>
              <a:gd name="connsiteX4" fmla="*/ 3466214 w 3466214"/>
              <a:gd name="connsiteY4" fmla="*/ 3062176 h 4125432"/>
              <a:gd name="connsiteX5" fmla="*/ 3466214 w 3466214"/>
              <a:gd name="connsiteY5" fmla="*/ 1020725 h 4125432"/>
              <a:gd name="connsiteX6" fmla="*/ 1679945 w 3466214"/>
              <a:gd name="connsiteY6" fmla="*/ 0 h 4125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66214" h="4125432">
                <a:moveTo>
                  <a:pt x="1679945" y="0"/>
                </a:moveTo>
                <a:lnTo>
                  <a:pt x="1041991" y="1701209"/>
                </a:lnTo>
                <a:lnTo>
                  <a:pt x="0" y="3062176"/>
                </a:lnTo>
                <a:lnTo>
                  <a:pt x="1722475" y="4125432"/>
                </a:lnTo>
                <a:lnTo>
                  <a:pt x="3466214" y="3062176"/>
                </a:lnTo>
                <a:lnTo>
                  <a:pt x="3466214" y="1020725"/>
                </a:lnTo>
                <a:lnTo>
                  <a:pt x="1679945" y="0"/>
                </a:lnTo>
                <a:close/>
              </a:path>
            </a:pathLst>
          </a:custGeom>
          <a:solidFill>
            <a:schemeClr val="accent3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3" name="Group 52"/>
          <p:cNvGrpSpPr>
            <a:grpSpLocks/>
          </p:cNvGrpSpPr>
          <p:nvPr/>
        </p:nvGrpSpPr>
        <p:grpSpPr bwMode="auto">
          <a:xfrm>
            <a:off x="2627313" y="981075"/>
            <a:ext cx="4540250" cy="4968875"/>
            <a:chOff x="1725699" y="548680"/>
            <a:chExt cx="4540474" cy="4968552"/>
          </a:xfrm>
        </p:grpSpPr>
        <p:grpSp>
          <p:nvGrpSpPr>
            <p:cNvPr id="18443" name="Group 15"/>
            <p:cNvGrpSpPr>
              <a:grpSpLocks/>
            </p:cNvGrpSpPr>
            <p:nvPr/>
          </p:nvGrpSpPr>
          <p:grpSpPr bwMode="auto">
            <a:xfrm>
              <a:off x="3851920" y="548680"/>
              <a:ext cx="216024" cy="2448272"/>
              <a:chOff x="4271392" y="1484784"/>
              <a:chExt cx="216024" cy="2448272"/>
            </a:xfrm>
          </p:grpSpPr>
          <p:cxnSp>
            <p:nvCxnSpPr>
              <p:cNvPr id="5" name="Straight Arrow Connector 4"/>
              <p:cNvCxnSpPr/>
              <p:nvPr/>
            </p:nvCxnSpPr>
            <p:spPr>
              <a:xfrm flipV="1">
                <a:off x="4378893" y="1484784"/>
                <a:ext cx="0" cy="244776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4270938" y="1916556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4270938" y="2321343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4270938" y="2726128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4270938" y="3129327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4270938" y="3534114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444" name="Group 16"/>
            <p:cNvGrpSpPr>
              <a:grpSpLocks/>
            </p:cNvGrpSpPr>
            <p:nvPr/>
          </p:nvGrpSpPr>
          <p:grpSpPr bwMode="auto">
            <a:xfrm rot="-3600000">
              <a:off x="2841823" y="1211222"/>
              <a:ext cx="216024" cy="2448272"/>
              <a:chOff x="4271392" y="1484784"/>
              <a:chExt cx="216024" cy="2448272"/>
            </a:xfrm>
          </p:grpSpPr>
          <p:cxnSp>
            <p:nvCxnSpPr>
              <p:cNvPr id="18" name="Straight Arrow Connector 17"/>
              <p:cNvCxnSpPr/>
              <p:nvPr/>
            </p:nvCxnSpPr>
            <p:spPr>
              <a:xfrm flipV="1">
                <a:off x="4378709" y="1485168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4270669" y="191502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4270111" y="2320475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4270929" y="2725136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4270952" y="312842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4270395" y="3533876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445" name="Group 23"/>
            <p:cNvGrpSpPr>
              <a:grpSpLocks/>
            </p:cNvGrpSpPr>
            <p:nvPr/>
          </p:nvGrpSpPr>
          <p:grpSpPr bwMode="auto">
            <a:xfrm rot="10800000">
              <a:off x="3851920" y="3068960"/>
              <a:ext cx="216024" cy="2448272"/>
              <a:chOff x="4271392" y="1484784"/>
              <a:chExt cx="216024" cy="2448272"/>
            </a:xfrm>
          </p:grpSpPr>
          <p:cxnSp>
            <p:nvCxnSpPr>
              <p:cNvPr id="25" name="Straight Arrow Connector 24"/>
              <p:cNvCxnSpPr/>
              <p:nvPr/>
            </p:nvCxnSpPr>
            <p:spPr>
              <a:xfrm flipV="1">
                <a:off x="4379915" y="1484784"/>
                <a:ext cx="0" cy="244776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4273546" y="1916556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4273546" y="2321342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4273546" y="2726128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4273546" y="3129327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4273546" y="3534113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446" name="Group 30"/>
            <p:cNvGrpSpPr>
              <a:grpSpLocks/>
            </p:cNvGrpSpPr>
            <p:nvPr/>
          </p:nvGrpSpPr>
          <p:grpSpPr bwMode="auto">
            <a:xfrm rot="-7200000">
              <a:off x="2845793" y="2406418"/>
              <a:ext cx="216024" cy="2448272"/>
              <a:chOff x="4271392" y="1484784"/>
              <a:chExt cx="216024" cy="2448272"/>
            </a:xfrm>
          </p:grpSpPr>
          <p:cxnSp>
            <p:nvCxnSpPr>
              <p:cNvPr id="32" name="Straight Arrow Connector 31"/>
              <p:cNvCxnSpPr/>
              <p:nvPr/>
            </p:nvCxnSpPr>
            <p:spPr>
              <a:xfrm flipV="1">
                <a:off x="4378328" y="1485061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4271643" y="191650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4270826" y="2321162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4271383" y="2726616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4271360" y="312990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4270542" y="3534562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447" name="Group 37"/>
            <p:cNvGrpSpPr>
              <a:grpSpLocks/>
            </p:cNvGrpSpPr>
            <p:nvPr/>
          </p:nvGrpSpPr>
          <p:grpSpPr bwMode="auto">
            <a:xfrm rot="7200000">
              <a:off x="4930055" y="2406418"/>
              <a:ext cx="216024" cy="2448272"/>
              <a:chOff x="4271392" y="1484784"/>
              <a:chExt cx="216024" cy="2448272"/>
            </a:xfrm>
          </p:grpSpPr>
          <p:cxnSp>
            <p:nvCxnSpPr>
              <p:cNvPr id="39" name="Straight Arrow Connector 38"/>
              <p:cNvCxnSpPr/>
              <p:nvPr/>
            </p:nvCxnSpPr>
            <p:spPr>
              <a:xfrm flipV="1">
                <a:off x="4380480" y="1485061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4270485" y="1917877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4271304" y="2322538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4270746" y="2727992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4270768" y="3131278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4271587" y="3535939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448" name="Group 44"/>
            <p:cNvGrpSpPr>
              <a:grpSpLocks/>
            </p:cNvGrpSpPr>
            <p:nvPr/>
          </p:nvGrpSpPr>
          <p:grpSpPr bwMode="auto">
            <a:xfrm rot="3600000">
              <a:off x="4934025" y="1182282"/>
              <a:ext cx="216024" cy="2448272"/>
              <a:chOff x="4271392" y="1484784"/>
              <a:chExt cx="216024" cy="2448272"/>
            </a:xfrm>
          </p:grpSpPr>
          <p:cxnSp>
            <p:nvCxnSpPr>
              <p:cNvPr id="46" name="Straight Arrow Connector 45"/>
              <p:cNvCxnSpPr/>
              <p:nvPr/>
            </p:nvCxnSpPr>
            <p:spPr>
              <a:xfrm flipV="1">
                <a:off x="4379042" y="1484556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4270295" y="1916183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4270853" y="2321637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4270036" y="2726298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4270012" y="3129584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4270570" y="3535037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434" name="TextBox 53"/>
          <p:cNvSpPr txBox="1">
            <a:spLocks noChangeArrowheads="1"/>
          </p:cNvSpPr>
          <p:nvPr/>
        </p:nvSpPr>
        <p:spPr bwMode="auto">
          <a:xfrm>
            <a:off x="3348038" y="476250"/>
            <a:ext cx="3089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Acoustic Signal Quality</a:t>
            </a:r>
          </a:p>
        </p:txBody>
      </p:sp>
      <p:sp>
        <p:nvSpPr>
          <p:cNvPr id="18435" name="TextBox 54"/>
          <p:cNvSpPr txBox="1">
            <a:spLocks noChangeArrowheads="1"/>
          </p:cNvSpPr>
          <p:nvPr/>
        </p:nvSpPr>
        <p:spPr bwMode="auto">
          <a:xfrm>
            <a:off x="1681163" y="1887538"/>
            <a:ext cx="11620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Latency</a:t>
            </a:r>
          </a:p>
        </p:txBody>
      </p:sp>
      <p:sp>
        <p:nvSpPr>
          <p:cNvPr id="18436" name="TextBox 55"/>
          <p:cNvSpPr txBox="1">
            <a:spLocks noChangeArrowheads="1"/>
          </p:cNvSpPr>
          <p:nvPr/>
        </p:nvSpPr>
        <p:spPr bwMode="auto">
          <a:xfrm>
            <a:off x="900113" y="4365625"/>
            <a:ext cx="20859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Robustness 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to interference</a:t>
            </a:r>
          </a:p>
        </p:txBody>
      </p:sp>
      <p:sp>
        <p:nvSpPr>
          <p:cNvPr id="18437" name="TextBox 56"/>
          <p:cNvSpPr txBox="1">
            <a:spLocks noChangeArrowheads="1"/>
          </p:cNvSpPr>
          <p:nvPr/>
        </p:nvSpPr>
        <p:spPr bwMode="auto">
          <a:xfrm>
            <a:off x="3035300" y="5949950"/>
            <a:ext cx="36972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Range/Required Tx power/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Required RX signal strength</a:t>
            </a:r>
          </a:p>
        </p:txBody>
      </p:sp>
      <p:sp>
        <p:nvSpPr>
          <p:cNvPr id="18438" name="TextBox 57"/>
          <p:cNvSpPr txBox="1">
            <a:spLocks noChangeArrowheads="1"/>
          </p:cNvSpPr>
          <p:nvPr/>
        </p:nvSpPr>
        <p:spPr bwMode="auto">
          <a:xfrm>
            <a:off x="6875463" y="1662113"/>
            <a:ext cx="14811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Spectrum 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efficiency</a:t>
            </a:r>
          </a:p>
        </p:txBody>
      </p:sp>
      <p:sp>
        <p:nvSpPr>
          <p:cNvPr id="18439" name="TextBox 58"/>
          <p:cNvSpPr txBox="1">
            <a:spLocks noChangeArrowheads="1"/>
          </p:cNvSpPr>
          <p:nvPr/>
        </p:nvSpPr>
        <p:spPr bwMode="auto">
          <a:xfrm>
            <a:off x="6851650" y="4541838"/>
            <a:ext cx="17526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System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Adaptability</a:t>
            </a:r>
          </a:p>
        </p:txBody>
      </p:sp>
      <p:sp>
        <p:nvSpPr>
          <p:cNvPr id="18440" name="TextBox 51"/>
          <p:cNvSpPr txBox="1">
            <a:spLocks noChangeArrowheads="1"/>
          </p:cNvSpPr>
          <p:nvPr/>
        </p:nvSpPr>
        <p:spPr bwMode="auto">
          <a:xfrm>
            <a:off x="20638" y="334963"/>
            <a:ext cx="37592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 i="1">
                <a:latin typeface="Calibri" pitchFamily="34" charset="0"/>
              </a:rPr>
              <a:t>Digital Example 1</a:t>
            </a:r>
          </a:p>
          <a:p>
            <a:pPr algn="ctr"/>
            <a:r>
              <a:rPr lang="en-US" sz="3200" b="1" i="1">
                <a:latin typeface="Calibri" pitchFamily="34" charset="0"/>
              </a:rPr>
              <a:t>High capacity system</a:t>
            </a:r>
          </a:p>
        </p:txBody>
      </p:sp>
      <p:sp>
        <p:nvSpPr>
          <p:cNvPr id="60" name="Freeform 59"/>
          <p:cNvSpPr/>
          <p:nvPr/>
        </p:nvSpPr>
        <p:spPr>
          <a:xfrm>
            <a:off x="3168650" y="1403350"/>
            <a:ext cx="3465513" cy="4125913"/>
          </a:xfrm>
          <a:custGeom>
            <a:avLst/>
            <a:gdLst>
              <a:gd name="connsiteX0" fmla="*/ 1679945 w 3466214"/>
              <a:gd name="connsiteY0" fmla="*/ 0 h 4125432"/>
              <a:gd name="connsiteX1" fmla="*/ 1041991 w 3466214"/>
              <a:gd name="connsiteY1" fmla="*/ 1701209 h 4125432"/>
              <a:gd name="connsiteX2" fmla="*/ 0 w 3466214"/>
              <a:gd name="connsiteY2" fmla="*/ 3062176 h 4125432"/>
              <a:gd name="connsiteX3" fmla="*/ 1722475 w 3466214"/>
              <a:gd name="connsiteY3" fmla="*/ 4125432 h 4125432"/>
              <a:gd name="connsiteX4" fmla="*/ 3466214 w 3466214"/>
              <a:gd name="connsiteY4" fmla="*/ 3062176 h 4125432"/>
              <a:gd name="connsiteX5" fmla="*/ 3466214 w 3466214"/>
              <a:gd name="connsiteY5" fmla="*/ 1020725 h 4125432"/>
              <a:gd name="connsiteX6" fmla="*/ 1679945 w 3466214"/>
              <a:gd name="connsiteY6" fmla="*/ 0 h 4125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66214" h="4125432">
                <a:moveTo>
                  <a:pt x="1679945" y="0"/>
                </a:moveTo>
                <a:lnTo>
                  <a:pt x="1041991" y="1701209"/>
                </a:lnTo>
                <a:lnTo>
                  <a:pt x="0" y="3062176"/>
                </a:lnTo>
                <a:lnTo>
                  <a:pt x="1722475" y="4125432"/>
                </a:lnTo>
                <a:lnTo>
                  <a:pt x="3466214" y="3062176"/>
                </a:lnTo>
                <a:lnTo>
                  <a:pt x="3466214" y="1020725"/>
                </a:lnTo>
                <a:lnTo>
                  <a:pt x="1679945" y="0"/>
                </a:lnTo>
                <a:close/>
              </a:path>
            </a:pathLst>
          </a:custGeom>
          <a:solidFill>
            <a:schemeClr val="accent3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3168650" y="2444750"/>
            <a:ext cx="3487738" cy="3084513"/>
          </a:xfrm>
          <a:custGeom>
            <a:avLst/>
            <a:gdLst>
              <a:gd name="connsiteX0" fmla="*/ 1701210 w 3487479"/>
              <a:gd name="connsiteY0" fmla="*/ 595424 h 3083442"/>
              <a:gd name="connsiteX1" fmla="*/ 1041991 w 3487479"/>
              <a:gd name="connsiteY1" fmla="*/ 637954 h 3083442"/>
              <a:gd name="connsiteX2" fmla="*/ 0 w 3487479"/>
              <a:gd name="connsiteY2" fmla="*/ 2041452 h 3083442"/>
              <a:gd name="connsiteX3" fmla="*/ 1722475 w 3487479"/>
              <a:gd name="connsiteY3" fmla="*/ 3083442 h 3083442"/>
              <a:gd name="connsiteX4" fmla="*/ 2764465 w 3487479"/>
              <a:gd name="connsiteY4" fmla="*/ 1616149 h 3083442"/>
              <a:gd name="connsiteX5" fmla="*/ 3487479 w 3487479"/>
              <a:gd name="connsiteY5" fmla="*/ 0 h 3083442"/>
              <a:gd name="connsiteX6" fmla="*/ 1701210 w 3487479"/>
              <a:gd name="connsiteY6" fmla="*/ 595424 h 3083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87479" h="3083442">
                <a:moveTo>
                  <a:pt x="1701210" y="595424"/>
                </a:moveTo>
                <a:lnTo>
                  <a:pt x="1041991" y="637954"/>
                </a:lnTo>
                <a:lnTo>
                  <a:pt x="0" y="2041452"/>
                </a:lnTo>
                <a:lnTo>
                  <a:pt x="1722475" y="3083442"/>
                </a:lnTo>
                <a:lnTo>
                  <a:pt x="2764465" y="1616149"/>
                </a:lnTo>
                <a:lnTo>
                  <a:pt x="3487479" y="0"/>
                </a:lnTo>
                <a:lnTo>
                  <a:pt x="1701210" y="595424"/>
                </a:lnTo>
                <a:close/>
              </a:path>
            </a:pathLst>
          </a:cu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7" name="Group 52"/>
          <p:cNvGrpSpPr>
            <a:grpSpLocks/>
          </p:cNvGrpSpPr>
          <p:nvPr/>
        </p:nvGrpSpPr>
        <p:grpSpPr bwMode="auto">
          <a:xfrm>
            <a:off x="2627313" y="981075"/>
            <a:ext cx="4540250" cy="4968875"/>
            <a:chOff x="1725699" y="548680"/>
            <a:chExt cx="4540474" cy="4968552"/>
          </a:xfrm>
        </p:grpSpPr>
        <p:grpSp>
          <p:nvGrpSpPr>
            <p:cNvPr id="19467" name="Group 15"/>
            <p:cNvGrpSpPr>
              <a:grpSpLocks/>
            </p:cNvGrpSpPr>
            <p:nvPr/>
          </p:nvGrpSpPr>
          <p:grpSpPr bwMode="auto">
            <a:xfrm>
              <a:off x="3851920" y="548680"/>
              <a:ext cx="216024" cy="2448272"/>
              <a:chOff x="4271392" y="1484784"/>
              <a:chExt cx="216024" cy="2448272"/>
            </a:xfrm>
          </p:grpSpPr>
          <p:cxnSp>
            <p:nvCxnSpPr>
              <p:cNvPr id="5" name="Straight Arrow Connector 4"/>
              <p:cNvCxnSpPr/>
              <p:nvPr/>
            </p:nvCxnSpPr>
            <p:spPr>
              <a:xfrm flipV="1">
                <a:off x="4378893" y="1484784"/>
                <a:ext cx="0" cy="244776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4270938" y="1916556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4270938" y="2321343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4270938" y="2726128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4270938" y="3129327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4270938" y="3534114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468" name="Group 16"/>
            <p:cNvGrpSpPr>
              <a:grpSpLocks/>
            </p:cNvGrpSpPr>
            <p:nvPr/>
          </p:nvGrpSpPr>
          <p:grpSpPr bwMode="auto">
            <a:xfrm rot="-3600000">
              <a:off x="2841823" y="1211222"/>
              <a:ext cx="216024" cy="2448272"/>
              <a:chOff x="4271392" y="1484784"/>
              <a:chExt cx="216024" cy="2448272"/>
            </a:xfrm>
          </p:grpSpPr>
          <p:cxnSp>
            <p:nvCxnSpPr>
              <p:cNvPr id="18" name="Straight Arrow Connector 17"/>
              <p:cNvCxnSpPr/>
              <p:nvPr/>
            </p:nvCxnSpPr>
            <p:spPr>
              <a:xfrm flipV="1">
                <a:off x="4378709" y="1485168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4270669" y="191502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4270111" y="2320475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4270929" y="2725136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4270952" y="312842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4270395" y="3533876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469" name="Group 23"/>
            <p:cNvGrpSpPr>
              <a:grpSpLocks/>
            </p:cNvGrpSpPr>
            <p:nvPr/>
          </p:nvGrpSpPr>
          <p:grpSpPr bwMode="auto">
            <a:xfrm rot="10800000">
              <a:off x="3851920" y="3068960"/>
              <a:ext cx="216024" cy="2448272"/>
              <a:chOff x="4271392" y="1484784"/>
              <a:chExt cx="216024" cy="2448272"/>
            </a:xfrm>
          </p:grpSpPr>
          <p:cxnSp>
            <p:nvCxnSpPr>
              <p:cNvPr id="25" name="Straight Arrow Connector 24"/>
              <p:cNvCxnSpPr/>
              <p:nvPr/>
            </p:nvCxnSpPr>
            <p:spPr>
              <a:xfrm flipV="1">
                <a:off x="4379915" y="1484784"/>
                <a:ext cx="0" cy="244776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4273546" y="1916556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4273546" y="2321342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4273546" y="2726128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4273546" y="3129327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4273546" y="3534113"/>
                <a:ext cx="215911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470" name="Group 30"/>
            <p:cNvGrpSpPr>
              <a:grpSpLocks/>
            </p:cNvGrpSpPr>
            <p:nvPr/>
          </p:nvGrpSpPr>
          <p:grpSpPr bwMode="auto">
            <a:xfrm rot="-7200000">
              <a:off x="2845793" y="2406418"/>
              <a:ext cx="216024" cy="2448272"/>
              <a:chOff x="4271392" y="1484784"/>
              <a:chExt cx="216024" cy="2448272"/>
            </a:xfrm>
          </p:grpSpPr>
          <p:cxnSp>
            <p:nvCxnSpPr>
              <p:cNvPr id="32" name="Straight Arrow Connector 31"/>
              <p:cNvCxnSpPr/>
              <p:nvPr/>
            </p:nvCxnSpPr>
            <p:spPr>
              <a:xfrm flipV="1">
                <a:off x="4378328" y="1485061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4271643" y="191650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4270826" y="2321162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4271383" y="2726616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4271360" y="3129902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4270542" y="3534562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471" name="Group 37"/>
            <p:cNvGrpSpPr>
              <a:grpSpLocks/>
            </p:cNvGrpSpPr>
            <p:nvPr/>
          </p:nvGrpSpPr>
          <p:grpSpPr bwMode="auto">
            <a:xfrm rot="7200000">
              <a:off x="4930055" y="2406418"/>
              <a:ext cx="216024" cy="2448272"/>
              <a:chOff x="4271392" y="1484784"/>
              <a:chExt cx="216024" cy="2448272"/>
            </a:xfrm>
          </p:grpSpPr>
          <p:cxnSp>
            <p:nvCxnSpPr>
              <p:cNvPr id="39" name="Straight Arrow Connector 38"/>
              <p:cNvCxnSpPr/>
              <p:nvPr/>
            </p:nvCxnSpPr>
            <p:spPr>
              <a:xfrm flipV="1">
                <a:off x="4380480" y="1485061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4270485" y="1917877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4271304" y="2322538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4270746" y="2727992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4270768" y="3131278"/>
                <a:ext cx="217474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4271587" y="3535939"/>
                <a:ext cx="217473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472" name="Group 44"/>
            <p:cNvGrpSpPr>
              <a:grpSpLocks/>
            </p:cNvGrpSpPr>
            <p:nvPr/>
          </p:nvGrpSpPr>
          <p:grpSpPr bwMode="auto">
            <a:xfrm rot="3600000">
              <a:off x="4934025" y="1182282"/>
              <a:ext cx="216024" cy="2448272"/>
              <a:chOff x="4271392" y="1484784"/>
              <a:chExt cx="216024" cy="2448272"/>
            </a:xfrm>
          </p:grpSpPr>
          <p:cxnSp>
            <p:nvCxnSpPr>
              <p:cNvPr id="46" name="Straight Arrow Connector 45"/>
              <p:cNvCxnSpPr/>
              <p:nvPr/>
            </p:nvCxnSpPr>
            <p:spPr>
              <a:xfrm flipV="1">
                <a:off x="4379042" y="1484556"/>
                <a:ext cx="0" cy="2448046"/>
              </a:xfrm>
              <a:prstGeom prst="straightConnector1">
                <a:avLst/>
              </a:prstGeom>
              <a:ln w="63500">
                <a:headEnd w="lg" len="lg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4270295" y="1916183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4270853" y="2321637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4270036" y="2726298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4270012" y="3129584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4270570" y="3535037"/>
                <a:ext cx="215886" cy="0"/>
              </a:xfrm>
              <a:prstGeom prst="line">
                <a:avLst/>
              </a:prstGeom>
              <a:ln w="635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9458" name="TextBox 53"/>
          <p:cNvSpPr txBox="1">
            <a:spLocks noChangeArrowheads="1"/>
          </p:cNvSpPr>
          <p:nvPr/>
        </p:nvSpPr>
        <p:spPr bwMode="auto">
          <a:xfrm>
            <a:off x="3348038" y="476250"/>
            <a:ext cx="3089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Acoustic Signal Quality</a:t>
            </a:r>
          </a:p>
        </p:txBody>
      </p:sp>
      <p:sp>
        <p:nvSpPr>
          <p:cNvPr id="19459" name="TextBox 54"/>
          <p:cNvSpPr txBox="1">
            <a:spLocks noChangeArrowheads="1"/>
          </p:cNvSpPr>
          <p:nvPr/>
        </p:nvSpPr>
        <p:spPr bwMode="auto">
          <a:xfrm>
            <a:off x="1681163" y="1887538"/>
            <a:ext cx="11620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Latency</a:t>
            </a:r>
          </a:p>
        </p:txBody>
      </p:sp>
      <p:sp>
        <p:nvSpPr>
          <p:cNvPr id="19460" name="TextBox 55"/>
          <p:cNvSpPr txBox="1">
            <a:spLocks noChangeArrowheads="1"/>
          </p:cNvSpPr>
          <p:nvPr/>
        </p:nvSpPr>
        <p:spPr bwMode="auto">
          <a:xfrm>
            <a:off x="900113" y="4365625"/>
            <a:ext cx="20859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Robustness 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to interference</a:t>
            </a:r>
          </a:p>
        </p:txBody>
      </p:sp>
      <p:sp>
        <p:nvSpPr>
          <p:cNvPr id="19461" name="TextBox 56"/>
          <p:cNvSpPr txBox="1">
            <a:spLocks noChangeArrowheads="1"/>
          </p:cNvSpPr>
          <p:nvPr/>
        </p:nvSpPr>
        <p:spPr bwMode="auto">
          <a:xfrm>
            <a:off x="3035300" y="5949950"/>
            <a:ext cx="36972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Range/Required Tx power/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Required RX signal strength</a:t>
            </a:r>
          </a:p>
        </p:txBody>
      </p:sp>
      <p:sp>
        <p:nvSpPr>
          <p:cNvPr id="19462" name="TextBox 57"/>
          <p:cNvSpPr txBox="1">
            <a:spLocks noChangeArrowheads="1"/>
          </p:cNvSpPr>
          <p:nvPr/>
        </p:nvSpPr>
        <p:spPr bwMode="auto">
          <a:xfrm>
            <a:off x="6875463" y="1662113"/>
            <a:ext cx="14811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Spectrum 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efficiency</a:t>
            </a:r>
          </a:p>
        </p:txBody>
      </p:sp>
      <p:sp>
        <p:nvSpPr>
          <p:cNvPr id="19463" name="TextBox 58"/>
          <p:cNvSpPr txBox="1">
            <a:spLocks noChangeArrowheads="1"/>
          </p:cNvSpPr>
          <p:nvPr/>
        </p:nvSpPr>
        <p:spPr bwMode="auto">
          <a:xfrm>
            <a:off x="6851650" y="4541838"/>
            <a:ext cx="17526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System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>Adaptability</a:t>
            </a:r>
          </a:p>
        </p:txBody>
      </p:sp>
      <p:sp>
        <p:nvSpPr>
          <p:cNvPr id="19464" name="TextBox 51"/>
          <p:cNvSpPr txBox="1">
            <a:spLocks noChangeArrowheads="1"/>
          </p:cNvSpPr>
          <p:nvPr/>
        </p:nvSpPr>
        <p:spPr bwMode="auto">
          <a:xfrm>
            <a:off x="-31750" y="407988"/>
            <a:ext cx="325437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 i="1">
                <a:latin typeface="Calibri" pitchFamily="34" charset="0"/>
              </a:rPr>
              <a:t>Digital Example 2</a:t>
            </a:r>
          </a:p>
          <a:p>
            <a:pPr algn="ctr"/>
            <a:r>
              <a:rPr lang="en-US" sz="3200" b="1" i="1">
                <a:latin typeface="Calibri" pitchFamily="34" charset="0"/>
              </a:rPr>
              <a:t>High voice quality</a:t>
            </a:r>
          </a:p>
        </p:txBody>
      </p:sp>
      <p:sp>
        <p:nvSpPr>
          <p:cNvPr id="60" name="Freeform 59"/>
          <p:cNvSpPr/>
          <p:nvPr/>
        </p:nvSpPr>
        <p:spPr>
          <a:xfrm>
            <a:off x="3168650" y="1403350"/>
            <a:ext cx="3465513" cy="4125913"/>
          </a:xfrm>
          <a:custGeom>
            <a:avLst/>
            <a:gdLst>
              <a:gd name="connsiteX0" fmla="*/ 1679945 w 3466214"/>
              <a:gd name="connsiteY0" fmla="*/ 0 h 4125432"/>
              <a:gd name="connsiteX1" fmla="*/ 1041991 w 3466214"/>
              <a:gd name="connsiteY1" fmla="*/ 1701209 h 4125432"/>
              <a:gd name="connsiteX2" fmla="*/ 0 w 3466214"/>
              <a:gd name="connsiteY2" fmla="*/ 3062176 h 4125432"/>
              <a:gd name="connsiteX3" fmla="*/ 1722475 w 3466214"/>
              <a:gd name="connsiteY3" fmla="*/ 4125432 h 4125432"/>
              <a:gd name="connsiteX4" fmla="*/ 3466214 w 3466214"/>
              <a:gd name="connsiteY4" fmla="*/ 3062176 h 4125432"/>
              <a:gd name="connsiteX5" fmla="*/ 3466214 w 3466214"/>
              <a:gd name="connsiteY5" fmla="*/ 1020725 h 4125432"/>
              <a:gd name="connsiteX6" fmla="*/ 1679945 w 3466214"/>
              <a:gd name="connsiteY6" fmla="*/ 0 h 4125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66214" h="4125432">
                <a:moveTo>
                  <a:pt x="1679945" y="0"/>
                </a:moveTo>
                <a:lnTo>
                  <a:pt x="1041991" y="1701209"/>
                </a:lnTo>
                <a:lnTo>
                  <a:pt x="0" y="3062176"/>
                </a:lnTo>
                <a:lnTo>
                  <a:pt x="1722475" y="4125432"/>
                </a:lnTo>
                <a:lnTo>
                  <a:pt x="3466214" y="3062176"/>
                </a:lnTo>
                <a:lnTo>
                  <a:pt x="3466214" y="1020725"/>
                </a:lnTo>
                <a:lnTo>
                  <a:pt x="1679945" y="0"/>
                </a:lnTo>
                <a:close/>
              </a:path>
            </a:pathLst>
          </a:custGeom>
          <a:solidFill>
            <a:schemeClr val="accent3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3870325" y="1423988"/>
            <a:ext cx="2062163" cy="2659062"/>
          </a:xfrm>
          <a:custGeom>
            <a:avLst/>
            <a:gdLst>
              <a:gd name="connsiteX0" fmla="*/ 978196 w 2062716"/>
              <a:gd name="connsiteY0" fmla="*/ 0 h 2658139"/>
              <a:gd name="connsiteX1" fmla="*/ 701749 w 2062716"/>
              <a:gd name="connsiteY1" fmla="*/ 1871330 h 2658139"/>
              <a:gd name="connsiteX2" fmla="*/ 0 w 2062716"/>
              <a:gd name="connsiteY2" fmla="*/ 2658139 h 2658139"/>
              <a:gd name="connsiteX3" fmla="*/ 999461 w 2062716"/>
              <a:gd name="connsiteY3" fmla="*/ 2466753 h 2658139"/>
              <a:gd name="connsiteX4" fmla="*/ 2062716 w 2062716"/>
              <a:gd name="connsiteY4" fmla="*/ 2636874 h 2658139"/>
              <a:gd name="connsiteX5" fmla="*/ 1339702 w 2062716"/>
              <a:gd name="connsiteY5" fmla="*/ 1828800 h 2658139"/>
              <a:gd name="connsiteX6" fmla="*/ 978196 w 2062716"/>
              <a:gd name="connsiteY6" fmla="*/ 0 h 2658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62716" h="2658139">
                <a:moveTo>
                  <a:pt x="978196" y="0"/>
                </a:moveTo>
                <a:lnTo>
                  <a:pt x="701749" y="1871330"/>
                </a:lnTo>
                <a:lnTo>
                  <a:pt x="0" y="2658139"/>
                </a:lnTo>
                <a:lnTo>
                  <a:pt x="999461" y="2466753"/>
                </a:lnTo>
                <a:lnTo>
                  <a:pt x="2062716" y="2636874"/>
                </a:lnTo>
                <a:lnTo>
                  <a:pt x="1339702" y="1828800"/>
                </a:lnTo>
                <a:lnTo>
                  <a:pt x="978196" y="0"/>
                </a:lnTo>
                <a:close/>
              </a:path>
            </a:pathLst>
          </a:cu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106</Words>
  <Application>Microsoft Office PowerPoint</Application>
  <PresentationFormat>On-screen Show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Qualcomm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Qualcomm</dc:creator>
  <cp:lastModifiedBy>vaughan.john</cp:lastModifiedBy>
  <cp:revision>5</cp:revision>
  <dcterms:created xsi:type="dcterms:W3CDTF">2012-03-20T09:00:13Z</dcterms:created>
  <dcterms:modified xsi:type="dcterms:W3CDTF">2012-03-20T13:47:02Z</dcterms:modified>
</cp:coreProperties>
</file>