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8" r:id="rId2"/>
    <p:sldId id="279" r:id="rId3"/>
    <p:sldId id="270" r:id="rId4"/>
    <p:sldId id="274" r:id="rId5"/>
    <p:sldId id="287" r:id="rId6"/>
    <p:sldId id="265" r:id="rId7"/>
    <p:sldId id="290" r:id="rId8"/>
    <p:sldId id="286" r:id="rId9"/>
    <p:sldId id="288" r:id="rId10"/>
    <p:sldId id="276" r:id="rId11"/>
    <p:sldId id="266" r:id="rId12"/>
    <p:sldId id="289" r:id="rId13"/>
    <p:sldId id="275" r:id="rId14"/>
    <p:sldId id="259" r:id="rId15"/>
    <p:sldId id="283" r:id="rId16"/>
    <p:sldId id="260" r:id="rId17"/>
    <p:sldId id="285" r:id="rId18"/>
    <p:sldId id="277" r:id="rId19"/>
    <p:sldId id="284" r:id="rId20"/>
    <p:sldId id="296" r:id="rId21"/>
    <p:sldId id="281" r:id="rId22"/>
    <p:sldId id="291" r:id="rId23"/>
    <p:sldId id="278" r:id="rId24"/>
    <p:sldId id="292" r:id="rId25"/>
    <p:sldId id="293" r:id="rId26"/>
    <p:sldId id="294" r:id="rId27"/>
    <p:sldId id="295" r:id="rId28"/>
    <p:sldId id="280" r:id="rId29"/>
    <p:sldId id="267" r:id="rId3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-37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1025AD5-F235-490B-9CB3-BE64765D86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6D64A6C-CDE7-4AC3-9475-F8332F5C5B0B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6775EF-C900-4F5C-B7AC-76468DFE0D08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4AEBF5-F3D0-494F-BB6F-839AA3CF1010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4AEBF5-F3D0-494F-BB6F-839AA3CF1010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39E4BE-5C7A-4BD6-AE29-972B2903F564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7D12960-4859-4F5C-9F5C-A3A7F570F895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CB04B0C-A11F-41F4-B62C-4BA866BEF035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E7735D-487F-48A4-B96C-F3F64BE50835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AFA41BA-295B-42FF-A6D0-C21A8D21131C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68C3DC-9EBF-4535-A6AD-0236C2AF9BC5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9B0737-5CCF-4191-A42D-7710CE225BA3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4123CD-003C-415E-BC3A-E1CE24D9ABA7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9B0737-5CCF-4191-A42D-7710CE225BA3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EB56B8-5FB4-4E87-BE61-0AB6212897F3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EB56B8-5FB4-4E87-BE61-0AB6212897F3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041B8FE-D119-4E38-BCA6-8C20E91945BC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4322CA-2FB7-4903-83A9-BFE3CEA57AA5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4322CA-2FB7-4903-83A9-BFE3CEA57AA5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4322CA-2FB7-4903-83A9-BFE3CEA57AA5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4322CA-2FB7-4903-83A9-BFE3CEA57AA5}" type="slidenum">
              <a:rPr lang="en-US" smtClean="0"/>
              <a:pPr/>
              <a:t>27</a:t>
            </a:fld>
            <a:endParaRPr lang="en-US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4E156E4-9ADF-46ED-B4D0-478B9559E241}" type="slidenum">
              <a:rPr lang="en-US" smtClean="0"/>
              <a:pPr/>
              <a:t>28</a:t>
            </a:fld>
            <a:endParaRPr lang="en-US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1C5D80-3C67-408D-97A3-73DCD14833FD}" type="slidenum">
              <a:rPr lang="en-US" smtClean="0"/>
              <a:pPr/>
              <a:t>29</a:t>
            </a:fld>
            <a:endParaRPr lang="en-US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2043A15-E7B5-4F59-B8D0-FE274640C0E1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4054726-1FE8-415E-A335-6EA220258E6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42A37BB-A81C-47D9-AA85-9030617926E7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C2702B-5401-4CBF-831A-118DD256890A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C2702B-5401-4CBF-831A-118DD256890A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AE27501-57ED-4251-AF85-8BBE5C69D405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03ED3C-92AC-488B-9C04-18DFB2738282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5A275C-8255-41E5-BE97-EF9587F414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3B7BF6-B1EA-43B1-A720-991D7116BB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A4E828-398B-40F5-80F9-BBDA789875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1A6AE5-267F-48CC-A444-4096318BF0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3475C6-CD25-4844-A584-D710D3B243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B856AF-18C6-427C-8470-1356641C1B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B7B098-9E50-4EC8-B0A1-3A08C9871F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F9E163-A8F4-4A73-913F-706A684B39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696BB9-04EB-4C55-890A-E7BB060F13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0442FA-8545-4FB8-8BFF-2ADB864FA6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BFCF6D-F52E-4E7E-B345-C16B5B4BBE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20462E21-3C91-45A8-B4EA-6591312241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rtcm.org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iStock_000002114983Wid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6156" name="Group 12"/>
          <p:cNvGraphicFramePr>
            <a:graphicFrameLocks noGrp="1"/>
          </p:cNvGraphicFramePr>
          <p:nvPr/>
        </p:nvGraphicFramePr>
        <p:xfrm>
          <a:off x="2109788" y="1090613"/>
          <a:ext cx="7034645" cy="944880"/>
        </p:xfrm>
        <a:graphic>
          <a:graphicData uri="http://schemas.openxmlformats.org/drawingml/2006/table">
            <a:tbl>
              <a:tblPr/>
              <a:tblGrid>
                <a:gridCol w="7034645"/>
              </a:tblGrid>
              <a:tr h="706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Radio Technical Commission for Maritime Services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sp>
        <p:nvSpPr>
          <p:cNvPr id="2056" name="Text Box 13"/>
          <p:cNvSpPr txBox="1">
            <a:spLocks noChangeArrowheads="1"/>
          </p:cNvSpPr>
          <p:nvPr/>
        </p:nvSpPr>
        <p:spPr bwMode="auto">
          <a:xfrm>
            <a:off x="349250" y="2917825"/>
            <a:ext cx="7158038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i="1" dirty="0">
                <a:solidFill>
                  <a:schemeClr val="accent2"/>
                </a:solidFill>
              </a:rPr>
              <a:t>RTCM Update</a:t>
            </a:r>
          </a:p>
          <a:p>
            <a:pPr>
              <a:spcBef>
                <a:spcPct val="50000"/>
              </a:spcBef>
            </a:pPr>
            <a:r>
              <a:rPr lang="en-US" sz="3600" b="1" i="1" dirty="0">
                <a:solidFill>
                  <a:schemeClr val="accent2"/>
                </a:solidFill>
              </a:rPr>
              <a:t>U.S. Regulatory Developments</a:t>
            </a:r>
          </a:p>
        </p:txBody>
      </p:sp>
      <p:sp>
        <p:nvSpPr>
          <p:cNvPr id="2057" name="Text Box 15"/>
          <p:cNvSpPr txBox="1">
            <a:spLocks noChangeArrowheads="1"/>
          </p:cNvSpPr>
          <p:nvPr/>
        </p:nvSpPr>
        <p:spPr bwMode="auto">
          <a:xfrm>
            <a:off x="6284913" y="5035550"/>
            <a:ext cx="2371725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ts val="0"/>
              </a:spcBef>
            </a:pPr>
            <a:r>
              <a:rPr lang="en-US" b="1" dirty="0">
                <a:solidFill>
                  <a:schemeClr val="bg1"/>
                </a:solidFill>
              </a:rPr>
              <a:t>Bob Markle</a:t>
            </a:r>
          </a:p>
          <a:p>
            <a:pPr algn="r">
              <a:spcBef>
                <a:spcPts val="0"/>
              </a:spcBef>
            </a:pPr>
            <a:r>
              <a:rPr lang="en-US" b="1" dirty="0" smtClean="0">
                <a:solidFill>
                  <a:schemeClr val="bg1"/>
                </a:solidFill>
              </a:rPr>
              <a:t>RTCM</a:t>
            </a:r>
          </a:p>
          <a:p>
            <a:pPr algn="r">
              <a:spcBef>
                <a:spcPts val="0"/>
              </a:spcBef>
            </a:pPr>
            <a:r>
              <a:rPr lang="en-US" b="1" dirty="0" smtClean="0">
                <a:solidFill>
                  <a:schemeClr val="bg1"/>
                </a:solidFill>
              </a:rPr>
              <a:t>Arlington</a:t>
            </a:r>
            <a:r>
              <a:rPr lang="en-US" b="1" dirty="0">
                <a:solidFill>
                  <a:schemeClr val="bg1"/>
                </a:solidFill>
              </a:rPr>
              <a:t>, VA   </a:t>
            </a:r>
            <a:r>
              <a:rPr lang="en-US" b="1" dirty="0" smtClean="0">
                <a:solidFill>
                  <a:schemeClr val="bg1"/>
                </a:solidFill>
              </a:rPr>
              <a:t>USA</a:t>
            </a:r>
          </a:p>
          <a:p>
            <a:pPr algn="r">
              <a:spcBef>
                <a:spcPts val="0"/>
              </a:spcBef>
            </a:pPr>
            <a:r>
              <a:rPr lang="en-US" b="1" dirty="0" smtClean="0">
                <a:solidFill>
                  <a:schemeClr val="bg1"/>
                </a:solidFill>
              </a:rPr>
              <a:t>Rmarkle@rtcm.org</a:t>
            </a:r>
          </a:p>
          <a:p>
            <a:pPr algn="r">
              <a:spcBef>
                <a:spcPts val="0"/>
              </a:spcBef>
            </a:pPr>
            <a:r>
              <a:rPr lang="en-US" b="1" dirty="0" smtClean="0">
                <a:solidFill>
                  <a:schemeClr val="bg1"/>
                </a:solidFill>
              </a:rPr>
              <a:t>+1 703 527-2000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2058" name="Picture 12" descr="logo_color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7325" y="207963"/>
            <a:ext cx="2514600" cy="25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9" name="TextBox 13"/>
          <p:cNvSpPr txBox="1">
            <a:spLocks noChangeArrowheads="1"/>
          </p:cNvSpPr>
          <p:nvPr/>
        </p:nvSpPr>
        <p:spPr bwMode="auto">
          <a:xfrm>
            <a:off x="592138" y="5808663"/>
            <a:ext cx="25558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Spring meetings </a:t>
            </a:r>
            <a:r>
              <a:rPr lang="en-US" b="1" dirty="0" smtClean="0">
                <a:solidFill>
                  <a:schemeClr val="bg1"/>
                </a:solidFill>
              </a:rPr>
              <a:t>2011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2060" name="Picture 1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7538" y="5140325"/>
            <a:ext cx="21717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082" name="Group 2"/>
          <p:cNvGraphicFramePr>
            <a:graphicFrameLocks noGrp="1"/>
          </p:cNvGraphicFramePr>
          <p:nvPr/>
        </p:nvGraphicFramePr>
        <p:xfrm>
          <a:off x="0" y="539750"/>
          <a:ext cx="9144000" cy="1030224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706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U.S. Coast Guard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Waiting for Proposed Rules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</a:tr>
            </a:tbl>
          </a:graphicData>
        </a:graphic>
      </p:graphicFrame>
      <p:sp>
        <p:nvSpPr>
          <p:cNvPr id="46088" name="Text Box 8"/>
          <p:cNvSpPr txBox="1">
            <a:spLocks noChangeArrowheads="1"/>
          </p:cNvSpPr>
          <p:nvPr/>
        </p:nvSpPr>
        <p:spPr bwMode="auto">
          <a:xfrm>
            <a:off x="639763" y="2693988"/>
            <a:ext cx="7981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endParaRPr lang="en-US"/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728663" y="1928813"/>
            <a:ext cx="7958137" cy="286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/>
              <a:t>Law requires electronic chart carriage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b="1" dirty="0"/>
              <a:t> Implementation by 1 January 2007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b="1" dirty="0"/>
              <a:t> Same vessels as AIS coverage in domestic services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b="1" dirty="0"/>
              <a:t> Expected to require recording capability in lieu of VDR</a:t>
            </a:r>
          </a:p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en-US" b="1" dirty="0" smtClean="0"/>
              <a:t> SOLAS </a:t>
            </a:r>
            <a:r>
              <a:rPr lang="en-US" b="1" dirty="0"/>
              <a:t>ECDIS requirements</a:t>
            </a:r>
          </a:p>
          <a:p>
            <a:pPr algn="just">
              <a:spcBef>
                <a:spcPct val="50000"/>
              </a:spcBef>
            </a:pPr>
            <a:endParaRPr lang="en-US" b="1" dirty="0"/>
          </a:p>
          <a:p>
            <a:pPr algn="just">
              <a:spcBef>
                <a:spcPct val="50000"/>
              </a:spcBef>
            </a:pPr>
            <a:r>
              <a:rPr lang="en-US" b="1" dirty="0"/>
              <a:t>Codification of navigation equipment approval program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611" name="Group 11"/>
          <p:cNvGraphicFramePr>
            <a:graphicFrameLocks noGrp="1"/>
          </p:cNvGraphicFramePr>
          <p:nvPr/>
        </p:nvGraphicFramePr>
        <p:xfrm>
          <a:off x="0" y="539750"/>
          <a:ext cx="9144000" cy="1030224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706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Federal Communications Commission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LightSquared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Waiver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</a:tr>
            </a:tbl>
          </a:graphicData>
        </a:graphic>
      </p:graphicFrame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639763" y="2693988"/>
            <a:ext cx="7981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endParaRPr lang="en-US"/>
          </a:p>
        </p:txBody>
      </p:sp>
      <p:sp>
        <p:nvSpPr>
          <p:cNvPr id="22537" name="Text Box 12"/>
          <p:cNvSpPr txBox="1">
            <a:spLocks noChangeArrowheads="1"/>
          </p:cNvSpPr>
          <p:nvPr/>
        </p:nvSpPr>
        <p:spPr bwMode="auto">
          <a:xfrm>
            <a:off x="700088" y="1814513"/>
            <a:ext cx="7604125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>
              <a:spcBef>
                <a:spcPct val="50000"/>
              </a:spcBef>
            </a:pPr>
            <a:r>
              <a:rPr lang="en-US" b="1" dirty="0" smtClean="0"/>
              <a:t>26 January 2011 - </a:t>
            </a:r>
            <a:r>
              <a:rPr lang="en-US" dirty="0" err="1" smtClean="0"/>
              <a:t>LightSquared</a:t>
            </a:r>
            <a:r>
              <a:rPr lang="en-US" dirty="0" smtClean="0"/>
              <a:t> given conditional approval to build out its ground-based wireless network (referred to as an ancillary terrestrial component, ATC) by reusing its authorized mobile satellite service (MSS) spectrum</a:t>
            </a:r>
          </a:p>
          <a:p>
            <a:pPr lvl="1">
              <a:spcBef>
                <a:spcPct val="50000"/>
              </a:spcBef>
            </a:pPr>
            <a:r>
              <a:rPr lang="en-US" b="1" dirty="0" smtClean="0"/>
              <a:t>Potential interference threat to adjacent L-band services</a:t>
            </a:r>
          </a:p>
          <a:p>
            <a:pPr lvl="1">
              <a:spcBef>
                <a:spcPct val="50000"/>
              </a:spcBef>
            </a:pPr>
            <a:r>
              <a:rPr lang="en-US" b="1" dirty="0" smtClean="0"/>
              <a:t>Spectrum swap resolves </a:t>
            </a:r>
            <a:r>
              <a:rPr lang="en-US" b="1" dirty="0" err="1" smtClean="0"/>
              <a:t>Inmarsat</a:t>
            </a:r>
            <a:r>
              <a:rPr lang="en-US" b="1" dirty="0" smtClean="0"/>
              <a:t> issues</a:t>
            </a:r>
          </a:p>
          <a:p>
            <a:pPr lvl="1">
              <a:spcBef>
                <a:spcPct val="50000"/>
              </a:spcBef>
            </a:pPr>
            <a:r>
              <a:rPr lang="en-US" b="1" dirty="0" smtClean="0"/>
              <a:t>Out-of-band emissions threaten GPS receivers near LS ground stations</a:t>
            </a:r>
          </a:p>
          <a:p>
            <a:pPr lvl="1">
              <a:spcBef>
                <a:spcPct val="50000"/>
              </a:spcBef>
            </a:pPr>
            <a:r>
              <a:rPr lang="en-US" b="1" dirty="0" smtClean="0"/>
              <a:t>LS can not begin commercial operation until FCC satisfied that harmful interference concerns have been resolved</a:t>
            </a:r>
          </a:p>
          <a:p>
            <a:pPr lvl="1">
              <a:spcBef>
                <a:spcPct val="50000"/>
              </a:spcBef>
            </a:pPr>
            <a:r>
              <a:rPr lang="en-US" b="1" dirty="0" smtClean="0"/>
              <a:t>Evaluation and testing currently underway</a:t>
            </a:r>
          </a:p>
          <a:p>
            <a:pPr lvl="1">
              <a:spcBef>
                <a:spcPct val="50000"/>
              </a:spcBef>
            </a:pP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611" name="Group 11"/>
          <p:cNvGraphicFramePr>
            <a:graphicFrameLocks noGrp="1"/>
          </p:cNvGraphicFramePr>
          <p:nvPr/>
        </p:nvGraphicFramePr>
        <p:xfrm>
          <a:off x="0" y="539750"/>
          <a:ext cx="9144000" cy="1030224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706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Department of Transportation / Department of Homeland Security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Future of Loran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</a:tr>
            </a:tbl>
          </a:graphicData>
        </a:graphic>
      </p:graphicFrame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639763" y="2693988"/>
            <a:ext cx="7981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endParaRPr lang="en-US"/>
          </a:p>
        </p:txBody>
      </p:sp>
      <p:sp>
        <p:nvSpPr>
          <p:cNvPr id="22537" name="Text Box 12"/>
          <p:cNvSpPr txBox="1">
            <a:spLocks noChangeArrowheads="1"/>
          </p:cNvSpPr>
          <p:nvPr/>
        </p:nvSpPr>
        <p:spPr bwMode="auto">
          <a:xfrm>
            <a:off x="700088" y="1814513"/>
            <a:ext cx="7604125" cy="4462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b="1" dirty="0"/>
              <a:t>7 February 2008 - DHS announces adoption of eLoran as National Backup system to GPS</a:t>
            </a:r>
          </a:p>
          <a:p>
            <a:pPr>
              <a:spcBef>
                <a:spcPts val="600"/>
              </a:spcBef>
            </a:pPr>
            <a:endParaRPr lang="en-US" b="1" dirty="0"/>
          </a:p>
          <a:p>
            <a:pPr>
              <a:spcBef>
                <a:spcPts val="600"/>
              </a:spcBef>
            </a:pPr>
            <a:r>
              <a:rPr lang="en-US" b="1" dirty="0"/>
              <a:t>Responsibility for Loran to transition from USCG to DHS National Protection and Programs Directorate (NPPD).  (Vetoed by Congress)</a:t>
            </a:r>
          </a:p>
          <a:p>
            <a:pPr>
              <a:spcBef>
                <a:spcPts val="600"/>
              </a:spcBef>
            </a:pPr>
            <a:endParaRPr lang="en-US" b="1" dirty="0"/>
          </a:p>
          <a:p>
            <a:pPr>
              <a:spcBef>
                <a:spcPts val="600"/>
              </a:spcBef>
            </a:pPr>
            <a:r>
              <a:rPr lang="en-US" b="1" dirty="0"/>
              <a:t>7 January </a:t>
            </a:r>
            <a:r>
              <a:rPr lang="en-US" b="1" dirty="0" smtClean="0"/>
              <a:t>2010 </a:t>
            </a:r>
            <a:r>
              <a:rPr lang="en-US" b="1" dirty="0"/>
              <a:t>– USCG announces termination of Loran-C service</a:t>
            </a:r>
          </a:p>
          <a:p>
            <a:pPr>
              <a:spcBef>
                <a:spcPts val="600"/>
              </a:spcBef>
            </a:pPr>
            <a:endParaRPr lang="en-US" b="1" dirty="0"/>
          </a:p>
          <a:p>
            <a:pPr>
              <a:spcBef>
                <a:spcPts val="600"/>
              </a:spcBef>
            </a:pPr>
            <a:r>
              <a:rPr lang="en-US" b="1" dirty="0"/>
              <a:t>Decision on eLoran not officially </a:t>
            </a:r>
            <a:r>
              <a:rPr lang="en-US" b="1" dirty="0" smtClean="0"/>
              <a:t>made</a:t>
            </a:r>
          </a:p>
          <a:p>
            <a:pPr>
              <a:spcBef>
                <a:spcPts val="600"/>
              </a:spcBef>
            </a:pPr>
            <a:endParaRPr lang="en-US" b="1" dirty="0"/>
          </a:p>
          <a:p>
            <a:pPr>
              <a:spcBef>
                <a:spcPts val="600"/>
              </a:spcBef>
            </a:pPr>
            <a:r>
              <a:rPr lang="en-US" b="1" dirty="0" smtClean="0"/>
              <a:t>Two Alaska Loran-C towers demolished</a:t>
            </a:r>
          </a:p>
          <a:p>
            <a:pPr>
              <a:spcBef>
                <a:spcPts val="600"/>
              </a:spcBef>
            </a:pPr>
            <a:endParaRPr lang="en-US" b="1" dirty="0"/>
          </a:p>
          <a:p>
            <a:pPr>
              <a:spcBef>
                <a:spcPts val="600"/>
              </a:spcBef>
            </a:pPr>
            <a:r>
              <a:rPr lang="en-US" b="1" dirty="0" smtClean="0"/>
              <a:t>DHS and FAA still looking at GPS vulnerabilities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4" name="Group 2"/>
          <p:cNvGraphicFramePr>
            <a:graphicFrameLocks noGrp="1"/>
          </p:cNvGraphicFramePr>
          <p:nvPr/>
        </p:nvGraphicFramePr>
        <p:xfrm>
          <a:off x="0" y="539750"/>
          <a:ext cx="9144000" cy="1030224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706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U.S. Coast Guard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Nationwide AIS (NAIS)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</a:tr>
            </a:tbl>
          </a:graphicData>
        </a:graphic>
      </p:graphicFrame>
      <p:sp>
        <p:nvSpPr>
          <p:cNvPr id="44040" name="Text Box 8"/>
          <p:cNvSpPr txBox="1">
            <a:spLocks noChangeArrowheads="1"/>
          </p:cNvSpPr>
          <p:nvPr/>
        </p:nvSpPr>
        <p:spPr bwMode="auto">
          <a:xfrm>
            <a:off x="639763" y="2693988"/>
            <a:ext cx="7981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endParaRPr lang="en-US"/>
          </a:p>
        </p:txBody>
      </p:sp>
      <p:sp>
        <p:nvSpPr>
          <p:cNvPr id="23561" name="Text Box 9"/>
          <p:cNvSpPr txBox="1">
            <a:spLocks noChangeArrowheads="1"/>
          </p:cNvSpPr>
          <p:nvPr/>
        </p:nvSpPr>
        <p:spPr bwMode="auto">
          <a:xfrm>
            <a:off x="817563" y="1936750"/>
            <a:ext cx="7486650" cy="438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/>
              <a:t>NAIS is an integrated network of AIS receivers, AIS transmitters, data processing and storage centers</a:t>
            </a:r>
          </a:p>
          <a:p>
            <a:endParaRPr lang="en-US" b="1" dirty="0"/>
          </a:p>
          <a:p>
            <a:r>
              <a:rPr lang="en-US" b="1" dirty="0"/>
              <a:t>Phase 1 Receive-only network in place</a:t>
            </a:r>
          </a:p>
          <a:p>
            <a:endParaRPr lang="en-US" b="1" dirty="0"/>
          </a:p>
          <a:p>
            <a:r>
              <a:rPr lang="en-US" b="1" dirty="0"/>
              <a:t>Phase 2 Receive and transmit – awarded to Northrop Grumman</a:t>
            </a:r>
          </a:p>
          <a:p>
            <a:endParaRPr lang="en-US" b="1" dirty="0"/>
          </a:p>
          <a:p>
            <a:r>
              <a:rPr lang="en-US" b="1" dirty="0"/>
              <a:t>NAIS will share some Rescue 21 and other existing VTS and prototype assets </a:t>
            </a:r>
          </a:p>
          <a:p>
            <a:endParaRPr lang="en-US" b="1" dirty="0"/>
          </a:p>
          <a:p>
            <a:r>
              <a:rPr lang="en-US" b="1" dirty="0"/>
              <a:t>Ultimately cover up to 2000 mi from shore</a:t>
            </a:r>
          </a:p>
          <a:p>
            <a:pPr>
              <a:spcBef>
                <a:spcPct val="50000"/>
              </a:spcBef>
            </a:pPr>
            <a:r>
              <a:rPr lang="en-US" b="1" dirty="0"/>
              <a:t>Total cost estimate $276.8M</a:t>
            </a:r>
          </a:p>
          <a:p>
            <a:pPr>
              <a:spcBef>
                <a:spcPct val="50000"/>
              </a:spcBef>
            </a:pPr>
            <a:r>
              <a:rPr lang="en-US" b="1" dirty="0"/>
              <a:t>Scheduled completion 2014</a:t>
            </a:r>
          </a:p>
          <a:p>
            <a:pPr>
              <a:spcBef>
                <a:spcPct val="50000"/>
              </a:spcBef>
            </a:pPr>
            <a:r>
              <a:rPr lang="en-US" b="1" dirty="0"/>
              <a:t>However – zero funding for FY </a:t>
            </a:r>
            <a:r>
              <a:rPr lang="en-US" b="1" dirty="0" smtClean="0"/>
              <a:t>2010, 2011  -  also for 2012?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8" name="Group 10"/>
          <p:cNvGraphicFramePr>
            <a:graphicFrameLocks noGrp="1"/>
          </p:cNvGraphicFramePr>
          <p:nvPr/>
        </p:nvGraphicFramePr>
        <p:xfrm>
          <a:off x="0" y="539750"/>
          <a:ext cx="9144000" cy="944880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706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RTCM Special Committee 110 </a:t>
                      </a:r>
                      <a:b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Emergency Beacons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sp>
        <p:nvSpPr>
          <p:cNvPr id="4104" name="Text Box 11"/>
          <p:cNvSpPr txBox="1">
            <a:spLocks noChangeArrowheads="1"/>
          </p:cNvSpPr>
          <p:nvPr/>
        </p:nvSpPr>
        <p:spPr bwMode="auto">
          <a:xfrm>
            <a:off x="606425" y="1729127"/>
            <a:ext cx="7981950" cy="449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GB" sz="800" dirty="0"/>
          </a:p>
          <a:p>
            <a:r>
              <a:rPr lang="en-US" u="sng" dirty="0"/>
              <a:t>Cospas-Sarsat </a:t>
            </a:r>
            <a:r>
              <a:rPr lang="en-US" b="1" u="sng" dirty="0"/>
              <a:t>EPIRB</a:t>
            </a:r>
            <a:r>
              <a:rPr lang="en-US" u="sng" dirty="0"/>
              <a:t> standard</a:t>
            </a:r>
            <a:r>
              <a:rPr lang="en-US" dirty="0"/>
              <a:t> </a:t>
            </a:r>
          </a:p>
          <a:p>
            <a:r>
              <a:rPr lang="en-GB" dirty="0"/>
              <a:t>       In revision –</a:t>
            </a:r>
          </a:p>
          <a:p>
            <a:pPr lvl="2"/>
            <a:r>
              <a:rPr lang="en-GB" dirty="0"/>
              <a:t>Reference and al</a:t>
            </a:r>
            <a:r>
              <a:rPr lang="en-US" dirty="0" err="1"/>
              <a:t>ign</a:t>
            </a:r>
            <a:r>
              <a:rPr lang="en-US" dirty="0"/>
              <a:t> EPIRB Standard with IEC 61097-2 </a:t>
            </a:r>
          </a:p>
          <a:p>
            <a:pPr lvl="2"/>
            <a:r>
              <a:rPr lang="en-GB" dirty="0"/>
              <a:t>Test of embedded GPS under various situations</a:t>
            </a:r>
          </a:p>
          <a:p>
            <a:pPr lvl="3"/>
            <a:r>
              <a:rPr lang="en-GB" dirty="0"/>
              <a:t>(Requires anechoic chamber and GPS simulator)</a:t>
            </a:r>
          </a:p>
          <a:p>
            <a:pPr lvl="3"/>
            <a:r>
              <a:rPr lang="en-GB" dirty="0"/>
              <a:t>(NASA simulation testing for pitch and roll)</a:t>
            </a:r>
          </a:p>
          <a:p>
            <a:pPr lvl="2"/>
            <a:r>
              <a:rPr lang="en-GB" dirty="0"/>
              <a:t>Inadvertent activation testing</a:t>
            </a:r>
          </a:p>
          <a:p>
            <a:pPr lvl="2"/>
            <a:r>
              <a:rPr lang="en-GB" dirty="0"/>
              <a:t>Labelling improvements</a:t>
            </a:r>
          </a:p>
          <a:p>
            <a:pPr lvl="2"/>
            <a:r>
              <a:rPr lang="en-GB" dirty="0"/>
              <a:t>Single-hand carriage and operation wearing immersion suit</a:t>
            </a:r>
          </a:p>
          <a:p>
            <a:pPr lvl="2"/>
            <a:r>
              <a:rPr lang="en-GB" dirty="0"/>
              <a:t>Not possible to incorrectly position in bracket</a:t>
            </a:r>
          </a:p>
          <a:p>
            <a:pPr lvl="2"/>
            <a:r>
              <a:rPr lang="en-GB" dirty="0" smtClean="0"/>
              <a:t>NTSB </a:t>
            </a:r>
            <a:r>
              <a:rPr lang="en-GB" dirty="0"/>
              <a:t>has recommended position-encoding for all </a:t>
            </a:r>
            <a:r>
              <a:rPr lang="en-GB" dirty="0" smtClean="0"/>
              <a:t>beacons</a:t>
            </a:r>
          </a:p>
          <a:p>
            <a:pPr lvl="2"/>
            <a:endParaRPr lang="en-GB" dirty="0" smtClean="0"/>
          </a:p>
          <a:p>
            <a:pPr lvl="2"/>
            <a:r>
              <a:rPr lang="en-GB" dirty="0" smtClean="0"/>
              <a:t>AIS locator in place of 121.5 MHz for domestic service vessels?</a:t>
            </a:r>
          </a:p>
          <a:p>
            <a:pPr lvl="2"/>
            <a:r>
              <a:rPr lang="en-GB" dirty="0" smtClean="0"/>
              <a:t>121.5 MHz duty cycle reduction for SOLAS EPIRBs with 406 MHz/121.5 MHz/AIS transmitters?</a:t>
            </a:r>
            <a:endParaRPr lang="en-GB" dirty="0"/>
          </a:p>
          <a:p>
            <a:pPr lvl="2"/>
            <a:endParaRPr lang="en-US" sz="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8" name="Group 10"/>
          <p:cNvGraphicFramePr>
            <a:graphicFrameLocks noGrp="1"/>
          </p:cNvGraphicFramePr>
          <p:nvPr/>
        </p:nvGraphicFramePr>
        <p:xfrm>
          <a:off x="0" y="539750"/>
          <a:ext cx="9144000" cy="944880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706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RTCM Special Committee 110 </a:t>
                      </a:r>
                      <a:b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Emergency Beacons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sp>
        <p:nvSpPr>
          <p:cNvPr id="5128" name="Text Box 11"/>
          <p:cNvSpPr txBox="1">
            <a:spLocks noChangeArrowheads="1"/>
          </p:cNvSpPr>
          <p:nvPr/>
        </p:nvSpPr>
        <p:spPr bwMode="auto">
          <a:xfrm>
            <a:off x="606425" y="1728333"/>
            <a:ext cx="7981950" cy="449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GB" sz="800" dirty="0"/>
          </a:p>
          <a:p>
            <a:pPr>
              <a:lnSpc>
                <a:spcPct val="150000"/>
              </a:lnSpc>
            </a:pPr>
            <a:r>
              <a:rPr lang="en-US" u="sng" dirty="0" smtClean="0"/>
              <a:t>“Second generation beacon” MEOSAR </a:t>
            </a:r>
            <a:r>
              <a:rPr lang="en-US" u="sng" dirty="0"/>
              <a:t>preparations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GB" dirty="0"/>
              <a:t>       </a:t>
            </a:r>
            <a:r>
              <a:rPr lang="en-US" dirty="0"/>
              <a:t>Begins with SAR payload on Galileo satellites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GPS and GLONASS satellites will follow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Fully operational 2017 (?)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Graceful transition from present LEOSAR system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Return link </a:t>
            </a:r>
            <a:r>
              <a:rPr lang="en-US" dirty="0" smtClean="0"/>
              <a:t>capability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Changes to Beacon Encoding and Location </a:t>
            </a:r>
            <a:r>
              <a:rPr lang="en-US" dirty="0" smtClean="0"/>
              <a:t>Accuracy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Transmit valid </a:t>
            </a:r>
            <a:r>
              <a:rPr lang="en-US" dirty="0"/>
              <a:t>message within [3] seconds after </a:t>
            </a:r>
            <a:r>
              <a:rPr lang="en-US" dirty="0" smtClean="0"/>
              <a:t>activation? 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 </a:t>
            </a:r>
            <a:r>
              <a:rPr lang="en-US" dirty="0" smtClean="0"/>
              <a:t>       False alert implications?</a:t>
            </a:r>
            <a:endParaRPr lang="en-US" dirty="0"/>
          </a:p>
          <a:p>
            <a:pPr lvl="1">
              <a:lnSpc>
                <a:spcPct val="150000"/>
              </a:lnSpc>
            </a:pPr>
            <a:r>
              <a:rPr lang="en-US" dirty="0"/>
              <a:t>Phase stability less critical </a:t>
            </a:r>
            <a:r>
              <a:rPr lang="en-US" dirty="0">
                <a:sym typeface="Wingdings" pitchFamily="2" charset="2"/>
              </a:rPr>
              <a:t> lower cost?</a:t>
            </a:r>
          </a:p>
          <a:p>
            <a:pPr lvl="2"/>
            <a:endParaRPr lang="en-US" sz="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4" name="Group 2"/>
          <p:cNvGraphicFramePr>
            <a:graphicFrameLocks noGrp="1"/>
          </p:cNvGraphicFramePr>
          <p:nvPr/>
        </p:nvGraphicFramePr>
        <p:xfrm>
          <a:off x="0" y="539750"/>
          <a:ext cx="9144000" cy="944880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706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RTCM Special Committee 110 </a:t>
                      </a:r>
                      <a:b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Emergency Beacons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660400" y="2382838"/>
            <a:ext cx="7981950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u="sng" dirty="0"/>
              <a:t>Cospas-Sarsat </a:t>
            </a:r>
            <a:r>
              <a:rPr lang="en-US" b="1" u="sng" dirty="0" smtClean="0"/>
              <a:t>JC-25 </a:t>
            </a:r>
            <a:r>
              <a:rPr lang="en-US" b="1" u="sng" dirty="0"/>
              <a:t>Issues</a:t>
            </a:r>
            <a:r>
              <a:rPr lang="en-US" b="1" dirty="0"/>
              <a:t> (</a:t>
            </a:r>
            <a:r>
              <a:rPr lang="en-US" b="1" dirty="0" smtClean="0"/>
              <a:t>13-21 </a:t>
            </a:r>
            <a:r>
              <a:rPr lang="en-US" b="1" dirty="0"/>
              <a:t>June </a:t>
            </a:r>
            <a:r>
              <a:rPr lang="en-US" b="1" dirty="0" smtClean="0"/>
              <a:t>2011)</a:t>
            </a:r>
            <a:endParaRPr lang="en-US" b="1" dirty="0"/>
          </a:p>
          <a:p>
            <a:endParaRPr lang="en-US" dirty="0"/>
          </a:p>
          <a:p>
            <a:r>
              <a:rPr lang="en-US" dirty="0"/>
              <a:t>TCXO Medium Tern Stability</a:t>
            </a:r>
          </a:p>
          <a:p>
            <a:endParaRPr lang="en-US" dirty="0"/>
          </a:p>
          <a:p>
            <a:r>
              <a:rPr lang="en-GB" dirty="0"/>
              <a:t>MTS Residual and Mean Slope </a:t>
            </a:r>
            <a:r>
              <a:rPr lang="en-GB" dirty="0" smtClean="0"/>
              <a:t>Aging</a:t>
            </a:r>
          </a:p>
          <a:p>
            <a:endParaRPr lang="en-US" dirty="0"/>
          </a:p>
          <a:p>
            <a:r>
              <a:rPr lang="en-US" dirty="0"/>
              <a:t>GNSS Receiver </a:t>
            </a:r>
            <a:r>
              <a:rPr lang="en-US" dirty="0" smtClean="0"/>
              <a:t>testing using simulators</a:t>
            </a:r>
          </a:p>
          <a:p>
            <a:endParaRPr lang="en-US" dirty="0"/>
          </a:p>
          <a:p>
            <a:r>
              <a:rPr lang="en-US" dirty="0"/>
              <a:t>Data on short term carrier phase stability under thermal shock</a:t>
            </a:r>
          </a:p>
          <a:p>
            <a:endParaRPr lang="en-US" dirty="0"/>
          </a:p>
          <a:p>
            <a:r>
              <a:rPr lang="en-US" dirty="0" smtClean="0"/>
              <a:t>More involvement with ELTs </a:t>
            </a:r>
          </a:p>
          <a:p>
            <a:pPr lvl="1"/>
            <a:r>
              <a:rPr lang="en-US" dirty="0" smtClean="0"/>
              <a:t>Internal vs. external secondary antennas</a:t>
            </a:r>
          </a:p>
          <a:p>
            <a:pPr lvl="1"/>
            <a:r>
              <a:rPr lang="en-US" dirty="0"/>
              <a:t>ELT Activation on Indication of Emergency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4" name="Group 2"/>
          <p:cNvGraphicFramePr>
            <a:graphicFrameLocks noGrp="1"/>
          </p:cNvGraphicFramePr>
          <p:nvPr/>
        </p:nvGraphicFramePr>
        <p:xfrm>
          <a:off x="0" y="539750"/>
          <a:ext cx="9144000" cy="944880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706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RTCM Special Committee 128 </a:t>
                      </a:r>
                      <a:b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Satellite Emergency Notification Devices (SEND)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sp>
        <p:nvSpPr>
          <p:cNvPr id="7176" name="TextBox 3"/>
          <p:cNvSpPr txBox="1">
            <a:spLocks noChangeArrowheads="1"/>
          </p:cNvSpPr>
          <p:nvPr/>
        </p:nvSpPr>
        <p:spPr bwMode="auto">
          <a:xfrm>
            <a:off x="585788" y="1670050"/>
            <a:ext cx="7323480" cy="3077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Requested by U.S. Coast Guard in response to SPOT and others</a:t>
            </a:r>
          </a:p>
          <a:p>
            <a:endParaRPr lang="en-US" sz="800" dirty="0"/>
          </a:p>
          <a:p>
            <a:r>
              <a:rPr lang="en-US" dirty="0"/>
              <a:t>Develop standard for performance of user device</a:t>
            </a:r>
          </a:p>
          <a:p>
            <a:pPr lvl="1"/>
            <a:r>
              <a:rPr lang="en-US" dirty="0"/>
              <a:t>(Based on RTCM PLB </a:t>
            </a:r>
            <a:r>
              <a:rPr lang="en-US" dirty="0" smtClean="0"/>
              <a:t>standard)</a:t>
            </a:r>
            <a:br>
              <a:rPr lang="en-US" dirty="0" smtClean="0"/>
            </a:br>
            <a:r>
              <a:rPr lang="en-US" dirty="0" smtClean="0"/>
              <a:t>Expect to approve final this summer</a:t>
            </a:r>
            <a:endParaRPr lang="en-US" dirty="0"/>
          </a:p>
          <a:p>
            <a:endParaRPr lang="en-US" sz="800" dirty="0"/>
          </a:p>
          <a:p>
            <a:r>
              <a:rPr lang="en-US" dirty="0"/>
              <a:t>Issues</a:t>
            </a:r>
          </a:p>
          <a:p>
            <a:pPr lvl="1"/>
            <a:r>
              <a:rPr lang="en-US" dirty="0"/>
              <a:t>SEND vs. </a:t>
            </a:r>
            <a:r>
              <a:rPr lang="en-US" dirty="0" err="1"/>
              <a:t>Satphone</a:t>
            </a:r>
            <a:r>
              <a:rPr lang="en-US" dirty="0"/>
              <a:t> w/ emergency function</a:t>
            </a:r>
          </a:p>
          <a:p>
            <a:pPr lvl="1"/>
            <a:r>
              <a:rPr lang="en-US" dirty="0"/>
              <a:t>Back-end services</a:t>
            </a:r>
          </a:p>
          <a:p>
            <a:pPr lvl="1"/>
            <a:endParaRPr lang="en-US" sz="800" dirty="0"/>
          </a:p>
          <a:p>
            <a:r>
              <a:rPr lang="en-US" dirty="0"/>
              <a:t>US National Search and Rescue Committee Working Group on SEND</a:t>
            </a:r>
          </a:p>
          <a:p>
            <a:endParaRPr lang="en-US" sz="800" dirty="0"/>
          </a:p>
          <a:p>
            <a:r>
              <a:rPr lang="en-US" dirty="0"/>
              <a:t>Iridium-sponsored </a:t>
            </a:r>
            <a:r>
              <a:rPr lang="en-US" dirty="0" err="1"/>
              <a:t>ProTECTS</a:t>
            </a:r>
            <a:r>
              <a:rPr lang="en-US" dirty="0"/>
              <a:t> </a:t>
            </a:r>
            <a:r>
              <a:rPr lang="en-US" dirty="0" smtClean="0"/>
              <a:t>Alliance now under RTCM</a:t>
            </a:r>
          </a:p>
        </p:txBody>
      </p:sp>
      <p:pic>
        <p:nvPicPr>
          <p:cNvPr id="7177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00550" y="4972050"/>
            <a:ext cx="3838575" cy="170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8" name="Picture 1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38225" y="4797425"/>
            <a:ext cx="1436688" cy="184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9" name="Group 9"/>
          <p:cNvGraphicFramePr>
            <a:graphicFrameLocks noGrp="1"/>
          </p:cNvGraphicFramePr>
          <p:nvPr/>
        </p:nvGraphicFramePr>
        <p:xfrm>
          <a:off x="0" y="539750"/>
          <a:ext cx="9144000" cy="1030224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706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RTCM Joint Special Committees 101/110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+mn-ea"/>
                          <a:cs typeface="Arial" charset="0"/>
                        </a:rPr>
                        <a:t>GPS-equipped Portable VHF-FM Radios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577850" y="2311400"/>
            <a:ext cx="7981950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/>
              <a:t>USCG/FCC propose GPS-equipped portable VHF radios</a:t>
            </a:r>
          </a:p>
          <a:p>
            <a:pPr>
              <a:buFont typeface="Arial" charset="0"/>
              <a:buChar char="•"/>
            </a:pPr>
            <a:r>
              <a:rPr lang="en-US" b="1" dirty="0"/>
              <a:t> For small commercial vessels </a:t>
            </a:r>
          </a:p>
          <a:p>
            <a:pPr lvl="1">
              <a:buFont typeface="Arial" charset="0"/>
              <a:buChar char="•"/>
            </a:pPr>
            <a:r>
              <a:rPr lang="en-US" b="1" dirty="0"/>
              <a:t> w/o installed VHF</a:t>
            </a:r>
          </a:p>
          <a:p>
            <a:pPr lvl="1">
              <a:buFont typeface="Arial" charset="0"/>
              <a:buChar char="•"/>
            </a:pPr>
            <a:r>
              <a:rPr lang="en-US" b="1" dirty="0"/>
              <a:t> w/o EPIRB</a:t>
            </a:r>
          </a:p>
          <a:p>
            <a:endParaRPr lang="en-US" b="1" dirty="0"/>
          </a:p>
          <a:p>
            <a:r>
              <a:rPr lang="en-US" b="1" dirty="0"/>
              <a:t>RTCM comments that standards are required</a:t>
            </a:r>
          </a:p>
          <a:p>
            <a:pPr>
              <a:buFont typeface="Arial" charset="0"/>
              <a:buChar char="•"/>
            </a:pPr>
            <a:r>
              <a:rPr lang="en-US" b="1" dirty="0"/>
              <a:t> GPS performance – SC110 PLB/EPIRB experience (complete)</a:t>
            </a:r>
          </a:p>
          <a:p>
            <a:pPr>
              <a:buFont typeface="Arial" charset="0"/>
              <a:buChar char="•"/>
            </a:pPr>
            <a:r>
              <a:rPr lang="en-US" b="1" dirty="0"/>
              <a:t> DSC simplification (complete with ITU Class D revisions)</a:t>
            </a:r>
          </a:p>
          <a:p>
            <a:pPr>
              <a:buFont typeface="Arial" charset="0"/>
              <a:buChar char="•"/>
            </a:pPr>
            <a:r>
              <a:rPr lang="en-US" b="1" dirty="0"/>
              <a:t> Battery </a:t>
            </a:r>
            <a:r>
              <a:rPr lang="en-US" b="1" dirty="0" smtClean="0"/>
              <a:t>performance</a:t>
            </a:r>
          </a:p>
          <a:p>
            <a:pPr>
              <a:buFont typeface="Arial" charset="0"/>
              <a:buChar char="•"/>
            </a:pPr>
            <a:endParaRPr lang="en-US" b="1" dirty="0"/>
          </a:p>
          <a:p>
            <a:r>
              <a:rPr lang="en-US" b="1" dirty="0" smtClean="0"/>
              <a:t>RTCM should publish standard this Summer – now in ballot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9" name="Group 9"/>
          <p:cNvGraphicFramePr>
            <a:graphicFrameLocks noGrp="1"/>
          </p:cNvGraphicFramePr>
          <p:nvPr/>
        </p:nvGraphicFramePr>
        <p:xfrm>
          <a:off x="0" y="539750"/>
          <a:ext cx="9144000" cy="1030224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706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RTCM Joint Special Committees 101/110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+mn-ea"/>
                          <a:cs typeface="Arial" charset="0"/>
                        </a:rPr>
                        <a:t>GPS-equipped Portable VHF-FM Radios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577850" y="2311400"/>
            <a:ext cx="8124825" cy="397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/>
              <a:t>Current </a:t>
            </a:r>
            <a:r>
              <a:rPr lang="en-US" b="1" dirty="0" smtClean="0"/>
              <a:t>version</a:t>
            </a:r>
            <a:endParaRPr lang="en-US" b="1" dirty="0"/>
          </a:p>
          <a:p>
            <a:pPr lvl="1"/>
            <a:r>
              <a:rPr lang="en-US" b="1" dirty="0"/>
              <a:t>Class 3 – meets SOLAS Survival Craft Radio </a:t>
            </a:r>
            <a:r>
              <a:rPr lang="en-US" b="1" dirty="0" err="1"/>
              <a:t>stds</a:t>
            </a:r>
            <a:endParaRPr lang="en-US" b="1" dirty="0"/>
          </a:p>
          <a:p>
            <a:pPr lvl="2"/>
            <a:r>
              <a:rPr lang="en-US" b="1" dirty="0"/>
              <a:t>2 receivers</a:t>
            </a:r>
          </a:p>
          <a:p>
            <a:pPr lvl="3"/>
            <a:r>
              <a:rPr lang="en-US" dirty="0"/>
              <a:t>Ch 70 Rx on all of the time</a:t>
            </a:r>
          </a:p>
          <a:p>
            <a:pPr lvl="3"/>
            <a:r>
              <a:rPr lang="en-US" dirty="0"/>
              <a:t>Receive all DSC calls </a:t>
            </a:r>
          </a:p>
          <a:p>
            <a:pPr lvl="3"/>
            <a:r>
              <a:rPr lang="en-US" dirty="0"/>
              <a:t>Other Rx can sleep – wake up every 2 sec to detect signal on 16</a:t>
            </a:r>
            <a:endParaRPr lang="en-US" b="1" dirty="0"/>
          </a:p>
          <a:p>
            <a:pPr lvl="1"/>
            <a:endParaRPr lang="en-US" b="1" dirty="0"/>
          </a:p>
          <a:p>
            <a:pPr lvl="1"/>
            <a:r>
              <a:rPr lang="en-US" b="1" dirty="0"/>
              <a:t>Class 2 – floats </a:t>
            </a:r>
          </a:p>
          <a:p>
            <a:pPr lvl="1"/>
            <a:r>
              <a:rPr lang="en-US" b="1" dirty="0"/>
              <a:t>Class 1 – non-floating</a:t>
            </a:r>
          </a:p>
          <a:p>
            <a:pPr lvl="2"/>
            <a:r>
              <a:rPr lang="en-US" b="1" dirty="0"/>
              <a:t>2 receivers (like Class 3)</a:t>
            </a:r>
          </a:p>
          <a:p>
            <a:pPr lvl="2"/>
            <a:r>
              <a:rPr lang="en-US" b="1" dirty="0"/>
              <a:t>1 receiver</a:t>
            </a:r>
          </a:p>
          <a:p>
            <a:pPr lvl="3"/>
            <a:r>
              <a:rPr lang="en-US" dirty="0"/>
              <a:t>Rx all DSC distress calls </a:t>
            </a:r>
          </a:p>
          <a:p>
            <a:pPr lvl="3"/>
            <a:r>
              <a:rPr lang="en-US" dirty="0"/>
              <a:t>Monitor 16 (every 2 sec) and 70 (every 3 sec)</a:t>
            </a:r>
          </a:p>
          <a:p>
            <a:pPr lvl="3"/>
            <a:r>
              <a:rPr lang="en-US" dirty="0"/>
              <a:t>Can sleep other times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842" name="Group 2"/>
          <p:cNvGraphicFramePr>
            <a:graphicFrameLocks noGrp="1"/>
          </p:cNvGraphicFramePr>
          <p:nvPr/>
        </p:nvGraphicFramePr>
        <p:xfrm>
          <a:off x="0" y="539750"/>
          <a:ext cx="9144000" cy="944880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706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Federal Communications Commission</a:t>
                      </a:r>
                      <a:b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Regulations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</a:tr>
            </a:tbl>
          </a:graphicData>
        </a:graphic>
      </p:graphicFrame>
      <p:sp>
        <p:nvSpPr>
          <p:cNvPr id="35848" name="Text Box 8"/>
          <p:cNvSpPr txBox="1">
            <a:spLocks noChangeArrowheads="1"/>
          </p:cNvSpPr>
          <p:nvPr/>
        </p:nvSpPr>
        <p:spPr bwMode="auto">
          <a:xfrm>
            <a:off x="639763" y="2693988"/>
            <a:ext cx="7981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endParaRPr lang="en-US"/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304800" y="1630363"/>
            <a:ext cx="8636000" cy="5327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70000"/>
              </a:spcBef>
            </a:pPr>
            <a:r>
              <a:rPr lang="en-US" b="1" dirty="0" smtClean="0"/>
              <a:t>Rule entered into force 25 March 2011:</a:t>
            </a:r>
          </a:p>
          <a:p>
            <a:pPr lvl="1">
              <a:spcBef>
                <a:spcPct val="70000"/>
              </a:spcBef>
            </a:pPr>
            <a:r>
              <a:rPr lang="en-US" b="1" dirty="0" smtClean="0"/>
              <a:t>All </a:t>
            </a:r>
            <a:r>
              <a:rPr lang="en-US" b="1" u="sng" dirty="0" smtClean="0"/>
              <a:t>fixed</a:t>
            </a:r>
            <a:r>
              <a:rPr lang="en-US" b="1" dirty="0" smtClean="0"/>
              <a:t> VHF radios imported, sold, or installed must be IEC Class D DSC</a:t>
            </a:r>
            <a:br>
              <a:rPr lang="en-US" b="1" dirty="0" smtClean="0"/>
            </a:br>
            <a:r>
              <a:rPr lang="en-US" b="1" dirty="0" smtClean="0"/>
              <a:t>(Similar rule for handhelds goes into force 25 March 2015)</a:t>
            </a:r>
          </a:p>
          <a:p>
            <a:pPr>
              <a:spcBef>
                <a:spcPct val="70000"/>
              </a:spcBef>
            </a:pPr>
            <a:r>
              <a:rPr lang="en-US" b="1" dirty="0" smtClean="0"/>
              <a:t>Proposed Rule 4 August 2010</a:t>
            </a:r>
          </a:p>
          <a:p>
            <a:pPr lvl="1">
              <a:spcBef>
                <a:spcPct val="70000"/>
              </a:spcBef>
            </a:pPr>
            <a:r>
              <a:rPr lang="en-US" b="1" dirty="0" smtClean="0"/>
              <a:t>Would prohibit Personal Radio Service radios from also operating on Maritime VHF frequencies</a:t>
            </a:r>
            <a:br>
              <a:rPr lang="en-US" b="1" dirty="0" smtClean="0"/>
            </a:br>
            <a:r>
              <a:rPr lang="en-US" b="1" dirty="0" smtClean="0"/>
              <a:t>- RTCM supports Maritime VHF radios to optionally have PRS frequencies</a:t>
            </a:r>
          </a:p>
          <a:p>
            <a:pPr>
              <a:spcBef>
                <a:spcPct val="70000"/>
              </a:spcBef>
            </a:pPr>
            <a:r>
              <a:rPr lang="en-US" b="1" dirty="0" smtClean="0"/>
              <a:t>Proposed Rule 29 October 2010</a:t>
            </a:r>
          </a:p>
          <a:p>
            <a:pPr lvl="1">
              <a:spcBef>
                <a:spcPct val="70000"/>
              </a:spcBef>
            </a:pPr>
            <a:r>
              <a:rPr lang="en-US" b="1" dirty="0" smtClean="0"/>
              <a:t>Would simplify operators licenses:</a:t>
            </a:r>
          </a:p>
          <a:p>
            <a:pPr lvl="1">
              <a:spcBef>
                <a:spcPct val="70000"/>
              </a:spcBef>
            </a:pPr>
            <a:r>
              <a:rPr lang="en-US" b="1" dirty="0" smtClean="0"/>
              <a:t>First Class Radiotelegraph Operator</a:t>
            </a:r>
            <a:br>
              <a:rPr lang="en-US" b="1" dirty="0" smtClean="0"/>
            </a:br>
            <a:r>
              <a:rPr lang="en-US" b="1" dirty="0" smtClean="0"/>
              <a:t>Second Class Radiotelegraph Operator             Radiotelegraph Operator </a:t>
            </a:r>
            <a:br>
              <a:rPr lang="en-US" b="1" dirty="0" smtClean="0"/>
            </a:br>
            <a:r>
              <a:rPr lang="en-US" b="1" dirty="0" smtClean="0"/>
              <a:t>Third Class Radiotelegraph Operator</a:t>
            </a:r>
          </a:p>
          <a:p>
            <a:pPr lvl="1">
              <a:spcBef>
                <a:spcPct val="70000"/>
              </a:spcBef>
            </a:pPr>
            <a:endParaRPr lang="en-US" b="1" dirty="0"/>
          </a:p>
        </p:txBody>
      </p:sp>
      <p:sp>
        <p:nvSpPr>
          <p:cNvPr id="6" name="Half Frame 5"/>
          <p:cNvSpPr/>
          <p:nvPr/>
        </p:nvSpPr>
        <p:spPr>
          <a:xfrm rot="7886017">
            <a:off x="4777613" y="5606772"/>
            <a:ext cx="834653" cy="747931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9" name="Group 9"/>
          <p:cNvGraphicFramePr>
            <a:graphicFrameLocks noGrp="1"/>
          </p:cNvGraphicFramePr>
          <p:nvPr/>
        </p:nvGraphicFramePr>
        <p:xfrm>
          <a:off x="0" y="539750"/>
          <a:ext cx="9144000" cy="1030224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706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RTCM Joint Special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Committee 119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+mn-ea"/>
                          <a:cs typeface="Arial" charset="0"/>
                        </a:rPr>
                        <a:t>Maritime Survivor Locating Devices</a:t>
                      </a:r>
                      <a:endParaRPr kumimoji="0" lang="en-US" sz="2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577850" y="2311400"/>
            <a:ext cx="8124825" cy="22224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200000"/>
              </a:lnSpc>
            </a:pPr>
            <a:r>
              <a:rPr lang="en-US" b="1" dirty="0" smtClean="0"/>
              <a:t>“Man Overboard Devices”</a:t>
            </a:r>
            <a:endParaRPr lang="en-US" b="1" dirty="0"/>
          </a:p>
          <a:p>
            <a:pPr lvl="1">
              <a:lnSpc>
                <a:spcPct val="200000"/>
              </a:lnSpc>
            </a:pPr>
            <a:r>
              <a:rPr lang="en-US" b="1" dirty="0" smtClean="0"/>
              <a:t>New revision of standard will</a:t>
            </a:r>
          </a:p>
          <a:p>
            <a:pPr lvl="1">
              <a:lnSpc>
                <a:spcPct val="200000"/>
              </a:lnSpc>
              <a:buFont typeface="Arial" pitchFamily="34" charset="0"/>
              <a:buChar char="•"/>
            </a:pPr>
            <a:r>
              <a:rPr lang="en-US" b="1" dirty="0" smtClean="0"/>
              <a:t> </a:t>
            </a:r>
            <a:r>
              <a:rPr lang="en-US" b="1" dirty="0" smtClean="0"/>
              <a:t>Provide for optional AIS location</a:t>
            </a:r>
          </a:p>
          <a:p>
            <a:pPr lvl="1">
              <a:lnSpc>
                <a:spcPct val="200000"/>
              </a:lnSpc>
              <a:buFont typeface="Arial" pitchFamily="34" charset="0"/>
              <a:buChar char="•"/>
            </a:pPr>
            <a:r>
              <a:rPr lang="en-US" b="1" dirty="0" smtClean="0"/>
              <a:t> </a:t>
            </a:r>
            <a:r>
              <a:rPr lang="en-US" b="1" dirty="0" smtClean="0"/>
              <a:t>Allow “all ships” alarm after 30 minutes with GPS position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9" name="Group 9"/>
          <p:cNvGraphicFramePr>
            <a:graphicFrameLocks noGrp="1"/>
          </p:cNvGraphicFramePr>
          <p:nvPr/>
        </p:nvGraphicFramePr>
        <p:xfrm>
          <a:off x="0" y="539750"/>
          <a:ext cx="9144000" cy="1030224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706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RTCM Special Committee 123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Digital Messaging over Maritime Frequencies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617538" y="1846263"/>
            <a:ext cx="7981950" cy="4802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Use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“white space” in VHF Maritime Spectrum to transmit digital messages</a:t>
            </a:r>
          </a:p>
          <a:p>
            <a:pPr>
              <a:defRPr/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“Polite” use of data link</a:t>
            </a:r>
          </a:p>
          <a:p>
            <a:pPr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CSTDMA technique like IEC AIS Class B CS standard</a:t>
            </a:r>
          </a:p>
          <a:p>
            <a:pPr>
              <a:defRPr/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TETRA Enhanced Data System (TEDS) – higher data rate</a:t>
            </a:r>
          </a:p>
          <a:p>
            <a:pPr lvl="1">
              <a:buFontTx/>
              <a:buChar char="•"/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ETSI Standard</a:t>
            </a:r>
          </a:p>
          <a:p>
            <a:pPr lvl="1">
              <a:buFontTx/>
              <a:buChar char="•"/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Can use 25 kHz channels – No need for channel consolidation</a:t>
            </a:r>
          </a:p>
          <a:p>
            <a:pPr lvl="1">
              <a:buFontTx/>
              <a:buChar char="•"/>
              <a:defRPr/>
            </a:pPr>
            <a:r>
              <a:rPr lang="en-US" dirty="0"/>
              <a:t> </a:t>
            </a:r>
            <a:r>
              <a:rPr lang="el-GR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π/8 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D8-PSK at 43.2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kbit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/s</a:t>
            </a:r>
          </a:p>
          <a:p>
            <a:pPr>
              <a:defRPr/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9.6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kbit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/s AIS-like transmissions – no slots</a:t>
            </a:r>
          </a:p>
          <a:p>
            <a:pPr>
              <a:defRPr/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ITU-R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M.1842.1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RTCM has petitioned FCC to allow in U.S.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9" name="Group 9"/>
          <p:cNvGraphicFramePr>
            <a:graphicFrameLocks noGrp="1"/>
          </p:cNvGraphicFramePr>
          <p:nvPr/>
        </p:nvGraphicFramePr>
        <p:xfrm>
          <a:off x="0" y="539750"/>
          <a:ext cx="9144000" cy="1030224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706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RTCM Special Committee 123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Digital Messaging over Maritime Frequencies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617538" y="2532063"/>
            <a:ext cx="7981950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 smtClean="0"/>
              <a:t>495-505 kHz band by the maritime mobile service </a:t>
            </a:r>
          </a:p>
          <a:p>
            <a:pPr>
              <a:defRPr/>
            </a:pPr>
            <a:endParaRPr lang="en-US" b="1" dirty="0" smtClean="0"/>
          </a:p>
          <a:p>
            <a:pPr>
              <a:defRPr/>
            </a:pPr>
            <a:r>
              <a:rPr lang="en-US" b="1" dirty="0" smtClean="0"/>
              <a:t>Shore-to-ship digital broadcasting of safety and security information</a:t>
            </a:r>
          </a:p>
          <a:p>
            <a:pPr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ITU Report </a:t>
            </a:r>
            <a:r>
              <a:rPr lang="en-US" b="1" dirty="0" smtClean="0"/>
              <a:t>ITU-R M.2201</a:t>
            </a:r>
          </a:p>
          <a:p>
            <a:pPr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Harris low-cost design for Loran-C towers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Enables efficient broadcasts at 500 kHz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Does not interfere with Loran signal at 100 kHz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To be tested at Wildwood, NJ Loran site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9" name="Group 9"/>
          <p:cNvGraphicFramePr>
            <a:graphicFrameLocks noGrp="1"/>
          </p:cNvGraphicFramePr>
          <p:nvPr/>
        </p:nvGraphicFramePr>
        <p:xfrm>
          <a:off x="0" y="539750"/>
          <a:ext cx="9144000" cy="1030224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706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RTCM Joint Special Committee 127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+mn-ea"/>
                          <a:cs typeface="Arial" charset="0"/>
                        </a:rPr>
                        <a:t>Enhanced Loran (</a:t>
                      </a:r>
                      <a:r>
                        <a:rPr kumimoji="0" lang="en-US" sz="2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+mn-ea"/>
                          <a:cs typeface="Arial" charset="0"/>
                        </a:rPr>
                        <a:t>eLoran</a:t>
                      </a:r>
                      <a:r>
                        <a:rPr kumimoji="0" lang="en-US" sz="2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+mn-ea"/>
                          <a:cs typeface="Arial" charset="0"/>
                        </a:rPr>
                        <a:t>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639763" y="1878013"/>
            <a:ext cx="798195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eLoran</a:t>
            </a:r>
          </a:p>
          <a:p>
            <a:pPr>
              <a:buFont typeface="Arial" charset="0"/>
              <a:buChar char="•"/>
            </a:pPr>
            <a:r>
              <a:rPr lang="en-US" b="1"/>
              <a:t> Precise timing enables unified Loran network</a:t>
            </a:r>
          </a:p>
          <a:p>
            <a:pPr>
              <a:buFont typeface="Arial" charset="0"/>
              <a:buChar char="•"/>
            </a:pPr>
            <a:r>
              <a:rPr lang="en-US" b="1"/>
              <a:t> Data channel enables improved performance</a:t>
            </a:r>
          </a:p>
          <a:p>
            <a:endParaRPr lang="en-US" b="1"/>
          </a:p>
          <a:p>
            <a:r>
              <a:rPr lang="en-US" b="1"/>
              <a:t>Receiver standard for eLoran required</a:t>
            </a:r>
          </a:p>
          <a:p>
            <a:pPr>
              <a:buFont typeface="Arial" charset="0"/>
              <a:buChar char="•"/>
            </a:pPr>
            <a:r>
              <a:rPr lang="en-US" b="1"/>
              <a:t> Receive and use data channel</a:t>
            </a:r>
          </a:p>
          <a:p>
            <a:pPr lvl="1">
              <a:buFont typeface="Arial" charset="0"/>
              <a:buChar char="•"/>
            </a:pPr>
            <a:r>
              <a:rPr lang="en-US" b="1"/>
              <a:t> US signal specification</a:t>
            </a:r>
          </a:p>
          <a:p>
            <a:pPr lvl="1">
              <a:buFont typeface="Arial" charset="0"/>
              <a:buChar char="•"/>
            </a:pPr>
            <a:r>
              <a:rPr lang="en-US" b="1"/>
              <a:t> Eurofix</a:t>
            </a:r>
          </a:p>
          <a:p>
            <a:pPr lvl="1">
              <a:buFont typeface="Arial" charset="0"/>
              <a:buChar char="•"/>
            </a:pPr>
            <a:r>
              <a:rPr lang="en-US" b="1"/>
              <a:t> Others?</a:t>
            </a:r>
          </a:p>
          <a:p>
            <a:pPr>
              <a:buFont typeface="Arial" charset="0"/>
              <a:buChar char="•"/>
            </a:pPr>
            <a:r>
              <a:rPr lang="en-US" b="1"/>
              <a:t> GNSS backup</a:t>
            </a:r>
          </a:p>
          <a:p>
            <a:pPr>
              <a:buFont typeface="Arial" charset="0"/>
              <a:buChar char="•"/>
            </a:pPr>
            <a:r>
              <a:rPr lang="en-US" b="1"/>
              <a:t> GNSS receiver integration / automatic fail-over</a:t>
            </a:r>
          </a:p>
          <a:p>
            <a:pPr>
              <a:buFont typeface="Arial" charset="0"/>
              <a:buChar char="•"/>
            </a:pPr>
            <a:endParaRPr lang="en-US" b="1"/>
          </a:p>
          <a:p>
            <a:r>
              <a:rPr lang="en-US" b="1"/>
              <a:t>U.S. Coast Guard discontinuing Loran-C signal</a:t>
            </a:r>
          </a:p>
          <a:p>
            <a:r>
              <a:rPr lang="en-US" b="1"/>
              <a:t>No decision on eLoran – but not encouraging</a:t>
            </a:r>
          </a:p>
          <a:p>
            <a:endParaRPr lang="en-US" b="1"/>
          </a:p>
          <a:p>
            <a:r>
              <a:rPr lang="en-US" b="1"/>
              <a:t>Committee adopting a more European focus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9" name="Group 9"/>
          <p:cNvGraphicFramePr>
            <a:graphicFrameLocks noGrp="1"/>
          </p:cNvGraphicFramePr>
          <p:nvPr/>
        </p:nvGraphicFramePr>
        <p:xfrm>
          <a:off x="0" y="400050"/>
          <a:ext cx="9144000" cy="1456944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706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RTCM Special Committee 121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+mn-ea"/>
                          <a:cs typeface="Arial" charset="0"/>
                        </a:rPr>
                        <a:t>Automatic Identification Systems </a:t>
                      </a:r>
                      <a:br>
                        <a:rPr kumimoji="0" lang="en-US" sz="2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+mn-ea"/>
                          <a:cs typeface="Arial" charset="0"/>
                        </a:rPr>
                      </a:br>
                      <a:r>
                        <a:rPr kumimoji="0" lang="en-US" sz="2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+mn-ea"/>
                          <a:cs typeface="Arial" charset="0"/>
                        </a:rPr>
                        <a:t>and Digital Messaging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639763" y="1955800"/>
            <a:ext cx="7981950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Undertaken at U.S. Coast Guard request -</a:t>
            </a:r>
          </a:p>
          <a:p>
            <a:pPr>
              <a:defRPr/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b="1" dirty="0"/>
              <a:t>Recommend new/revised AIS transmit (broadcast/addressed messages) suitable for regional and international implementation</a:t>
            </a:r>
          </a:p>
          <a:p>
            <a:pPr>
              <a:defRPr/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b="1" dirty="0"/>
              <a:t>3 </a:t>
            </a:r>
            <a:r>
              <a:rPr lang="fr-FR" b="1" dirty="0" smtClean="0"/>
              <a:t>Application </a:t>
            </a:r>
            <a:r>
              <a:rPr lang="fr-FR" b="1" dirty="0" err="1" smtClean="0"/>
              <a:t>Specific</a:t>
            </a:r>
            <a:r>
              <a:rPr lang="fr-FR" b="1" dirty="0" smtClean="0"/>
              <a:t> Messages (ASM) </a:t>
            </a:r>
            <a:r>
              <a:rPr lang="en-US" b="1" dirty="0" smtClean="0"/>
              <a:t>messages </a:t>
            </a:r>
            <a:r>
              <a:rPr lang="en-US" b="1" dirty="0"/>
              <a:t>identified and specified</a:t>
            </a:r>
          </a:p>
          <a:p>
            <a:pPr lvl="1">
              <a:defRPr/>
            </a:pPr>
            <a:r>
              <a:rPr lang="en-US" b="1" dirty="0"/>
              <a:t>Environmental (met/hydro) message</a:t>
            </a:r>
          </a:p>
          <a:p>
            <a:pPr lvl="1">
              <a:defRPr/>
            </a:pPr>
            <a:r>
              <a:rPr lang="en-US" b="1" dirty="0"/>
              <a:t>Area message</a:t>
            </a:r>
          </a:p>
          <a:p>
            <a:pPr lvl="1">
              <a:defRPr/>
            </a:pPr>
            <a:r>
              <a:rPr lang="en-US" b="1" dirty="0"/>
              <a:t>Waterway management message</a:t>
            </a:r>
          </a:p>
          <a:p>
            <a:pPr lvl="1">
              <a:defRPr/>
            </a:pPr>
            <a:endParaRPr lang="en-US" b="1" dirty="0"/>
          </a:p>
          <a:p>
            <a:pPr>
              <a:defRPr/>
            </a:pPr>
            <a:r>
              <a:rPr lang="en-US" b="1" dirty="0" smtClean="0"/>
              <a:t>Messages </a:t>
            </a:r>
            <a:r>
              <a:rPr lang="en-US" b="1" dirty="0"/>
              <a:t>included in </a:t>
            </a:r>
            <a:r>
              <a:rPr lang="fr-FR" b="1" dirty="0"/>
              <a:t>AIS International Application (IA) Catalogue</a:t>
            </a:r>
          </a:p>
          <a:p>
            <a:pPr lvl="1">
              <a:defRPr/>
            </a:pPr>
            <a:r>
              <a:rPr lang="fr-FR" b="1" dirty="0" err="1"/>
              <a:t>Adopted</a:t>
            </a:r>
            <a:r>
              <a:rPr lang="fr-FR" b="1" dirty="0"/>
              <a:t> </a:t>
            </a:r>
            <a:r>
              <a:rPr lang="fr-FR" b="1" dirty="0" err="1"/>
              <a:t>at</a:t>
            </a:r>
            <a:r>
              <a:rPr lang="fr-FR" b="1" dirty="0"/>
              <a:t> IMO NAV </a:t>
            </a:r>
            <a:r>
              <a:rPr lang="fr-FR" b="1" dirty="0" smtClean="0"/>
              <a:t>55</a:t>
            </a:r>
          </a:p>
          <a:p>
            <a:pPr lvl="1">
              <a:defRPr/>
            </a:pPr>
            <a:endParaRPr lang="fr-FR" b="1" dirty="0"/>
          </a:p>
          <a:p>
            <a:pPr>
              <a:defRPr/>
            </a:pPr>
            <a:r>
              <a:rPr lang="fr-FR" b="1" dirty="0" err="1" smtClean="0"/>
              <a:t>Problems</a:t>
            </a:r>
            <a:r>
              <a:rPr lang="fr-FR" b="1" dirty="0" smtClean="0"/>
              <a:t> </a:t>
            </a:r>
            <a:r>
              <a:rPr lang="fr-FR" b="1" dirty="0" err="1" smtClean="0"/>
              <a:t>with</a:t>
            </a:r>
            <a:r>
              <a:rPr lang="fr-FR" b="1" dirty="0" smtClean="0"/>
              <a:t> message structure have </a:t>
            </a:r>
            <a:r>
              <a:rPr lang="fr-FR" b="1" dirty="0" err="1" smtClean="0"/>
              <a:t>returned</a:t>
            </a:r>
            <a:r>
              <a:rPr lang="fr-FR" b="1" dirty="0" smtClean="0"/>
              <a:t> </a:t>
            </a:r>
            <a:r>
              <a:rPr lang="fr-FR" b="1" dirty="0" err="1" smtClean="0"/>
              <a:t>work</a:t>
            </a:r>
            <a:r>
              <a:rPr lang="fr-FR" b="1" dirty="0" smtClean="0"/>
              <a:t> to new WG on Application </a:t>
            </a:r>
            <a:r>
              <a:rPr lang="fr-FR" b="1" dirty="0" err="1" smtClean="0"/>
              <a:t>Specific</a:t>
            </a:r>
            <a:r>
              <a:rPr lang="fr-FR" b="1" dirty="0" smtClean="0"/>
              <a:t> Messages (ASM)</a:t>
            </a:r>
            <a:endParaRPr lang="en-US" b="1" dirty="0"/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9" name="Group 9"/>
          <p:cNvGraphicFramePr>
            <a:graphicFrameLocks noGrp="1"/>
          </p:cNvGraphicFramePr>
          <p:nvPr/>
        </p:nvGraphicFramePr>
        <p:xfrm>
          <a:off x="0" y="539750"/>
          <a:ext cx="9144000" cy="1030224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706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RTCM Special Committee 109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+mn-ea"/>
                          <a:cs typeface="Arial" charset="0"/>
                        </a:rPr>
                        <a:t>Electronic Charting Technology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690563" y="2425700"/>
            <a:ext cx="7981950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Undertaken at U.S. Coast Guard request -</a:t>
            </a:r>
          </a:p>
          <a:p>
            <a:pPr>
              <a:defRPr/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b="1" dirty="0" smtClean="0"/>
              <a:t>Supplement IEC 62376 &amp; IEC 61174 for non-SOLAS vessels in domestic service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b="1" dirty="0" smtClean="0"/>
              <a:t> Committee Draft out for review</a:t>
            </a:r>
          </a:p>
          <a:p>
            <a:pPr>
              <a:defRPr/>
            </a:pPr>
            <a:endParaRPr lang="en-US" b="1" dirty="0" smtClean="0"/>
          </a:p>
          <a:p>
            <a:pPr>
              <a:buFont typeface="Arial" pitchFamily="34" charset="0"/>
              <a:buChar char="•"/>
              <a:defRPr/>
            </a:pPr>
            <a:r>
              <a:rPr lang="en-US" b="1" dirty="0" smtClean="0"/>
              <a:t> Voyage Data Recorder functions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b="1" dirty="0" smtClean="0"/>
              <a:t> Screen size and resolution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b="1" dirty="0" smtClean="0"/>
              <a:t> Route planning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b="1" dirty="0" smtClean="0"/>
              <a:t> Acceptance and output of certain NMEA sentences</a:t>
            </a:r>
            <a:endParaRPr lang="en-US" b="1" dirty="0"/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9" name="Group 9"/>
          <p:cNvGraphicFramePr>
            <a:graphicFrameLocks noGrp="1"/>
          </p:cNvGraphicFramePr>
          <p:nvPr/>
        </p:nvGraphicFramePr>
        <p:xfrm>
          <a:off x="0" y="539750"/>
          <a:ext cx="9144000" cy="1030224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706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RTCM Special Committee 112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+mn-ea"/>
                          <a:cs typeface="Arial" charset="0"/>
                        </a:rPr>
                        <a:t>Ship Radar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677863" y="4216400"/>
            <a:ext cx="798195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b="1" dirty="0" smtClean="0"/>
              <a:t>Will take on work related to Electronic Charts for non-SOLAS vessels</a:t>
            </a:r>
          </a:p>
          <a:p>
            <a:pPr>
              <a:defRPr/>
            </a:pPr>
            <a:endParaRPr lang="en-US" b="1" dirty="0" smtClean="0"/>
          </a:p>
          <a:p>
            <a:pPr>
              <a:defRPr/>
            </a:pPr>
            <a:r>
              <a:rPr lang="en-US" b="1" dirty="0" smtClean="0"/>
              <a:t>Will be based on IEC standards</a:t>
            </a:r>
            <a:endParaRPr lang="en-US" b="1" dirty="0"/>
          </a:p>
        </p:txBody>
      </p:sp>
      <p:graphicFrame>
        <p:nvGraphicFramePr>
          <p:cNvPr id="4" name="Group 9"/>
          <p:cNvGraphicFramePr>
            <a:graphicFrameLocks noGrp="1"/>
          </p:cNvGraphicFramePr>
          <p:nvPr/>
        </p:nvGraphicFramePr>
        <p:xfrm>
          <a:off x="0" y="1854200"/>
          <a:ext cx="9144000" cy="1456944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12524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RTCM Special Committee 129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+mn-ea"/>
                          <a:cs typeface="Arial" charset="0"/>
                        </a:rPr>
                        <a:t>Portrayal of Navigation-Related Information on Shipboard Displays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9" name="Group 9"/>
          <p:cNvGraphicFramePr>
            <a:graphicFrameLocks noGrp="1"/>
          </p:cNvGraphicFramePr>
          <p:nvPr/>
        </p:nvGraphicFramePr>
        <p:xfrm>
          <a:off x="0" y="539750"/>
          <a:ext cx="9144000" cy="1456944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706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RTCM Special Committee 130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+mn-ea"/>
                          <a:cs typeface="Arial" charset="0"/>
                        </a:rPr>
                        <a:t>Night Vision Systems </a:t>
                      </a:r>
                      <a:br>
                        <a:rPr kumimoji="0" lang="en-US" sz="2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+mn-ea"/>
                          <a:cs typeface="Arial" charset="0"/>
                        </a:rPr>
                      </a:br>
                      <a:r>
                        <a:rPr kumimoji="0" lang="en-US" sz="2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+mn-ea"/>
                          <a:cs typeface="Arial" charset="0"/>
                        </a:rPr>
                        <a:t>for Commercial Maritime Applications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639763" y="3162300"/>
            <a:ext cx="798195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b="1" dirty="0" smtClean="0"/>
              <a:t>Being proposed for Board approval</a:t>
            </a:r>
          </a:p>
          <a:p>
            <a:pPr>
              <a:defRPr/>
            </a:pPr>
            <a:endParaRPr lang="en-US" b="1" dirty="0" smtClean="0"/>
          </a:p>
          <a:p>
            <a:pPr>
              <a:buFont typeface="Arial" pitchFamily="34" charset="0"/>
              <a:buChar char="•"/>
              <a:defRPr/>
            </a:pPr>
            <a:r>
              <a:rPr lang="en-US" b="1" dirty="0" smtClean="0"/>
              <a:t> Issues related to integration with other </a:t>
            </a:r>
            <a:r>
              <a:rPr lang="en-US" b="1" dirty="0" err="1" smtClean="0"/>
              <a:t>eNavigation</a:t>
            </a:r>
            <a:r>
              <a:rPr lang="en-US" b="1" dirty="0" smtClean="0"/>
              <a:t> systems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9" name="Group 9"/>
          <p:cNvGraphicFramePr>
            <a:graphicFrameLocks noGrp="1"/>
          </p:cNvGraphicFramePr>
          <p:nvPr/>
        </p:nvGraphicFramePr>
        <p:xfrm>
          <a:off x="0" y="539750"/>
          <a:ext cx="9144000" cy="1030224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706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RTCM Joint Special Committee 104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+mn-ea"/>
                          <a:cs typeface="Arial" charset="0"/>
                        </a:rPr>
                        <a:t>Differential GNSS Systems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650875" y="2393950"/>
            <a:ext cx="7981950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/>
              <a:t>RTCM 10401.2</a:t>
            </a:r>
            <a:r>
              <a:rPr lang="en-US" dirty="0"/>
              <a:t> - </a:t>
            </a:r>
            <a:r>
              <a:rPr lang="en-US" b="1" dirty="0"/>
              <a:t>Differential Navstar GPS Reference Stations and Integrity Monitors (RSIM</a:t>
            </a:r>
            <a:r>
              <a:rPr lang="en-US" b="1" dirty="0" smtClean="0"/>
              <a:t>)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 Will require revision for GLONASS and Galileo</a:t>
            </a:r>
            <a:endParaRPr lang="en-US" b="1" dirty="0"/>
          </a:p>
          <a:p>
            <a:endParaRPr lang="en-US" b="1" dirty="0"/>
          </a:p>
          <a:p>
            <a:r>
              <a:rPr lang="en-US" b="1" dirty="0"/>
              <a:t>RTCM 10402.3 - Differential GNSS</a:t>
            </a:r>
            <a:r>
              <a:rPr lang="en-US" dirty="0"/>
              <a:t> (Global Navigation Satellite Systems) Service, Version </a:t>
            </a:r>
            <a:r>
              <a:rPr lang="en-US" dirty="0" smtClean="0"/>
              <a:t>2.3 </a:t>
            </a:r>
            <a:r>
              <a:rPr lang="en-US" b="1" dirty="0" smtClean="0"/>
              <a:t>+ Amendment 1</a:t>
            </a:r>
            <a:endParaRPr lang="en-US" dirty="0"/>
          </a:p>
          <a:p>
            <a:endParaRPr lang="en-US" b="1" dirty="0"/>
          </a:p>
          <a:p>
            <a:r>
              <a:rPr lang="en-US" b="1" dirty="0"/>
              <a:t>RTCM 10403.1 - Differential GNSS </a:t>
            </a:r>
            <a:r>
              <a:rPr lang="en-US" dirty="0"/>
              <a:t>(Global Navigation Satellite Systems) </a:t>
            </a:r>
            <a:r>
              <a:rPr lang="en-US" b="1" dirty="0"/>
              <a:t>Services - Version 3 + Amendments 1, 2, </a:t>
            </a:r>
            <a:r>
              <a:rPr lang="en-US" b="1" dirty="0" smtClean="0"/>
              <a:t>3, and 4  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 Amendment 5 in ballot</a:t>
            </a:r>
            <a:endParaRPr lang="en-US" b="1" dirty="0"/>
          </a:p>
          <a:p>
            <a:endParaRPr lang="en-US" b="1" dirty="0"/>
          </a:p>
          <a:p>
            <a:r>
              <a:rPr lang="en-US" b="1" dirty="0"/>
              <a:t>RTCM 10410.0 - Networked Transport of RTCM via Internet Protocol (Ntrip)</a:t>
            </a:r>
          </a:p>
          <a:p>
            <a:endParaRPr lang="en-US" b="1" dirty="0"/>
          </a:p>
          <a:p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7"/>
          <p:cNvSpPr txBox="1">
            <a:spLocks noChangeArrowheads="1"/>
          </p:cNvSpPr>
          <p:nvPr/>
        </p:nvSpPr>
        <p:spPr bwMode="auto">
          <a:xfrm>
            <a:off x="271463" y="328613"/>
            <a:ext cx="8572500" cy="6196012"/>
          </a:xfrm>
          <a:prstGeom prst="rect">
            <a:avLst/>
          </a:prstGeom>
          <a:noFill/>
          <a:ln w="50800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  <a:p>
            <a:pPr>
              <a:spcBef>
                <a:spcPct val="50000"/>
              </a:spcBef>
            </a:pPr>
            <a:endParaRPr lang="en-US"/>
          </a:p>
          <a:p>
            <a:pPr>
              <a:spcBef>
                <a:spcPct val="50000"/>
              </a:spcBef>
            </a:pPr>
            <a:endParaRPr lang="en-US"/>
          </a:p>
          <a:p>
            <a:pPr>
              <a:spcBef>
                <a:spcPct val="50000"/>
              </a:spcBef>
            </a:pPr>
            <a:endParaRPr lang="en-US"/>
          </a:p>
          <a:p>
            <a:pPr>
              <a:spcBef>
                <a:spcPct val="50000"/>
              </a:spcBef>
            </a:pPr>
            <a:endParaRPr lang="en-US"/>
          </a:p>
          <a:p>
            <a:pPr>
              <a:spcBef>
                <a:spcPct val="50000"/>
              </a:spcBef>
            </a:pPr>
            <a:endParaRPr lang="en-US"/>
          </a:p>
          <a:p>
            <a:pPr>
              <a:spcBef>
                <a:spcPct val="50000"/>
              </a:spcBef>
            </a:pPr>
            <a:endParaRPr lang="en-US"/>
          </a:p>
          <a:p>
            <a:pPr>
              <a:spcBef>
                <a:spcPct val="50000"/>
              </a:spcBef>
            </a:pPr>
            <a:endParaRPr lang="en-US"/>
          </a:p>
          <a:p>
            <a:pPr>
              <a:spcBef>
                <a:spcPct val="50000"/>
              </a:spcBef>
            </a:pPr>
            <a:endParaRPr lang="en-US"/>
          </a:p>
          <a:p>
            <a:pPr>
              <a:spcBef>
                <a:spcPct val="50000"/>
              </a:spcBef>
            </a:pPr>
            <a:endParaRPr lang="en-US"/>
          </a:p>
          <a:p>
            <a:pPr>
              <a:spcBef>
                <a:spcPct val="50000"/>
              </a:spcBef>
            </a:pPr>
            <a:endParaRPr lang="en-US"/>
          </a:p>
          <a:p>
            <a:pPr>
              <a:spcBef>
                <a:spcPct val="50000"/>
              </a:spcBef>
            </a:pPr>
            <a:endParaRPr lang="en-US"/>
          </a:p>
          <a:p>
            <a:pPr>
              <a:spcBef>
                <a:spcPct val="50000"/>
              </a:spcBef>
            </a:pPr>
            <a:endParaRPr lang="en-US"/>
          </a:p>
          <a:p>
            <a:pPr>
              <a:spcBef>
                <a:spcPct val="50000"/>
              </a:spcBef>
            </a:pPr>
            <a:endParaRPr lang="en-US"/>
          </a:p>
          <a:p>
            <a:pPr>
              <a:spcBef>
                <a:spcPct val="50000"/>
              </a:spcBef>
            </a:pPr>
            <a:endParaRPr lang="en-US"/>
          </a:p>
        </p:txBody>
      </p:sp>
      <p:pic>
        <p:nvPicPr>
          <p:cNvPr id="24579" name="Picture 4" descr="logo_color_wheeledges_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0700" y="457200"/>
            <a:ext cx="1500188" cy="1525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2400300" y="428625"/>
            <a:ext cx="5643563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RTCM </a:t>
            </a:r>
            <a:r>
              <a:rPr lang="en-US" sz="36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2011</a:t>
            </a:r>
            <a:r>
              <a:rPr lang="en-US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Annual Assembly Meeting and Conference</a:t>
            </a:r>
          </a:p>
        </p:txBody>
      </p:sp>
      <p:sp>
        <p:nvSpPr>
          <p:cNvPr id="24581" name="Text Box 6"/>
          <p:cNvSpPr txBox="1">
            <a:spLocks noChangeArrowheads="1"/>
          </p:cNvSpPr>
          <p:nvPr/>
        </p:nvSpPr>
        <p:spPr bwMode="auto">
          <a:xfrm>
            <a:off x="928688" y="2657475"/>
            <a:ext cx="7186612" cy="375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 dirty="0" smtClean="0">
                <a:solidFill>
                  <a:schemeClr val="accent2"/>
                </a:solidFill>
              </a:rPr>
              <a:t>15 </a:t>
            </a:r>
            <a:r>
              <a:rPr lang="en-US" sz="4800" dirty="0">
                <a:solidFill>
                  <a:schemeClr val="accent2"/>
                </a:solidFill>
              </a:rPr>
              <a:t>– </a:t>
            </a:r>
            <a:r>
              <a:rPr lang="en-US" sz="4800" dirty="0" smtClean="0">
                <a:solidFill>
                  <a:schemeClr val="accent2"/>
                </a:solidFill>
              </a:rPr>
              <a:t>20 </a:t>
            </a:r>
            <a:r>
              <a:rPr lang="en-US" sz="4800" dirty="0">
                <a:solidFill>
                  <a:schemeClr val="accent2"/>
                </a:solidFill>
              </a:rPr>
              <a:t>May </a:t>
            </a:r>
            <a:r>
              <a:rPr lang="en-US" sz="4800" dirty="0" smtClean="0">
                <a:solidFill>
                  <a:schemeClr val="accent2"/>
                </a:solidFill>
              </a:rPr>
              <a:t>2011</a:t>
            </a:r>
            <a:endParaRPr lang="en-US" sz="4800" dirty="0">
              <a:solidFill>
                <a:schemeClr val="accent2"/>
              </a:solidFill>
            </a:endParaRPr>
          </a:p>
          <a:p>
            <a:endParaRPr lang="en-US" sz="4800" dirty="0">
              <a:solidFill>
                <a:schemeClr val="accent2"/>
              </a:solidFill>
            </a:endParaRPr>
          </a:p>
          <a:p>
            <a:r>
              <a:rPr lang="en-US" sz="4800" dirty="0" smtClean="0">
                <a:solidFill>
                  <a:schemeClr val="accent2"/>
                </a:solidFill>
              </a:rPr>
              <a:t>TradeWinds Island Hotel</a:t>
            </a:r>
            <a:endParaRPr lang="en-US" sz="4800" dirty="0">
              <a:solidFill>
                <a:schemeClr val="accent2"/>
              </a:solidFill>
            </a:endParaRPr>
          </a:p>
          <a:p>
            <a:r>
              <a:rPr lang="en-US" sz="4800" dirty="0" smtClean="0">
                <a:solidFill>
                  <a:schemeClr val="accent2"/>
                </a:solidFill>
              </a:rPr>
              <a:t>St. Pete Beach, FL,USA</a:t>
            </a:r>
            <a:endParaRPr lang="en-US" sz="3200" dirty="0">
              <a:solidFill>
                <a:schemeClr val="accent2"/>
              </a:solidFill>
            </a:endParaRPr>
          </a:p>
          <a:p>
            <a:pPr algn="ctr"/>
            <a:r>
              <a:rPr lang="en-US" sz="3200" b="1" dirty="0">
                <a:solidFill>
                  <a:schemeClr val="accent2"/>
                </a:solidFill>
                <a:hlinkClick r:id="rId4"/>
              </a:rPr>
              <a:t>www.rtcm.org</a:t>
            </a:r>
            <a:r>
              <a:rPr lang="en-US" sz="4800" dirty="0">
                <a:solidFill>
                  <a:schemeClr val="accent2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794" name="Group 2"/>
          <p:cNvGraphicFramePr>
            <a:graphicFrameLocks noGrp="1"/>
          </p:cNvGraphicFramePr>
          <p:nvPr/>
        </p:nvGraphicFramePr>
        <p:xfrm>
          <a:off x="0" y="539750"/>
          <a:ext cx="9144000" cy="1030224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706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Federal Communications Commission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Waiting for Final Rules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</a:tr>
            </a:tbl>
          </a:graphicData>
        </a:graphic>
      </p:graphicFrame>
      <p:sp>
        <p:nvSpPr>
          <p:cNvPr id="33800" name="Text Box 8"/>
          <p:cNvSpPr txBox="1">
            <a:spLocks noChangeArrowheads="1"/>
          </p:cNvSpPr>
          <p:nvPr/>
        </p:nvSpPr>
        <p:spPr bwMode="auto">
          <a:xfrm>
            <a:off x="639763" y="2693988"/>
            <a:ext cx="7981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endParaRPr lang="en-US"/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728663" y="2043113"/>
            <a:ext cx="7686675" cy="426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600"/>
              </a:spcBef>
            </a:pPr>
            <a:r>
              <a:rPr lang="en-US" b="1"/>
              <a:t>Standards for ship radar equipment</a:t>
            </a:r>
          </a:p>
          <a:p>
            <a:pPr>
              <a:spcBef>
                <a:spcPts val="600"/>
              </a:spcBef>
              <a:buFontTx/>
              <a:buChar char="•"/>
            </a:pPr>
            <a:r>
              <a:rPr lang="en-US" b="1"/>
              <a:t> Add IEC standards / Remove RTCM standards</a:t>
            </a:r>
          </a:p>
          <a:p>
            <a:pPr>
              <a:spcBef>
                <a:spcPts val="600"/>
              </a:spcBef>
              <a:buFontTx/>
              <a:buChar char="•"/>
            </a:pPr>
            <a:r>
              <a:rPr lang="en-US" b="1"/>
              <a:t> RTCM supports - noting IEC 62388 and IEC 62288</a:t>
            </a:r>
          </a:p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en-US" b="1"/>
              <a:t>Delete Inmarsat-E EPIRBs</a:t>
            </a:r>
          </a:p>
          <a:p>
            <a:pPr>
              <a:spcBef>
                <a:spcPct val="50000"/>
              </a:spcBef>
            </a:pPr>
            <a:r>
              <a:rPr lang="en-US" b="1"/>
              <a:t>Spectrum for ship station facsimile communications and the transmission of data on VHF maritime voice channels</a:t>
            </a:r>
            <a:r>
              <a:rPr lang="en-US"/>
              <a:t> </a:t>
            </a:r>
          </a:p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en-US" b="1"/>
              <a:t>Number of frequencies assigned to private coast stations</a:t>
            </a:r>
          </a:p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en-US" b="1"/>
              <a:t>Daily testing of GMDSS radiotelephone equipment</a:t>
            </a:r>
            <a:r>
              <a:rPr lang="en-US"/>
              <a:t> </a:t>
            </a:r>
          </a:p>
          <a:p>
            <a:pPr>
              <a:spcBef>
                <a:spcPct val="50000"/>
              </a:spcBef>
            </a:pPr>
            <a:endParaRPr lang="en-US"/>
          </a:p>
          <a:p>
            <a:pPr>
              <a:spcBef>
                <a:spcPct val="50000"/>
              </a:spcBef>
            </a:pPr>
            <a:r>
              <a:rPr lang="en-US" b="1">
                <a:solidFill>
                  <a:schemeClr val="accent2"/>
                </a:solidFill>
              </a:rPr>
              <a:t>Comment period ended 6 February 2007 – Final Rule not published</a:t>
            </a:r>
            <a:endParaRPr lang="en-US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986" name="Group 2"/>
          <p:cNvGraphicFramePr>
            <a:graphicFrameLocks noGrp="1"/>
          </p:cNvGraphicFramePr>
          <p:nvPr/>
        </p:nvGraphicFramePr>
        <p:xfrm>
          <a:off x="0" y="539750"/>
          <a:ext cx="9144000" cy="1030224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706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Federal Communications Commission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Waiting for Proposed Rules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</a:tr>
            </a:tbl>
          </a:graphicData>
        </a:graphic>
      </p:graphicFrame>
      <p:sp>
        <p:nvSpPr>
          <p:cNvPr id="41992" name="Text Box 8"/>
          <p:cNvSpPr txBox="1">
            <a:spLocks noChangeArrowheads="1"/>
          </p:cNvSpPr>
          <p:nvPr/>
        </p:nvSpPr>
        <p:spPr bwMode="auto">
          <a:xfrm>
            <a:off x="639763" y="2693988"/>
            <a:ext cx="7981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endParaRPr lang="en-US"/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728663" y="2028825"/>
            <a:ext cx="7686675" cy="466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Data over maritime voice channels</a:t>
            </a:r>
          </a:p>
          <a:p>
            <a:pPr>
              <a:spcBef>
                <a:spcPct val="50000"/>
              </a:spcBef>
              <a:buFont typeface="Arial" charset="0"/>
              <a:buChar char="•"/>
            </a:pPr>
            <a:r>
              <a:rPr lang="en-US" b="1"/>
              <a:t> RTCM petition of 24 July 2009</a:t>
            </a:r>
          </a:p>
          <a:p>
            <a:pPr>
              <a:spcBef>
                <a:spcPct val="50000"/>
              </a:spcBef>
              <a:buFont typeface="Arial" charset="0"/>
              <a:buChar char="•"/>
            </a:pPr>
            <a:r>
              <a:rPr lang="en-US" b="1"/>
              <a:t> Relates to </a:t>
            </a:r>
          </a:p>
          <a:p>
            <a:pPr lvl="1">
              <a:spcBef>
                <a:spcPct val="50000"/>
              </a:spcBef>
              <a:buFont typeface="Arial" charset="0"/>
              <a:buChar char="•"/>
            </a:pPr>
            <a:r>
              <a:rPr lang="en-US" b="1"/>
              <a:t>RTCM 12301.1 - VHF-FM Digital Small Message Services (VDSMS)</a:t>
            </a:r>
          </a:p>
          <a:p>
            <a:pPr lvl="1">
              <a:spcBef>
                <a:spcPct val="50000"/>
              </a:spcBef>
              <a:buFont typeface="Arial" charset="0"/>
              <a:buChar char="•"/>
            </a:pPr>
            <a:r>
              <a:rPr lang="en-US" b="1"/>
              <a:t> ITU-R M.1842.1 - Characteristics of VHF radio systems and equipment for the exchange of data and electronic mail in the maritime </a:t>
            </a:r>
            <a:r>
              <a:rPr lang="fr-FR" b="1"/>
              <a:t>mobile service RR Appendix 18 channels</a:t>
            </a:r>
            <a:endParaRPr lang="en-US" b="1"/>
          </a:p>
          <a:p>
            <a:endParaRPr lang="en-US" b="1"/>
          </a:p>
          <a:p>
            <a:r>
              <a:rPr lang="en-US" b="1"/>
              <a:t>Assignment and management of Maritime Mobile Ship Identity (MMSI) numbers to resolve registration and access discrepancies.</a:t>
            </a:r>
          </a:p>
          <a:p>
            <a:pPr>
              <a:spcBef>
                <a:spcPct val="50000"/>
              </a:spcBef>
            </a:pPr>
            <a:endParaRPr lang="en-US" b="1"/>
          </a:p>
          <a:p>
            <a:r>
              <a:rPr lang="en-US" b="1"/>
              <a:t>Periodically validate the database to pave the way for large increases in MMSI registrations expected</a:t>
            </a:r>
            <a:r>
              <a:rPr lang="en-US"/>
              <a:t> </a:t>
            </a:r>
            <a:endParaRPr lang="en-US" b="1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986" name="Group 2"/>
          <p:cNvGraphicFramePr>
            <a:graphicFrameLocks noGrp="1"/>
          </p:cNvGraphicFramePr>
          <p:nvPr/>
        </p:nvGraphicFramePr>
        <p:xfrm>
          <a:off x="0" y="539750"/>
          <a:ext cx="9144000" cy="1030224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706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Federal Communications Commission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Issues needing clarification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</a:tr>
            </a:tbl>
          </a:graphicData>
        </a:graphic>
      </p:graphicFrame>
      <p:sp>
        <p:nvSpPr>
          <p:cNvPr id="41992" name="Text Box 8"/>
          <p:cNvSpPr txBox="1">
            <a:spLocks noChangeArrowheads="1"/>
          </p:cNvSpPr>
          <p:nvPr/>
        </p:nvSpPr>
        <p:spPr bwMode="auto">
          <a:xfrm>
            <a:off x="639763" y="2693988"/>
            <a:ext cx="7981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endParaRPr lang="en-US"/>
          </a:p>
        </p:txBody>
      </p:sp>
      <p:sp>
        <p:nvSpPr>
          <p:cNvPr id="17417" name="TextBox 4"/>
          <p:cNvSpPr txBox="1">
            <a:spLocks noChangeArrowheads="1"/>
          </p:cNvSpPr>
          <p:nvPr/>
        </p:nvSpPr>
        <p:spPr bwMode="auto">
          <a:xfrm>
            <a:off x="739775" y="2084388"/>
            <a:ext cx="7318375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FCC now requires that AIS static data AIS, including MMSI, be entered by sellers and professional installers of Class B AIS devices, not end users.</a:t>
            </a:r>
          </a:p>
          <a:p>
            <a:endParaRPr lang="en-US" b="1"/>
          </a:p>
          <a:p>
            <a:r>
              <a:rPr lang="en-US" b="1"/>
              <a:t>What is a “professional installer?”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Group 2"/>
          <p:cNvGraphicFramePr>
            <a:graphicFrameLocks noGrp="1"/>
          </p:cNvGraphicFramePr>
          <p:nvPr/>
        </p:nvGraphicFramePr>
        <p:xfrm>
          <a:off x="0" y="539750"/>
          <a:ext cx="9144000" cy="1030224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706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U.S. Coast Guard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New Legislative Authority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</a:tr>
            </a:tbl>
          </a:graphicData>
        </a:graphic>
      </p:graphicFrame>
      <p:sp>
        <p:nvSpPr>
          <p:cNvPr id="23560" name="Text Box 8"/>
          <p:cNvSpPr txBox="1">
            <a:spLocks noChangeArrowheads="1"/>
          </p:cNvSpPr>
          <p:nvPr/>
        </p:nvSpPr>
        <p:spPr bwMode="auto">
          <a:xfrm>
            <a:off x="639763" y="2693988"/>
            <a:ext cx="7981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endParaRPr lang="en-US"/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741363" y="2830513"/>
            <a:ext cx="7958137" cy="1892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smtClean="0"/>
              <a:t>May now approve lifesaving equipment not required by law or regulation</a:t>
            </a:r>
          </a:p>
          <a:p>
            <a:pPr>
              <a:spcBef>
                <a:spcPct val="50000"/>
              </a:spcBef>
            </a:pPr>
            <a:endParaRPr lang="en-US" b="1" dirty="0"/>
          </a:p>
          <a:p>
            <a:pPr>
              <a:spcBef>
                <a:spcPct val="50000"/>
              </a:spcBef>
            </a:pPr>
            <a:r>
              <a:rPr lang="en-US" b="1" dirty="0" smtClean="0"/>
              <a:t>May require “emergency locator beacons” on recreational boats</a:t>
            </a:r>
            <a:endParaRPr lang="en-US" b="1" dirty="0"/>
          </a:p>
          <a:p>
            <a:pPr>
              <a:spcBef>
                <a:spcPct val="50000"/>
              </a:spcBef>
            </a:pP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Group 2"/>
          <p:cNvGraphicFramePr>
            <a:graphicFrameLocks noGrp="1"/>
          </p:cNvGraphicFramePr>
          <p:nvPr/>
        </p:nvGraphicFramePr>
        <p:xfrm>
          <a:off x="0" y="539750"/>
          <a:ext cx="9144000" cy="1030224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706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U.S. Coast Guard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Waiting for Final Rules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</a:tr>
            </a:tbl>
          </a:graphicData>
        </a:graphic>
      </p:graphicFrame>
      <p:sp>
        <p:nvSpPr>
          <p:cNvPr id="23560" name="Text Box 8"/>
          <p:cNvSpPr txBox="1">
            <a:spLocks noChangeArrowheads="1"/>
          </p:cNvSpPr>
          <p:nvPr/>
        </p:nvSpPr>
        <p:spPr bwMode="auto">
          <a:xfrm>
            <a:off x="639763" y="2693988"/>
            <a:ext cx="7981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endParaRPr lang="en-US"/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728663" y="1928813"/>
            <a:ext cx="7958137" cy="383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Expansion of AIS carriage requirements to </a:t>
            </a:r>
          </a:p>
          <a:p>
            <a:pPr>
              <a:spcBef>
                <a:spcPct val="50000"/>
              </a:spcBef>
              <a:buFont typeface="Arial" charset="0"/>
              <a:buChar char="•"/>
            </a:pPr>
            <a:r>
              <a:rPr lang="en-US" b="1"/>
              <a:t> all vessels over 65 ft (20 m)</a:t>
            </a:r>
          </a:p>
          <a:p>
            <a:pPr>
              <a:spcBef>
                <a:spcPct val="50000"/>
              </a:spcBef>
              <a:buFont typeface="Arial" charset="0"/>
              <a:buChar char="•"/>
            </a:pPr>
            <a:r>
              <a:rPr lang="en-US" b="1"/>
              <a:t> towing vessels over 26 ft and 600 hp</a:t>
            </a:r>
          </a:p>
          <a:p>
            <a:pPr>
              <a:spcBef>
                <a:spcPct val="50000"/>
              </a:spcBef>
              <a:buFont typeface="Arial" charset="0"/>
              <a:buChar char="•"/>
            </a:pPr>
            <a:r>
              <a:rPr lang="en-US" b="1"/>
              <a:t> vessels carrying 50 or more passengers</a:t>
            </a:r>
          </a:p>
          <a:p>
            <a:pPr>
              <a:spcBef>
                <a:spcPct val="50000"/>
              </a:spcBef>
              <a:buFont typeface="Arial" charset="0"/>
              <a:buChar char="•"/>
            </a:pPr>
            <a:r>
              <a:rPr lang="en-US" b="1"/>
              <a:t> high-speed vessels with more than 12 passengers for hire</a:t>
            </a:r>
          </a:p>
          <a:p>
            <a:pPr>
              <a:spcBef>
                <a:spcPct val="50000"/>
              </a:spcBef>
              <a:buFont typeface="Arial" charset="0"/>
              <a:buChar char="•"/>
            </a:pPr>
            <a:r>
              <a:rPr lang="en-US" b="1"/>
              <a:t> certain dredges &amp; floating plants</a:t>
            </a:r>
          </a:p>
          <a:p>
            <a:pPr>
              <a:spcBef>
                <a:spcPct val="50000"/>
              </a:spcBef>
              <a:buFont typeface="Arial" charset="0"/>
              <a:buChar char="•"/>
            </a:pPr>
            <a:r>
              <a:rPr lang="en-US" b="1"/>
              <a:t> vessels moving certain dangerous cargoes</a:t>
            </a:r>
          </a:p>
          <a:p>
            <a:pPr lvl="1">
              <a:spcBef>
                <a:spcPct val="50000"/>
              </a:spcBef>
            </a:pPr>
            <a:r>
              <a:rPr lang="en-US" b="1">
                <a:solidFill>
                  <a:schemeClr val="accent2"/>
                </a:solidFill>
              </a:rPr>
              <a:t>Could affect 17,442 vess</a:t>
            </a:r>
            <a:r>
              <a:rPr lang="en-US"/>
              <a:t>els</a:t>
            </a:r>
            <a:endParaRPr lang="en-US" b="1"/>
          </a:p>
          <a:p>
            <a:pPr>
              <a:spcBef>
                <a:spcPct val="50000"/>
              </a:spcBef>
            </a:pPr>
            <a:endParaRPr lang="en-US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Group 2"/>
          <p:cNvGraphicFramePr>
            <a:graphicFrameLocks noGrp="1"/>
          </p:cNvGraphicFramePr>
          <p:nvPr/>
        </p:nvGraphicFramePr>
        <p:xfrm>
          <a:off x="0" y="539750"/>
          <a:ext cx="9144000" cy="1030224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706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U.S. Coast Guard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Waiting for Final Rules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</a:tr>
            </a:tbl>
          </a:graphicData>
        </a:graphic>
      </p:graphicFrame>
      <p:sp>
        <p:nvSpPr>
          <p:cNvPr id="23560" name="Text Box 8"/>
          <p:cNvSpPr txBox="1">
            <a:spLocks noChangeArrowheads="1"/>
          </p:cNvSpPr>
          <p:nvPr/>
        </p:nvSpPr>
        <p:spPr bwMode="auto">
          <a:xfrm>
            <a:off x="639763" y="2693988"/>
            <a:ext cx="7981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endParaRPr lang="en-US"/>
          </a:p>
        </p:txBody>
      </p:sp>
      <p:sp>
        <p:nvSpPr>
          <p:cNvPr id="19465" name="Text Box 9"/>
          <p:cNvSpPr txBox="1">
            <a:spLocks noChangeArrowheads="1"/>
          </p:cNvSpPr>
          <p:nvPr/>
        </p:nvSpPr>
        <p:spPr bwMode="auto">
          <a:xfrm>
            <a:off x="728663" y="1928813"/>
            <a:ext cx="7958137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Spell out AIS ‘effective operating conditions’ including:</a:t>
            </a:r>
          </a:p>
          <a:p>
            <a:pPr>
              <a:lnSpc>
                <a:spcPct val="200000"/>
              </a:lnSpc>
            </a:pPr>
            <a:r>
              <a:rPr lang="en-US"/>
              <a:t>• </a:t>
            </a:r>
            <a:r>
              <a:rPr lang="en-US" b="1"/>
              <a:t>ability to reinitialize the AIS</a:t>
            </a:r>
          </a:p>
          <a:p>
            <a:pPr>
              <a:lnSpc>
                <a:spcPct val="200000"/>
              </a:lnSpc>
            </a:pPr>
            <a:r>
              <a:rPr lang="en-US"/>
              <a:t>• </a:t>
            </a:r>
            <a:r>
              <a:rPr lang="en-US" b="1"/>
              <a:t>ability to access AIS from conning position</a:t>
            </a:r>
          </a:p>
          <a:p>
            <a:pPr>
              <a:lnSpc>
                <a:spcPct val="200000"/>
              </a:lnSpc>
            </a:pPr>
            <a:r>
              <a:rPr lang="en-US"/>
              <a:t>• </a:t>
            </a:r>
            <a:r>
              <a:rPr lang="en-US" b="1"/>
              <a:t>accurate broadcast of an official MMSI</a:t>
            </a:r>
          </a:p>
          <a:p>
            <a:pPr>
              <a:lnSpc>
                <a:spcPct val="200000"/>
              </a:lnSpc>
            </a:pPr>
            <a:r>
              <a:rPr lang="en-US"/>
              <a:t>• </a:t>
            </a:r>
            <a:r>
              <a:rPr lang="en-US" b="1"/>
              <a:t>accurate input, upkeep, and updating</a:t>
            </a:r>
          </a:p>
          <a:p>
            <a:pPr>
              <a:lnSpc>
                <a:spcPct val="200000"/>
              </a:lnSpc>
              <a:buFont typeface="Arial" charset="0"/>
              <a:buChar char="•"/>
            </a:pPr>
            <a:r>
              <a:rPr lang="en-US" b="1"/>
              <a:t> AIS (&amp; input sensors) shall remain on when:</a:t>
            </a:r>
          </a:p>
          <a:p>
            <a:pPr lvl="1"/>
            <a:r>
              <a:rPr lang="en-US"/>
              <a:t>- </a:t>
            </a:r>
            <a:r>
              <a:rPr lang="en-US" b="1"/>
              <a:t>underway</a:t>
            </a:r>
          </a:p>
          <a:p>
            <a:pPr lvl="1"/>
            <a:r>
              <a:rPr lang="en-US"/>
              <a:t>- </a:t>
            </a:r>
            <a:r>
              <a:rPr lang="en-US" b="1"/>
              <a:t>at anchor, or</a:t>
            </a:r>
          </a:p>
          <a:p>
            <a:pPr lvl="1"/>
            <a:r>
              <a:rPr lang="en-US"/>
              <a:t>- </a:t>
            </a:r>
            <a:r>
              <a:rPr lang="en-US" b="1"/>
              <a:t>moored in or near a channel or fairway;</a:t>
            </a:r>
          </a:p>
          <a:p>
            <a:pPr lvl="1"/>
            <a:r>
              <a:rPr lang="en-US"/>
              <a:t>- e</a:t>
            </a:r>
            <a:r>
              <a:rPr lang="en-US" b="1"/>
              <a:t>xcept if it would compromise safety or security</a:t>
            </a:r>
          </a:p>
          <a:p>
            <a:pPr lvl="2"/>
            <a:r>
              <a:rPr lang="en-US"/>
              <a:t>- </a:t>
            </a:r>
            <a:r>
              <a:rPr lang="en-US" b="1"/>
              <a:t>which must be logged &amp; reported to CG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Group 2"/>
          <p:cNvGraphicFramePr>
            <a:graphicFrameLocks noGrp="1"/>
          </p:cNvGraphicFramePr>
          <p:nvPr/>
        </p:nvGraphicFramePr>
        <p:xfrm>
          <a:off x="0" y="539750"/>
          <a:ext cx="9144000" cy="1030224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706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U.S. Coast Guard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Waiting for Final Rules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</a:tr>
            </a:tbl>
          </a:graphicData>
        </a:graphic>
      </p:graphicFrame>
      <p:sp>
        <p:nvSpPr>
          <p:cNvPr id="23560" name="Text Box 8"/>
          <p:cNvSpPr txBox="1">
            <a:spLocks noChangeArrowheads="1"/>
          </p:cNvSpPr>
          <p:nvPr/>
        </p:nvSpPr>
        <p:spPr bwMode="auto">
          <a:xfrm>
            <a:off x="639763" y="2693988"/>
            <a:ext cx="7981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endParaRPr lang="en-US"/>
          </a:p>
        </p:txBody>
      </p:sp>
      <p:sp>
        <p:nvSpPr>
          <p:cNvPr id="20489" name="Text Box 9"/>
          <p:cNvSpPr txBox="1">
            <a:spLocks noChangeArrowheads="1"/>
          </p:cNvSpPr>
          <p:nvPr/>
        </p:nvSpPr>
        <p:spPr bwMode="auto">
          <a:xfrm>
            <a:off x="728663" y="1928813"/>
            <a:ext cx="7958137" cy="383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Use of CG type-approved Class B is permissible, however, not recommended on vessels that are:</a:t>
            </a:r>
          </a:p>
          <a:p>
            <a:endParaRPr lang="en-US" b="1"/>
          </a:p>
          <a:p>
            <a:r>
              <a:rPr lang="en-US"/>
              <a:t>• </a:t>
            </a:r>
            <a:r>
              <a:rPr lang="en-US" b="1"/>
              <a:t>highly maneuverable</a:t>
            </a:r>
          </a:p>
          <a:p>
            <a:endParaRPr lang="en-US" b="1"/>
          </a:p>
          <a:p>
            <a:r>
              <a:rPr lang="en-US"/>
              <a:t>• </a:t>
            </a:r>
            <a:r>
              <a:rPr lang="en-US" b="1"/>
              <a:t>navigate at high speed</a:t>
            </a:r>
          </a:p>
          <a:p>
            <a:endParaRPr lang="en-US" b="1"/>
          </a:p>
          <a:p>
            <a:r>
              <a:rPr lang="en-US"/>
              <a:t>• </a:t>
            </a:r>
            <a:r>
              <a:rPr lang="en-US" b="1"/>
              <a:t>routinely operate in congested waters, or</a:t>
            </a:r>
          </a:p>
          <a:p>
            <a:endParaRPr lang="en-US" b="1"/>
          </a:p>
          <a:p>
            <a:r>
              <a:rPr lang="en-US"/>
              <a:t>• </a:t>
            </a:r>
            <a:r>
              <a:rPr lang="en-US" b="1"/>
              <a:t>operate in close-quarter situations</a:t>
            </a:r>
          </a:p>
          <a:p>
            <a:endParaRPr lang="en-US" b="1"/>
          </a:p>
          <a:p>
            <a:pPr marL="457200" lvl="2"/>
            <a:r>
              <a:rPr lang="en-US" b="1">
                <a:solidFill>
                  <a:schemeClr val="accent2"/>
                </a:solidFill>
              </a:rPr>
              <a:t>Comment period closed 15 April 2009</a:t>
            </a:r>
            <a:endParaRPr lang="en-US" b="1"/>
          </a:p>
          <a:p>
            <a:endParaRPr lang="en-US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3509</TotalTime>
  <Words>1784</Words>
  <Application>Microsoft Office PowerPoint</Application>
  <PresentationFormat>On-screen Show (4:3)</PresentationFormat>
  <Paragraphs>362</Paragraphs>
  <Slides>29</Slides>
  <Notes>29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</vt:vector>
  </TitlesOfParts>
  <Company>RTCM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Robert Markle</dc:creator>
  <cp:lastModifiedBy> </cp:lastModifiedBy>
  <cp:revision>63</cp:revision>
  <dcterms:created xsi:type="dcterms:W3CDTF">2007-03-25T07:29:20Z</dcterms:created>
  <dcterms:modified xsi:type="dcterms:W3CDTF">2011-04-12T16:24:42Z</dcterms:modified>
</cp:coreProperties>
</file>