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78" r:id="rId7"/>
    <p:sldId id="259" r:id="rId8"/>
    <p:sldId id="260" r:id="rId9"/>
    <p:sldId id="261" r:id="rId10"/>
    <p:sldId id="271" r:id="rId11"/>
    <p:sldId id="262" r:id="rId12"/>
    <p:sldId id="263" r:id="rId13"/>
    <p:sldId id="266" r:id="rId14"/>
    <p:sldId id="264" r:id="rId15"/>
    <p:sldId id="269" r:id="rId16"/>
    <p:sldId id="270" r:id="rId17"/>
    <p:sldId id="272" r:id="rId18"/>
    <p:sldId id="268" r:id="rId19"/>
    <p:sldId id="273" r:id="rId20"/>
    <p:sldId id="274" r:id="rId21"/>
  </p:sldIdLst>
  <p:sldSz cx="9144000" cy="6858000" type="screen4x3"/>
  <p:notesSz cx="6797675" cy="9928225"/>
  <p:defaultTextStyle>
    <a:defPPr>
      <a:defRPr lang="nb-NO"/>
    </a:defPPr>
    <a:lvl1pPr marL="0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9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3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7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6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1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5" algn="l" defTabSz="9142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tro" id="{0621C177-298B-45A7-BD12-781358C22203}">
          <p14:sldIdLst>
            <p14:sldId id="256"/>
            <p14:sldId id="278"/>
            <p14:sldId id="259"/>
          </p14:sldIdLst>
        </p14:section>
        <p14:section name="MBR" id="{469F4341-A13E-4B21-A6ED-85E9320C14DF}">
          <p14:sldIdLst>
            <p14:sldId id="260"/>
            <p14:sldId id="261"/>
            <p14:sldId id="271"/>
            <p14:sldId id="262"/>
            <p14:sldId id="263"/>
            <p14:sldId id="266"/>
          </p14:sldIdLst>
        </p14:section>
        <p14:section name="Test program" id="{4E0D6A3C-FA77-4A6D-9D1E-50F05A4ABEDB}">
          <p14:sldIdLst>
            <p14:sldId id="279"/>
            <p14:sldId id="264"/>
            <p14:sldId id="269"/>
            <p14:sldId id="270"/>
            <p14:sldId id="272"/>
            <p14:sldId id="268"/>
          </p14:sldIdLst>
        </p14:section>
        <p14:section name="MBR Applications" id="{CC66D6B4-1D59-4502-8073-D1FD326F9F52}">
          <p14:sldIdLst>
            <p14:sldId id="280"/>
            <p14:sldId id="273"/>
            <p14:sldId id="274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5A3AB"/>
    <a:srgbClr val="767136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47" autoAdjust="0"/>
    <p:restoredTop sz="76499" autoAdjust="0"/>
  </p:normalViewPr>
  <p:slideViewPr>
    <p:cSldViewPr snapToObjects="1">
      <p:cViewPr varScale="1">
        <p:scale>
          <a:sx n="77" d="100"/>
          <a:sy n="77" d="100"/>
        </p:scale>
        <p:origin x="-19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6" d="100"/>
          <a:sy n="96" d="100"/>
        </p:scale>
        <p:origin x="-1854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52CD0-CA60-4B0F-948F-5363953EDACC}" type="datetimeFigureOut">
              <a:rPr lang="en-GB" smtClean="0"/>
              <a:pPr/>
              <a:t>26/04/2014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FB04-B2D5-4FBB-9B84-E9889E376A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1273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D1A03495-6644-4B55-81BC-791AC64393F9}" type="datetimeFigureOut">
              <a:rPr lang="en-GB" smtClean="0"/>
              <a:pPr/>
              <a:t>26/04/2014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2" rIns="91422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DF280CC1-E8CC-4E2A-984F-ED43D2258E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626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9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3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7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6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1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5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 algn="l"/>
            <a:r>
              <a:rPr lang="en-US" dirty="0" smtClean="0"/>
              <a:t>Wi-Fi: </a:t>
            </a:r>
            <a:r>
              <a:rPr lang="en-US" b="1" dirty="0" smtClean="0"/>
              <a:t>Wireless communication based on IEEE</a:t>
            </a:r>
            <a:r>
              <a:rPr lang="en-US" b="1" baseline="0" dirty="0" smtClean="0"/>
              <a:t> 802.11 standards, as used in home and offices. Contention oriented.</a:t>
            </a:r>
            <a:endParaRPr lang="en-US" b="1" dirty="0" smtClean="0"/>
          </a:p>
          <a:p>
            <a:pPr lvl="0" algn="l"/>
            <a:r>
              <a:rPr lang="en-US" dirty="0" err="1" smtClean="0"/>
              <a:t>WiMax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="1" dirty="0" smtClean="0"/>
              <a:t>Wireless communication based on IEEE</a:t>
            </a:r>
            <a:r>
              <a:rPr lang="en-US" b="1" baseline="0" dirty="0" smtClean="0"/>
              <a:t> 802.16 standard, longer range than </a:t>
            </a:r>
            <a:r>
              <a:rPr lang="en-US" b="1" baseline="0" dirty="0" err="1" smtClean="0"/>
              <a:t>Wi-fi</a:t>
            </a:r>
            <a:r>
              <a:rPr lang="en-US" b="1" baseline="0" dirty="0" smtClean="0"/>
              <a:t>. Connection-oriented, requires base station</a:t>
            </a:r>
            <a:endParaRPr lang="en-US" b="1" dirty="0" smtClean="0"/>
          </a:p>
          <a:p>
            <a:pPr lvl="0" algn="l"/>
            <a:r>
              <a:rPr lang="en-US" b="1" dirty="0" smtClean="0"/>
              <a:t>Parabolic solutions are only point to point</a:t>
            </a:r>
          </a:p>
          <a:p>
            <a:pPr lvl="0" algn="l"/>
            <a:r>
              <a:rPr lang="en-US" b="1" dirty="0" smtClean="0"/>
              <a:t>Does not handle</a:t>
            </a:r>
            <a:r>
              <a:rPr lang="en-US" b="1" baseline="0" dirty="0" smtClean="0"/>
              <a:t> combination of short/long nodes</a:t>
            </a:r>
            <a:endParaRPr lang="en-US" dirty="0" smtClean="0"/>
          </a:p>
          <a:p>
            <a:pPr lvl="0" algn="l"/>
            <a:endParaRPr lang="en-US" dirty="0" smtClean="0"/>
          </a:p>
          <a:p>
            <a:pPr lvl="0" algn="l"/>
            <a:r>
              <a:rPr lang="en-US" dirty="0" smtClean="0"/>
              <a:t>Reliability</a:t>
            </a:r>
          </a:p>
          <a:p>
            <a:pPr lvl="1" algn="l"/>
            <a:r>
              <a:rPr lang="en-US" dirty="0" smtClean="0"/>
              <a:t>Availability not guaranteed in difficult conditions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Problem with vessels</a:t>
            </a:r>
            <a:r>
              <a:rPr lang="en-US" b="1" baseline="0" dirty="0" smtClean="0">
                <a:sym typeface="Wingdings" pitchFamily="2" charset="2"/>
              </a:rPr>
              <a:t> both near and far</a:t>
            </a:r>
            <a:endParaRPr lang="en-US" b="1" dirty="0" smtClean="0"/>
          </a:p>
          <a:p>
            <a:pPr lvl="1" algn="l"/>
            <a:r>
              <a:rPr lang="en-US" dirty="0" smtClean="0"/>
              <a:t>No real-time capabilities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No guarantee for low latency transfer</a:t>
            </a:r>
            <a:r>
              <a:rPr lang="en-US" b="1" baseline="0" dirty="0" smtClean="0">
                <a:sym typeface="Wingdings" pitchFamily="2" charset="2"/>
              </a:rPr>
              <a:t> of time critical data</a:t>
            </a:r>
            <a:endParaRPr lang="en-US" dirty="0" smtClean="0"/>
          </a:p>
          <a:p>
            <a:pPr lvl="1" algn="l"/>
            <a:r>
              <a:rPr lang="en-US" dirty="0" smtClean="0"/>
              <a:t>Drop outs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No safe transfer of</a:t>
            </a:r>
            <a:r>
              <a:rPr lang="en-US" b="1" baseline="0" dirty="0" smtClean="0">
                <a:sym typeface="Wingdings" pitchFamily="2" charset="2"/>
              </a:rPr>
              <a:t> data that must reach its destination, real 24/7 </a:t>
            </a:r>
            <a:r>
              <a:rPr lang="en-US" b="1" baseline="0" dirty="0" err="1" smtClean="0">
                <a:sym typeface="Wingdings" pitchFamily="2" charset="2"/>
              </a:rPr>
              <a:t>availibility</a:t>
            </a:r>
            <a:endParaRPr lang="en-US" dirty="0" smtClean="0"/>
          </a:p>
          <a:p>
            <a:pPr lvl="0" algn="l"/>
            <a:r>
              <a:rPr lang="en-US" dirty="0" smtClean="0"/>
              <a:t>Capacity</a:t>
            </a:r>
          </a:p>
          <a:p>
            <a:pPr lvl="1" algn="l"/>
            <a:r>
              <a:rPr lang="en-US" dirty="0" smtClean="0"/>
              <a:t>Problem in network with multiple vessels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multiple access</a:t>
            </a:r>
            <a:r>
              <a:rPr lang="en-US" b="1" baseline="0" dirty="0" smtClean="0">
                <a:sym typeface="Wingdings" pitchFamily="2" charset="2"/>
              </a:rPr>
              <a:t> lowers bandwidth with increasing number of vessels</a:t>
            </a:r>
            <a:endParaRPr lang="en-US" b="1" dirty="0" smtClean="0"/>
          </a:p>
          <a:p>
            <a:pPr lvl="1" algn="l"/>
            <a:r>
              <a:rPr lang="en-US" dirty="0" smtClean="0"/>
              <a:t>Inadequate control of priority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No</a:t>
            </a:r>
            <a:r>
              <a:rPr lang="en-US" b="1" baseline="0" dirty="0" smtClean="0">
                <a:sym typeface="Wingdings" pitchFamily="2" charset="2"/>
              </a:rPr>
              <a:t> easy solution for divide between high priority data and low priority (e.g. file transfer)</a:t>
            </a:r>
            <a:endParaRPr lang="en-US" b="1" dirty="0" smtClean="0"/>
          </a:p>
          <a:p>
            <a:r>
              <a:rPr lang="en-US" dirty="0" smtClean="0"/>
              <a:t>Low bandwidth efficiency, around 50%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Bandwidt</a:t>
            </a:r>
            <a:r>
              <a:rPr lang="en-US" b="1" baseline="0" dirty="0" smtClean="0">
                <a:sym typeface="Wingdings" pitchFamily="2" charset="2"/>
              </a:rPr>
              <a:t>h lost in overhead and multiple access (nodes jam each other) </a:t>
            </a:r>
            <a:r>
              <a:rPr lang="nb-NO" b="1" dirty="0" smtClean="0"/>
              <a:t>Standard WLAN 802.11x has 50% link </a:t>
            </a:r>
            <a:r>
              <a:rPr lang="nb-NO" b="1" dirty="0" err="1" smtClean="0"/>
              <a:t>eff</a:t>
            </a:r>
            <a:r>
              <a:rPr lang="nb-NO" b="1" dirty="0" smtClean="0"/>
              <a:t>. 54Mbps</a:t>
            </a:r>
            <a:r>
              <a:rPr lang="nb-NO" b="1" dirty="0" smtClean="0">
                <a:sym typeface="Wingdings" pitchFamily="2" charset="2"/>
              </a:rPr>
              <a:t>27Mbps</a:t>
            </a:r>
            <a:endParaRPr lang="nb-NO" b="1" dirty="0" smtClean="0"/>
          </a:p>
          <a:p>
            <a:pPr lvl="1" algn="l"/>
            <a:endParaRPr lang="en-US" b="1" dirty="0" smtClean="0"/>
          </a:p>
          <a:p>
            <a:pPr lvl="0" algn="l"/>
            <a:r>
              <a:rPr lang="en-US" dirty="0" smtClean="0"/>
              <a:t>Functionality</a:t>
            </a:r>
          </a:p>
          <a:p>
            <a:pPr lvl="1" algn="l"/>
            <a:r>
              <a:rPr lang="en-US" dirty="0" smtClean="0"/>
              <a:t>Not suitable for mixing time critical data with non critical data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Not</a:t>
            </a:r>
            <a:r>
              <a:rPr lang="en-US" b="1" baseline="0" dirty="0" smtClean="0">
                <a:sym typeface="Wingdings" pitchFamily="2" charset="2"/>
              </a:rPr>
              <a:t> suitable for different data streams in same network</a:t>
            </a:r>
            <a:endParaRPr lang="en-US" dirty="0" smtClean="0"/>
          </a:p>
          <a:p>
            <a:pPr lvl="1" algn="l"/>
            <a:r>
              <a:rPr lang="en-US" dirty="0" smtClean="0"/>
              <a:t>Many settings and tuning parameters </a:t>
            </a:r>
            <a:r>
              <a:rPr lang="en-US" b="1" dirty="0" smtClean="0">
                <a:sym typeface="Wingdings" pitchFamily="2" charset="2"/>
              </a:rPr>
              <a:t> Hard to set up a configuration</a:t>
            </a:r>
            <a:r>
              <a:rPr lang="en-US" b="1" baseline="0" dirty="0" smtClean="0">
                <a:sym typeface="Wingdings" pitchFamily="2" charset="2"/>
              </a:rPr>
              <a:t> suiting all needs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0CC1-E8CC-4E2A-984F-ED43D2258E9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1409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0CC1-E8CC-4E2A-984F-ED43D2258E9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3018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 smtClean="0"/>
              <a:t>Communter</a:t>
            </a:r>
            <a:r>
              <a:rPr lang="en-US" noProof="0" dirty="0" smtClean="0"/>
              <a:t> boat from Trondheim</a:t>
            </a:r>
            <a:r>
              <a:rPr lang="en-US" baseline="0" noProof="0" dirty="0" smtClean="0"/>
              <a:t> to </a:t>
            </a:r>
            <a:r>
              <a:rPr lang="en-US" baseline="0" noProof="0" dirty="0" err="1" smtClean="0"/>
              <a:t>Vanvikan</a:t>
            </a:r>
            <a:r>
              <a:rPr lang="en-US" baseline="0" noProof="0" dirty="0" smtClean="0"/>
              <a:t>. Distance from </a:t>
            </a:r>
            <a:r>
              <a:rPr lang="en-US" baseline="0" noProof="0" dirty="0" err="1" smtClean="0"/>
              <a:t>Pirsenteret</a:t>
            </a:r>
            <a:r>
              <a:rPr lang="en-US" baseline="0" noProof="0" dirty="0" smtClean="0"/>
              <a:t> to </a:t>
            </a:r>
            <a:r>
              <a:rPr lang="en-US" baseline="0" noProof="0" dirty="0" err="1" smtClean="0"/>
              <a:t>Vanvikan</a:t>
            </a:r>
            <a:r>
              <a:rPr lang="en-US" baseline="0" noProof="0" dirty="0" smtClean="0"/>
              <a:t> is 15.3km</a:t>
            </a:r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0CC1-E8CC-4E2A-984F-ED43D2258E9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301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Bradband</a:t>
            </a:r>
            <a:r>
              <a:rPr lang="en-US" dirty="0" smtClean="0"/>
              <a:t> radio solution developed by Kongsberg Seatex AS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Started pre-project</a:t>
            </a:r>
            <a:r>
              <a:rPr lang="en-US" b="1" baseline="0" dirty="0" smtClean="0">
                <a:sym typeface="Wingdings" pitchFamily="2" charset="2"/>
              </a:rPr>
              <a:t> in 2008</a:t>
            </a:r>
          </a:p>
          <a:p>
            <a:r>
              <a:rPr lang="en-US" dirty="0" smtClean="0"/>
              <a:t>Smart Antenna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b="1" dirty="0" smtClean="0">
                <a:sym typeface="Wingdings" pitchFamily="2" charset="2"/>
              </a:rPr>
              <a:t> No moving parts, radio</a:t>
            </a:r>
            <a:r>
              <a:rPr lang="en-US" b="1" baseline="0" dirty="0" smtClean="0">
                <a:sym typeface="Wingdings" pitchFamily="2" charset="2"/>
              </a:rPr>
              <a:t> lobe (pointing direction) is controlled by controlling phase of each antenna element (both </a:t>
            </a:r>
            <a:r>
              <a:rPr lang="en-US" b="1" baseline="0" dirty="0" err="1" smtClean="0">
                <a:sym typeface="Wingdings" pitchFamily="2" charset="2"/>
              </a:rPr>
              <a:t>Tx</a:t>
            </a:r>
            <a:r>
              <a:rPr lang="en-US" b="1" baseline="0" dirty="0" smtClean="0">
                <a:sym typeface="Wingdings" pitchFamily="2" charset="2"/>
              </a:rPr>
              <a:t> and Rx)</a:t>
            </a:r>
          </a:p>
          <a:p>
            <a:r>
              <a:rPr lang="en-US" dirty="0" smtClean="0"/>
              <a:t>Tailored MAC and PHY layer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PHY</a:t>
            </a:r>
            <a:r>
              <a:rPr lang="en-US" b="1" baseline="0" dirty="0" smtClean="0">
                <a:sym typeface="Wingdings" pitchFamily="2" charset="2"/>
              </a:rPr>
              <a:t> is the physical part which is the radio design, MAC is the Media Access Control which is the low level communication control channel of the network</a:t>
            </a:r>
          </a:p>
          <a:p>
            <a:pPr marL="0" marR="0" indent="0" algn="l" defTabSz="914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 dynamic range with near and far capability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High dynamic range means sensitive to both weak distant signals and full strength close up signals</a:t>
            </a:r>
          </a:p>
          <a:p>
            <a:r>
              <a:rPr lang="en-US" dirty="0" smtClean="0"/>
              <a:t>Gives high degree of reliability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High</a:t>
            </a:r>
            <a:r>
              <a:rPr lang="en-US" b="1" baseline="0" dirty="0" smtClean="0">
                <a:sym typeface="Wingdings" pitchFamily="2" charset="2"/>
              </a:rPr>
              <a:t> link margin guarantees safe delivery of data in difficult conditions and over long range</a:t>
            </a:r>
          </a:p>
          <a:p>
            <a:r>
              <a:rPr lang="en-US" dirty="0" smtClean="0"/>
              <a:t>High capacity for large networks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Supports multiple vessels (30</a:t>
            </a:r>
            <a:r>
              <a:rPr lang="en-US" b="1" baseline="0" dirty="0" smtClean="0">
                <a:sym typeface="Wingdings" pitchFamily="2" charset="2"/>
              </a:rPr>
              <a:t> or more</a:t>
            </a:r>
            <a:r>
              <a:rPr lang="en-US" b="1" dirty="0" smtClean="0">
                <a:sym typeface="Wingdings" pitchFamily="2" charset="2"/>
              </a:rPr>
              <a:t>) due to high bandwidth and</a:t>
            </a:r>
            <a:r>
              <a:rPr lang="en-US" b="1" baseline="0" dirty="0" smtClean="0">
                <a:sym typeface="Wingdings" pitchFamily="2" charset="2"/>
              </a:rPr>
              <a:t> multiple access protocol</a:t>
            </a:r>
            <a:endParaRPr lang="en-US" dirty="0" smtClean="0"/>
          </a:p>
          <a:p>
            <a:r>
              <a:rPr lang="en-US" dirty="0" smtClean="0"/>
              <a:t>Functionality tailored for maritime communications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Both radio technically with</a:t>
            </a:r>
            <a:r>
              <a:rPr lang="en-US" b="1" baseline="0" dirty="0" smtClean="0">
                <a:sym typeface="Wingdings" pitchFamily="2" charset="2"/>
              </a:rPr>
              <a:t> tested for over water communication and in software by supporting maritime networks like SIMOPS</a:t>
            </a:r>
            <a:endParaRPr lang="en-US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0CC1-E8CC-4E2A-984F-ED43D2258E9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758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Smart Antenna</a:t>
            </a:r>
          </a:p>
          <a:p>
            <a:pPr lvl="0"/>
            <a:r>
              <a:rPr lang="en-US" noProof="0" dirty="0" smtClean="0"/>
              <a:t>MBR has up to 60 transceivers controlled by 16 FPGA’s </a:t>
            </a:r>
            <a:r>
              <a:rPr lang="en-US" noProof="0" dirty="0" smtClean="0">
                <a:sym typeface="Wingdings" pitchFamily="2" charset="2"/>
              </a:rPr>
              <a:t> </a:t>
            </a:r>
            <a:r>
              <a:rPr lang="en-US" b="1" noProof="0" dirty="0" smtClean="0">
                <a:sym typeface="Wingdings" pitchFamily="2" charset="2"/>
              </a:rPr>
              <a:t>As</a:t>
            </a:r>
            <a:r>
              <a:rPr lang="en-US" b="1" baseline="0" noProof="0" dirty="0" smtClean="0">
                <a:sym typeface="Wingdings" pitchFamily="2" charset="2"/>
              </a:rPr>
              <a:t> seen on the PCB. Around 7000 components.</a:t>
            </a:r>
            <a:endParaRPr lang="en-US" noProof="0" dirty="0" smtClean="0"/>
          </a:p>
          <a:p>
            <a:pPr lvl="0"/>
            <a:r>
              <a:rPr lang="en-US" noProof="0" dirty="0" smtClean="0"/>
              <a:t>Beam forming performed in the signal processing domain </a:t>
            </a:r>
            <a:r>
              <a:rPr lang="en-US" noProof="0" dirty="0" smtClean="0">
                <a:sym typeface="Wingdings" pitchFamily="2" charset="2"/>
              </a:rPr>
              <a:t> </a:t>
            </a:r>
            <a:r>
              <a:rPr lang="en-US" b="1" noProof="0" dirty="0" smtClean="0">
                <a:sym typeface="Wingdings" pitchFamily="2" charset="2"/>
              </a:rPr>
              <a:t>No phase shifters</a:t>
            </a:r>
            <a:endParaRPr lang="en-US" noProof="0" dirty="0" smtClean="0"/>
          </a:p>
          <a:p>
            <a:pPr lvl="0"/>
            <a:r>
              <a:rPr lang="en-US" noProof="0" dirty="0" smtClean="0"/>
              <a:t>High antenna gain and narrow beam </a:t>
            </a:r>
            <a:r>
              <a:rPr lang="en-US" noProof="0" dirty="0" smtClean="0">
                <a:sym typeface="Wingdings" pitchFamily="2" charset="2"/>
              </a:rPr>
              <a:t> </a:t>
            </a:r>
            <a:r>
              <a:rPr lang="en-US" b="1" noProof="0" dirty="0" smtClean="0">
                <a:sym typeface="Wingdings" pitchFamily="2" charset="2"/>
              </a:rPr>
              <a:t>Result from beam narrowing and</a:t>
            </a:r>
            <a:r>
              <a:rPr lang="en-US" b="1" baseline="0" noProof="0" dirty="0" smtClean="0">
                <a:sym typeface="Wingdings" pitchFamily="2" charset="2"/>
              </a:rPr>
              <a:t> control</a:t>
            </a:r>
            <a:endParaRPr lang="en-US" b="1" noProof="0" dirty="0" smtClean="0"/>
          </a:p>
          <a:p>
            <a:pPr lvl="0"/>
            <a:r>
              <a:rPr lang="en-US" noProof="0" dirty="0" smtClean="0"/>
              <a:t>Extended range </a:t>
            </a:r>
            <a:r>
              <a:rPr lang="en-US" noProof="0" dirty="0" smtClean="0">
                <a:sym typeface="Wingdings" pitchFamily="2" charset="2"/>
              </a:rPr>
              <a:t> </a:t>
            </a:r>
            <a:r>
              <a:rPr lang="en-US" b="1" noProof="0" dirty="0" smtClean="0">
                <a:sym typeface="Wingdings" pitchFamily="2" charset="2"/>
              </a:rPr>
              <a:t>Result of</a:t>
            </a:r>
            <a:r>
              <a:rPr lang="en-US" b="1" baseline="0" noProof="0" dirty="0" smtClean="0">
                <a:sym typeface="Wingdings" pitchFamily="2" charset="2"/>
              </a:rPr>
              <a:t> concentrating emitted energy towards one point</a:t>
            </a:r>
            <a:endParaRPr lang="en-US" noProof="0" dirty="0" smtClean="0"/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Tailored MAC / PHY</a:t>
            </a:r>
          </a:p>
          <a:p>
            <a:pPr lvl="0"/>
            <a:r>
              <a:rPr lang="en-US" noProof="0" dirty="0" smtClean="0"/>
              <a:t>Multipath mitigation </a:t>
            </a:r>
            <a:r>
              <a:rPr lang="en-US" noProof="0" dirty="0" smtClean="0">
                <a:sym typeface="Wingdings" pitchFamily="2" charset="2"/>
              </a:rPr>
              <a:t> </a:t>
            </a:r>
            <a:r>
              <a:rPr lang="en-US" b="1" noProof="0" dirty="0" smtClean="0">
                <a:sym typeface="Wingdings" pitchFamily="2" charset="2"/>
              </a:rPr>
              <a:t>by beam controlling in</a:t>
            </a:r>
            <a:r>
              <a:rPr lang="en-US" b="1" baseline="0" noProof="0" dirty="0" smtClean="0">
                <a:sym typeface="Wingdings" pitchFamily="2" charset="2"/>
              </a:rPr>
              <a:t> Rx multipath is suppressed</a:t>
            </a:r>
            <a:endParaRPr lang="en-US" b="1" noProof="0" dirty="0" smtClean="0"/>
          </a:p>
          <a:p>
            <a:pPr lvl="0"/>
            <a:r>
              <a:rPr lang="en-US" noProof="0" dirty="0" smtClean="0"/>
              <a:t>Sea fading mitigation </a:t>
            </a:r>
            <a:r>
              <a:rPr lang="en-US" noProof="0" dirty="0" smtClean="0">
                <a:sym typeface="Wingdings" pitchFamily="2" charset="2"/>
              </a:rPr>
              <a:t> </a:t>
            </a:r>
            <a:r>
              <a:rPr lang="en-US" b="1" noProof="0" dirty="0" smtClean="0">
                <a:sym typeface="Wingdings" pitchFamily="2" charset="2"/>
              </a:rPr>
              <a:t>same as</a:t>
            </a:r>
            <a:r>
              <a:rPr lang="en-US" b="1" baseline="0" noProof="0" dirty="0" smtClean="0">
                <a:sym typeface="Wingdings" pitchFamily="2" charset="2"/>
              </a:rPr>
              <a:t> over with added link margin in addition</a:t>
            </a:r>
            <a:endParaRPr lang="en-US" b="1" noProof="0" dirty="0" smtClean="0"/>
          </a:p>
          <a:p>
            <a:pPr lvl="0"/>
            <a:r>
              <a:rPr lang="en-US" noProof="0" dirty="0" smtClean="0"/>
              <a:t>Near and far capable </a:t>
            </a:r>
            <a:r>
              <a:rPr lang="en-US" noProof="0" dirty="0" smtClean="0">
                <a:sym typeface="Wingdings" pitchFamily="2" charset="2"/>
              </a:rPr>
              <a:t> </a:t>
            </a:r>
            <a:r>
              <a:rPr lang="en-US" b="1" noProof="0" dirty="0" smtClean="0">
                <a:sym typeface="Wingdings" pitchFamily="2" charset="2"/>
              </a:rPr>
              <a:t>high dynamic</a:t>
            </a:r>
            <a:r>
              <a:rPr lang="en-US" b="1" baseline="0" noProof="0" dirty="0" smtClean="0">
                <a:sym typeface="Wingdings" pitchFamily="2" charset="2"/>
              </a:rPr>
              <a:t> range</a:t>
            </a:r>
            <a:endParaRPr lang="en-US" b="1" noProof="0" dirty="0" smtClean="0"/>
          </a:p>
          <a:p>
            <a:pPr lvl="0"/>
            <a:r>
              <a:rPr lang="en-US" noProof="0" dirty="0" smtClean="0"/>
              <a:t>Priority channels </a:t>
            </a:r>
            <a:r>
              <a:rPr lang="en-US" noProof="0" dirty="0" smtClean="0">
                <a:sym typeface="Wingdings" pitchFamily="2" charset="2"/>
              </a:rPr>
              <a:t> </a:t>
            </a:r>
            <a:r>
              <a:rPr lang="en-US" b="1" noProof="0" dirty="0" smtClean="0">
                <a:sym typeface="Wingdings" pitchFamily="2" charset="2"/>
              </a:rPr>
              <a:t>self</a:t>
            </a:r>
            <a:r>
              <a:rPr lang="en-US" b="1" baseline="0" noProof="0" dirty="0" smtClean="0">
                <a:sym typeface="Wingdings" pitchFamily="2" charset="2"/>
              </a:rPr>
              <a:t> explanatory</a:t>
            </a:r>
            <a:endParaRPr lang="en-US" b="1" noProof="0" dirty="0" smtClean="0"/>
          </a:p>
          <a:p>
            <a:pPr lvl="0"/>
            <a:r>
              <a:rPr lang="en-US" noProof="0" dirty="0" smtClean="0"/>
              <a:t>Low latency </a:t>
            </a:r>
            <a:r>
              <a:rPr lang="en-US" noProof="0" dirty="0" smtClean="0">
                <a:sym typeface="Wingdings" pitchFamily="2" charset="2"/>
              </a:rPr>
              <a:t> </a:t>
            </a:r>
            <a:r>
              <a:rPr lang="en-US" b="1" noProof="0" dirty="0" smtClean="0">
                <a:sym typeface="Wingdings" pitchFamily="2" charset="2"/>
              </a:rPr>
              <a:t>in area 5-20ms or better depending</a:t>
            </a:r>
            <a:r>
              <a:rPr lang="en-US" b="1" baseline="0" noProof="0" dirty="0" smtClean="0">
                <a:sym typeface="Wingdings" pitchFamily="2" charset="2"/>
              </a:rPr>
              <a:t> on configuration and data size</a:t>
            </a:r>
            <a:endParaRPr lang="en-US" b="1" noProof="0" dirty="0" smtClean="0"/>
          </a:p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Output power control </a:t>
            </a:r>
            <a:r>
              <a:rPr lang="en-US" noProof="0" dirty="0" smtClean="0">
                <a:sym typeface="Wingdings" pitchFamily="2" charset="2"/>
              </a:rPr>
              <a:t> </a:t>
            </a:r>
            <a:r>
              <a:rPr lang="en-US" b="1" noProof="0" dirty="0" smtClean="0">
                <a:sym typeface="Wingdings" pitchFamily="2" charset="2"/>
              </a:rPr>
              <a:t>self</a:t>
            </a:r>
            <a:r>
              <a:rPr lang="en-US" b="1" baseline="0" noProof="0" dirty="0" smtClean="0">
                <a:sym typeface="Wingdings" pitchFamily="2" charset="2"/>
              </a:rPr>
              <a:t> explanatory</a:t>
            </a:r>
            <a:endParaRPr lang="en-US" b="1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0CC1-E8CC-4E2A-984F-ED43D2258E9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287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0CC1-E8CC-4E2A-984F-ED43D2258E9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287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Why</a:t>
            </a:r>
            <a:r>
              <a:rPr lang="en-US" baseline="0" noProof="0" dirty="0" smtClean="0"/>
              <a:t> 5GHz: legislation/frequency authorities, availability of IC</a:t>
            </a:r>
            <a:endParaRPr lang="en-US" noProof="0" dirty="0" smtClean="0"/>
          </a:p>
          <a:p>
            <a:r>
              <a:rPr lang="en-US" baseline="0" noProof="0" dirty="0" smtClean="0"/>
              <a:t>User </a:t>
            </a:r>
            <a:r>
              <a:rPr lang="en-US" baseline="0" noProof="0" dirty="0" err="1" smtClean="0"/>
              <a:t>Datarates</a:t>
            </a:r>
            <a:r>
              <a:rPr lang="en-US" baseline="0" noProof="0" dirty="0" smtClean="0"/>
              <a:t> vs. Raw </a:t>
            </a:r>
            <a:r>
              <a:rPr lang="en-US" baseline="0" noProof="0" dirty="0" err="1" smtClean="0"/>
              <a:t>Datarates</a:t>
            </a:r>
            <a:endParaRPr lang="en-US" baseline="0" noProof="0" dirty="0" smtClean="0"/>
          </a:p>
          <a:p>
            <a:pPr marL="0" marR="0" indent="0" algn="l" defTabSz="914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EIRP:</a:t>
            </a:r>
            <a:r>
              <a:rPr lang="en-US" baseline="0" noProof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Equivalent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Isotropically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Radiated Power</a:t>
            </a:r>
            <a:endParaRPr lang="en-US" noProof="0" dirty="0" smtClean="0"/>
          </a:p>
          <a:p>
            <a:r>
              <a:rPr lang="en-US" noProof="0" dirty="0" smtClean="0"/>
              <a:t>PHY: ACCM (special</a:t>
            </a:r>
            <a:r>
              <a:rPr lang="en-US" baseline="0" noProof="0" dirty="0" smtClean="0"/>
              <a:t> variant of DSSS with rotating m-</a:t>
            </a:r>
            <a:r>
              <a:rPr lang="en-US" baseline="0" noProof="0" dirty="0" err="1" smtClean="0"/>
              <a:t>ary</a:t>
            </a:r>
            <a:r>
              <a:rPr lang="en-US" baseline="0" noProof="0" dirty="0" smtClean="0"/>
              <a:t> code book. Improved performance for long ranges (improves immunity </a:t>
            </a:r>
            <a:r>
              <a:rPr lang="en-US" baseline="0" noProof="0" dirty="0" err="1" smtClean="0"/>
              <a:t>vs</a:t>
            </a:r>
            <a:r>
              <a:rPr lang="en-US" baseline="0" noProof="0" dirty="0" smtClean="0"/>
              <a:t> reflections)</a:t>
            </a:r>
          </a:p>
          <a:p>
            <a:r>
              <a:rPr lang="en-US" baseline="0" noProof="0" dirty="0" smtClean="0"/>
              <a:t>Number of chips/symbol is varied with data rate. For the lowest rate 6 bits is coded into 128 chips</a:t>
            </a:r>
          </a:p>
          <a:p>
            <a:r>
              <a:rPr lang="en-US" baseline="0" noProof="0" dirty="0" smtClean="0"/>
              <a:t>MAC: EMBR can operate simultaneously on short/long range links. Impossible with WLAN (turn around time). </a:t>
            </a:r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0CC1-E8CC-4E2A-984F-ED43D2258E9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232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System gain</a:t>
            </a:r>
            <a:r>
              <a:rPr lang="en-US" baseline="0" dirty="0" smtClean="0"/>
              <a:t> = Transmitted power + Transmitter antenna gain + Receiver antenna gain – Receiver sensitivity, </a:t>
            </a:r>
            <a:r>
              <a:rPr lang="en-US" dirty="0" smtClean="0"/>
              <a:t>EMBR system</a:t>
            </a:r>
            <a:r>
              <a:rPr lang="en-US" baseline="0" dirty="0" smtClean="0"/>
              <a:t> gain calculated for lowest bitrate</a:t>
            </a:r>
            <a:endParaRPr lang="en-US" dirty="0" smtClean="0"/>
          </a:p>
          <a:p>
            <a:pPr marL="0" marR="0" indent="0" algn="l" defTabSz="914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MBR 189 – System gain: 189, faced towards</a:t>
            </a:r>
            <a:r>
              <a:rPr lang="en-US" baseline="0" noProof="0" dirty="0" smtClean="0"/>
              <a:t> horizon, </a:t>
            </a:r>
            <a:r>
              <a:rPr lang="en-US" baseline="0" noProof="0" dirty="0" err="1" smtClean="0"/>
              <a:t>Tx</a:t>
            </a:r>
            <a:r>
              <a:rPr lang="en-US" baseline="0" noProof="0" dirty="0" smtClean="0"/>
              <a:t> power: </a:t>
            </a:r>
            <a:r>
              <a:rPr lang="en-US" dirty="0" smtClean="0"/>
              <a:t>60 x 100mW = 6W</a:t>
            </a:r>
            <a:endParaRPr lang="en-US" noProof="0" dirty="0" smtClean="0"/>
          </a:p>
          <a:p>
            <a:pPr marL="0" marR="0" indent="0" algn="l" defTabSz="914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MBR 179 – System gain: 179, faced upwards, omnidirectional, </a:t>
            </a:r>
            <a:r>
              <a:rPr lang="en-US" baseline="0" noProof="0" dirty="0" err="1" smtClean="0"/>
              <a:t>Tx</a:t>
            </a:r>
            <a:r>
              <a:rPr lang="en-US" baseline="0" noProof="0" dirty="0" smtClean="0"/>
              <a:t> power: </a:t>
            </a:r>
            <a:r>
              <a:rPr lang="en-US" dirty="0" smtClean="0"/>
              <a:t>60 x 100mW = 6W</a:t>
            </a:r>
            <a:endParaRPr lang="en-US" noProof="0" dirty="0" smtClean="0"/>
          </a:p>
          <a:p>
            <a:pPr marL="0" marR="0" indent="0" algn="l" defTabSz="914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MBR</a:t>
            </a:r>
            <a:r>
              <a:rPr lang="en-US" baseline="0" noProof="0" dirty="0" smtClean="0"/>
              <a:t> 144</a:t>
            </a:r>
            <a:r>
              <a:rPr lang="en-US" noProof="0" dirty="0" smtClean="0"/>
              <a:t> – System gain: 151, antennas</a:t>
            </a:r>
            <a:r>
              <a:rPr lang="en-US" baseline="0" noProof="0" dirty="0" smtClean="0"/>
              <a:t> upwards, omnidirectional, designed for </a:t>
            </a:r>
            <a:r>
              <a:rPr lang="en-US" baseline="0" noProof="0" dirty="0" err="1" smtClean="0"/>
              <a:t>Seatrack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Tx</a:t>
            </a:r>
            <a:r>
              <a:rPr lang="en-US" baseline="0" noProof="0" dirty="0" smtClean="0"/>
              <a:t> power: 4</a:t>
            </a:r>
            <a:r>
              <a:rPr lang="en-US" dirty="0" smtClean="0"/>
              <a:t> x 500mW = 2W</a:t>
            </a:r>
          </a:p>
          <a:p>
            <a:pPr marL="0" marR="0" indent="0" algn="l" defTabSz="914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MBR</a:t>
            </a:r>
            <a:r>
              <a:rPr lang="en-US" baseline="0" noProof="0" dirty="0" smtClean="0"/>
              <a:t> 144 is an OEM module and can have different antenna </a:t>
            </a:r>
            <a:r>
              <a:rPr lang="en-US" baseline="0" noProof="0" smtClean="0"/>
              <a:t>types connected.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0CC1-E8CC-4E2A-984F-ED43D2258E9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893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0CC1-E8CC-4E2A-984F-ED43D2258E9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844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Link was from small boat</a:t>
            </a:r>
            <a:r>
              <a:rPr lang="en-US" baseline="0" noProof="0" dirty="0" smtClean="0"/>
              <a:t> towards where the photo was taken. Video from test is available</a:t>
            </a:r>
          </a:p>
          <a:p>
            <a:pPr marL="0" marR="0" indent="0" algn="l" defTabSz="914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Iperf</a:t>
            </a:r>
            <a:r>
              <a:rPr lang="nb-NO" dirty="0" smtClean="0"/>
              <a:t>: Open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source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software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measuring</a:t>
            </a:r>
            <a:r>
              <a:rPr lang="nb-NO" baseline="0" dirty="0" smtClean="0"/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throughput in a network.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short,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iperf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installed on two machines within your network. You’ll run one as a server, and one as a client.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Iperf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bandwidth, delay jitter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datagram loss.</a:t>
            </a:r>
            <a:endParaRPr lang="nb-NO" dirty="0" smtClean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0CC1-E8CC-4E2A-984F-ED43D2258E9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466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X-axis</a:t>
            </a:r>
            <a:r>
              <a:rPr lang="nb-NO" dirty="0" smtClean="0"/>
              <a:t> is not </a:t>
            </a:r>
            <a:r>
              <a:rPr lang="nb-NO" dirty="0" err="1" smtClean="0"/>
              <a:t>distance</a:t>
            </a:r>
            <a:r>
              <a:rPr lang="nb-NO" dirty="0" smtClean="0"/>
              <a:t>, </a:t>
            </a:r>
            <a:r>
              <a:rPr lang="nb-NO" dirty="0" err="1" smtClean="0"/>
              <a:t>probably</a:t>
            </a:r>
            <a:r>
              <a:rPr lang="nb-NO" dirty="0" smtClean="0"/>
              <a:t> samples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0CC1-E8CC-4E2A-984F-ED43D2258E9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113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43_Foto" descr="kongsberg_ppt_151211_01_as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7" y="292"/>
            <a:ext cx="9143244" cy="6857435"/>
          </a:xfrm>
          <a:prstGeom prst="rect">
            <a:avLst/>
          </a:prstGeom>
        </p:spPr>
      </p:pic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900000" y="1414637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2"/>
          <p:cNvSpPr>
            <a:spLocks noGrp="1"/>
          </p:cNvSpPr>
          <p:nvPr>
            <p:ph type="subTitle" idx="1" hasCustomPrompt="1"/>
          </p:nvPr>
        </p:nvSpPr>
        <p:spPr>
          <a:xfrm>
            <a:off x="900000" y="1897037"/>
            <a:ext cx="7772400" cy="3096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22" name="43_Tittellogo" descr="kongsberg_logo_main_white_wmar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8" name="conf"/>
          <p:cNvSpPr txBox="1"/>
          <p:nvPr userDrawn="1"/>
        </p:nvSpPr>
        <p:spPr>
          <a:xfrm>
            <a:off x="1168" y="6696000"/>
            <a:ext cx="9142833" cy="16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5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KONGSBERG PROPRIETARY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document contains KONGSBERG information which is proprietary and confidential. Any disclosure, copying, distribution or use is prohibited if not otherwise explicitly agreed with KONGSBERG in writing. Any </a:t>
            </a:r>
            <a:r>
              <a:rPr lang="en-US" sz="45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authorised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reproduction in whole or in part, must include this legend. © 2012 KONGSBERG – All rights reserved.</a:t>
            </a:r>
            <a:endParaRPr lang="en-GB" sz="450" b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43_Foto" descr="kongsberg_ppt_04.0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9" y="292"/>
            <a:ext cx="9143245" cy="6857435"/>
          </a:xfrm>
          <a:prstGeom prst="rect">
            <a:avLst/>
          </a:prstGeom>
        </p:spPr>
      </p:pic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900000" y="1414637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1"/>
          <p:cNvSpPr>
            <a:spLocks noGrp="1"/>
          </p:cNvSpPr>
          <p:nvPr>
            <p:ph type="subTitle" idx="1" hasCustomPrompt="1"/>
          </p:nvPr>
        </p:nvSpPr>
        <p:spPr>
          <a:xfrm>
            <a:off x="900000" y="1995716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14" name="43_Tittellogo" descr="kongsberg_logo_main_white_wmar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9" name="conf"/>
          <p:cNvSpPr txBox="1"/>
          <p:nvPr userDrawn="1"/>
        </p:nvSpPr>
        <p:spPr>
          <a:xfrm>
            <a:off x="1168" y="6696000"/>
            <a:ext cx="9142833" cy="16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5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KONGSBERG PROPRIETARY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document contains KONGSBERG information which is proprietary and confidential. Any disclosure, copying, distribution or use is prohibited if not otherwise explicitly agreed with KONGSBERG in writing. Any </a:t>
            </a:r>
            <a:r>
              <a:rPr lang="en-US" sz="45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authorised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reproduction in whole or in part, must include this legend. © 2012 KONGSBERG – All rights reserved.</a:t>
            </a:r>
            <a:endParaRPr lang="en-GB" sz="450" b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ar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894"/>
            <a:ext cx="9144000" cy="342815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Picture (Size: 25,4 cm * 7,14 cm)</a:t>
            </a:r>
            <a:endParaRPr lang="en-GB" dirty="0"/>
          </a:p>
        </p:txBody>
      </p:sp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536477" y="1461821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2"/>
          <p:cNvSpPr>
            <a:spLocks noGrp="1"/>
          </p:cNvSpPr>
          <p:nvPr>
            <p:ph type="subTitle" idx="1" hasCustomPrompt="1"/>
          </p:nvPr>
        </p:nvSpPr>
        <p:spPr>
          <a:xfrm>
            <a:off x="536478" y="1944221"/>
            <a:ext cx="7772400" cy="3096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10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894"/>
            <a:ext cx="9144000" cy="3428156"/>
          </a:xfrm>
        </p:spPr>
        <p:txBody>
          <a:bodyPr/>
          <a:lstStyle>
            <a:lvl1pPr marL="183053" marR="0" indent="-183053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en-GB" dirty="0" smtClean="0"/>
              <a:t>Picture (Size: 25,4 cm * 7,14 cm)</a:t>
            </a:r>
          </a:p>
          <a:p>
            <a:endParaRPr lang="en-GB" dirty="0"/>
          </a:p>
        </p:txBody>
      </p:sp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536477" y="1461821"/>
            <a:ext cx="5481839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2"/>
          <p:cNvSpPr>
            <a:spLocks noGrp="1"/>
          </p:cNvSpPr>
          <p:nvPr>
            <p:ph type="subTitle" idx="1" hasCustomPrompt="1"/>
          </p:nvPr>
        </p:nvSpPr>
        <p:spPr>
          <a:xfrm>
            <a:off x="536482" y="1944221"/>
            <a:ext cx="5481839" cy="3096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297777" y="1574448"/>
            <a:ext cx="2846227" cy="1708595"/>
          </a:xfrm>
        </p:spPr>
        <p:txBody>
          <a:bodyPr/>
          <a:lstStyle>
            <a:lvl1pPr marL="183053" marR="0" indent="-183053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500"/>
            </a:lvl1pPr>
          </a:lstStyle>
          <a:p>
            <a:r>
              <a:rPr lang="en-GB" dirty="0" smtClean="0"/>
              <a:t>Picture (Size: 7,91 cm * 4,75 cm)</a:t>
            </a:r>
          </a:p>
          <a:p>
            <a:endParaRPr lang="en-GB" dirty="0"/>
          </a:p>
        </p:txBody>
      </p:sp>
      <p:sp>
        <p:nvSpPr>
          <p:cNvPr id="12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9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08443" y="1672313"/>
            <a:ext cx="3763958" cy="4149604"/>
          </a:xfrm>
        </p:spPr>
        <p:txBody>
          <a:bodyPr/>
          <a:lstStyle/>
          <a:p>
            <a:pPr lvl="0"/>
            <a:r>
              <a:rPr lang="en-GB" smtClean="0"/>
              <a:t>Click to add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6479" y="1672313"/>
            <a:ext cx="3755591" cy="41496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402" y="6363772"/>
            <a:ext cx="933003" cy="143629"/>
          </a:xfrm>
        </p:spPr>
        <p:txBody>
          <a:bodyPr>
            <a:normAutofit/>
          </a:bodyPr>
          <a:lstStyle/>
          <a:p>
            <a:fld id="{68C04932-4AF8-4706-9FEC-8A3F8FF4BA08}" type="datetime1">
              <a:rPr lang="nb-NO" smtClean="0"/>
              <a:pPr/>
              <a:t>26.04.2014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636" y="6363772"/>
            <a:ext cx="5256764" cy="143629"/>
          </a:xfrm>
        </p:spPr>
        <p:txBody>
          <a:bodyPr>
            <a:normAutofit/>
          </a:bodyPr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492" y="6363772"/>
            <a:ext cx="933003" cy="143629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Page </a:t>
            </a:r>
            <a:fld id="{024B331B-EC80-4993-B848-09EE40C61000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0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77" y="520271"/>
            <a:ext cx="7635923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add title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402" y="6363772"/>
            <a:ext cx="933003" cy="143629"/>
          </a:xfrm>
        </p:spPr>
        <p:txBody>
          <a:bodyPr>
            <a:normAutofit/>
          </a:bodyPr>
          <a:lstStyle/>
          <a:p>
            <a:fld id="{588F7AB6-48E0-4EE7-BBCD-A3268D76D84A}" type="datetime1">
              <a:rPr lang="nb-NO" smtClean="0"/>
              <a:pPr/>
              <a:t>26.04.2014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636" y="6363772"/>
            <a:ext cx="5256764" cy="143629"/>
          </a:xfrm>
        </p:spPr>
        <p:txBody>
          <a:bodyPr>
            <a:normAutofit/>
          </a:bodyPr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492" y="6363772"/>
            <a:ext cx="933003" cy="143629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Page </a:t>
            </a:r>
            <a:fld id="{024B331B-EC80-4993-B848-09EE40C61000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0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402" y="6363772"/>
            <a:ext cx="933003" cy="143629"/>
          </a:xfrm>
        </p:spPr>
        <p:txBody>
          <a:bodyPr>
            <a:normAutofit/>
          </a:bodyPr>
          <a:lstStyle/>
          <a:p>
            <a:fld id="{DE2CA245-7A31-472F-BB1D-5059EC1AC9CF}" type="datetime1">
              <a:rPr lang="nb-NO" smtClean="0"/>
              <a:pPr/>
              <a:t>26.04.2014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636" y="6363772"/>
            <a:ext cx="5256764" cy="143629"/>
          </a:xfrm>
        </p:spPr>
        <p:txBody>
          <a:bodyPr>
            <a:normAutofit/>
          </a:bodyPr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492" y="6363772"/>
            <a:ext cx="933003" cy="143629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Page </a:t>
            </a:r>
            <a:fld id="{024B331B-EC80-4993-B848-09EE40C61000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6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(Brigh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6859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7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5" name="logo_over_bilde"/>
          <p:cNvSpPr>
            <a:spLocks noGrp="1"/>
          </p:cNvSpPr>
          <p:nvPr>
            <p:ph type="body" sz="quarter" idx="25" hasCustomPrompt="1"/>
          </p:nvPr>
        </p:nvSpPr>
        <p:spPr>
          <a:xfrm>
            <a:off x="8316001" y="223200"/>
            <a:ext cx="565200" cy="5364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760444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(Dark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6859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7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5" name="logo_over_bilde"/>
          <p:cNvSpPr>
            <a:spLocks noGrp="1"/>
          </p:cNvSpPr>
          <p:nvPr>
            <p:ph type="body" sz="quarter" idx="25" hasCustomPrompt="1"/>
          </p:nvPr>
        </p:nvSpPr>
        <p:spPr>
          <a:xfrm>
            <a:off x="8316001" y="223200"/>
            <a:ext cx="565200" cy="5364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482691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894"/>
            <a:ext cx="9144000" cy="34281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Picture (Size: 25,4cm * 7,14 cm)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79" y="2233897"/>
            <a:ext cx="8070479" cy="1154672"/>
          </a:xfrm>
        </p:spPr>
        <p:txBody>
          <a:bodyPr anchor="b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add title</a:t>
            </a:r>
            <a:endParaRPr lang="en-GB" dirty="0"/>
          </a:p>
        </p:txBody>
      </p:sp>
      <p:sp>
        <p:nvSpPr>
          <p:cNvPr id="6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3"/>
          </p:nvPr>
        </p:nvSpPr>
        <p:spPr>
          <a:xfrm>
            <a:off x="0" y="0"/>
            <a:ext cx="36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72223-38B5-4DC9-B335-8E240EFBE96D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24"/>
          </p:nvPr>
        </p:nvSpPr>
        <p:spPr>
          <a:xfrm>
            <a:off x="0" y="0"/>
            <a:ext cx="36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algn="l"/>
            <a:fld id="{024B331B-EC80-4993-B848-09EE40C61000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5"/>
          </p:nvPr>
        </p:nvSpPr>
        <p:spPr>
          <a:xfrm>
            <a:off x="0" y="0"/>
            <a:ext cx="360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WORLD CLASS - through people, technology and dedication.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43_Mønster" descr="43_mønster_1_25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9" y="292"/>
            <a:ext cx="9143245" cy="6857435"/>
          </a:xfrm>
          <a:prstGeom prst="rect">
            <a:avLst/>
          </a:prstGeom>
        </p:spPr>
      </p:pic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900000" y="1414637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2"/>
          <p:cNvSpPr>
            <a:spLocks noGrp="1"/>
          </p:cNvSpPr>
          <p:nvPr>
            <p:ph type="subTitle" idx="1" hasCustomPrompt="1"/>
          </p:nvPr>
        </p:nvSpPr>
        <p:spPr>
          <a:xfrm>
            <a:off x="900000" y="1897037"/>
            <a:ext cx="7772400" cy="3096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29" name="43_Tittellogo" descr="kongsberg_logo_main_full_c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8" name="conf"/>
          <p:cNvSpPr txBox="1"/>
          <p:nvPr userDrawn="1"/>
        </p:nvSpPr>
        <p:spPr>
          <a:xfrm>
            <a:off x="1168" y="6696000"/>
            <a:ext cx="9142833" cy="16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5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KONGSBERG PROPRIETARY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document contains KONGSBERG information which is proprietary and confidential. Any disclosure, copying, distribution or use is prohibited if not otherwise explicitly agreed with KONGSBERG in writing. Any </a:t>
            </a:r>
            <a:r>
              <a:rPr lang="en-US" sz="45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authorised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reproduction in whole or in part, must include this legend. © 2012 KONGSBERG – All rights reserved.</a:t>
            </a:r>
            <a:endParaRPr lang="en-GB" sz="450" b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th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43_Foto" descr="kongsberg_ppt_151211_01_as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7" y="292"/>
            <a:ext cx="9143244" cy="6857435"/>
          </a:xfrm>
          <a:prstGeom prst="rect">
            <a:avLst/>
          </a:prstGeom>
        </p:spPr>
      </p:pic>
      <p:pic>
        <p:nvPicPr>
          <p:cNvPr id="20" name="43_Tittellogo" descr="kongsberg_logo_main_white_wmar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16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5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th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43_Foto" descr="kongsberg_ppt_151211_01_as-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7" y="292"/>
            <a:ext cx="9143244" cy="6857435"/>
          </a:xfrm>
          <a:prstGeom prst="rect">
            <a:avLst/>
          </a:prstGeom>
        </p:spPr>
      </p:pic>
      <p:pic>
        <p:nvPicPr>
          <p:cNvPr id="19" name="43_Tittellogo" descr="kongsberg_logo_main_white_wmar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16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5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th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43_Foto" descr="kongsberg_ppt_151211_01_as-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85"/>
            <a:ext cx="9144000" cy="6858000"/>
          </a:xfrm>
          <a:prstGeom prst="rect">
            <a:avLst/>
          </a:prstGeom>
        </p:spPr>
      </p:pic>
      <p:pic>
        <p:nvPicPr>
          <p:cNvPr id="21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" y="-1248"/>
            <a:ext cx="9143244" cy="6857435"/>
          </a:xfrm>
          <a:prstGeom prst="rect">
            <a:avLst/>
          </a:prstGeom>
        </p:spPr>
      </p:pic>
      <p:pic>
        <p:nvPicPr>
          <p:cNvPr id="19" name="43_Tittellogo" descr="kongsberg_logo_main_white_wmar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22" name="conf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5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d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01253" y="4415984"/>
            <a:ext cx="2705645" cy="14059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1253" y="1122789"/>
            <a:ext cx="2705645" cy="74910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22"/>
            <a:ext cx="5761296" cy="58218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Picture (Size: 16 cm * 12,13 cm)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5901246" y="1871855"/>
            <a:ext cx="1586106" cy="1164208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 smtClean="0"/>
              <a:t>Picture (Size: 4,41 cm * 2,43 cm)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7557894" y="1871855"/>
            <a:ext cx="1586106" cy="1164208"/>
          </a:xfrm>
        </p:spPr>
        <p:txBody>
          <a:bodyPr/>
          <a:lstStyle>
            <a:lvl1pPr marL="183053" marR="0" indent="-183053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GB" dirty="0" smtClean="0"/>
              <a:t>Picture (Size: 4,41 cm * 2,43 cm)</a:t>
            </a:r>
          </a:p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5901246" y="3145067"/>
            <a:ext cx="1586106" cy="1164208"/>
          </a:xfrm>
        </p:spPr>
        <p:txBody>
          <a:bodyPr/>
          <a:lstStyle>
            <a:lvl1pPr marL="183053" marR="0" indent="-183053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GB" dirty="0" smtClean="0"/>
              <a:t>Picture (Size: 4,41 cm * 2,43 cm)</a:t>
            </a:r>
          </a:p>
          <a:p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7557894" y="3145067"/>
            <a:ext cx="1586106" cy="1164208"/>
          </a:xfrm>
        </p:spPr>
        <p:txBody>
          <a:bodyPr/>
          <a:lstStyle>
            <a:lvl1pPr marL="183053" marR="0" indent="-183053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1pPr>
          </a:lstStyle>
          <a:p>
            <a:r>
              <a:rPr lang="en-GB" dirty="0" smtClean="0"/>
              <a:t>Picture (Size: 4,41 cm * 2,43 cm)</a:t>
            </a:r>
          </a:p>
          <a:p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402" y="6363772"/>
            <a:ext cx="933003" cy="143629"/>
          </a:xfrm>
        </p:spPr>
        <p:txBody>
          <a:bodyPr>
            <a:normAutofit/>
          </a:bodyPr>
          <a:lstStyle/>
          <a:p>
            <a:fld id="{3E098F6D-F558-4097-8699-3E2C4A1A435F}" type="datetime1">
              <a:rPr lang="nb-NO" smtClean="0"/>
              <a:pPr/>
              <a:t>26.04.2014</a:t>
            </a:fld>
            <a:endParaRPr lang="en-GB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636" y="6363772"/>
            <a:ext cx="5256764" cy="143629"/>
          </a:xfrm>
        </p:spPr>
        <p:txBody>
          <a:bodyPr>
            <a:normAutofit/>
          </a:bodyPr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492" y="6363772"/>
            <a:ext cx="933003" cy="143629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Page </a:t>
            </a:r>
            <a:fld id="{024B331B-EC80-4993-B848-09EE40C61000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6" name="conf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bined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906-F9A7-4E45-9346-E9767F361361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91001" y="3551178"/>
            <a:ext cx="2705710" cy="243742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22"/>
            <a:ext cx="9144000" cy="342984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Picture (Size: 25,4cm * 9,53 cm) </a:t>
            </a:r>
            <a:endParaRPr lang="en-GB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3551183"/>
            <a:ext cx="2110920" cy="1164208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en-GB" dirty="0" smtClean="0"/>
              <a:t>Picture (Size: 5,86 cm * 2,43 cm)</a:t>
            </a:r>
            <a:endParaRPr lang="en-GB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4824396"/>
            <a:ext cx="2110920" cy="1164208"/>
          </a:xfrm>
        </p:spPr>
        <p:txBody>
          <a:bodyPr/>
          <a:lstStyle>
            <a:lvl1pPr marL="183053" marR="0" indent="-183053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500"/>
            </a:lvl1pPr>
          </a:lstStyle>
          <a:p>
            <a:r>
              <a:rPr lang="en-GB" dirty="0" smtClean="0"/>
              <a:t>Picture (Size: 5,86 cm * 2,43 cm)</a:t>
            </a:r>
          </a:p>
          <a:p>
            <a:endParaRPr lang="en-GB" dirty="0"/>
          </a:p>
        </p:txBody>
      </p:sp>
      <p:sp>
        <p:nvSpPr>
          <p:cNvPr id="10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  <p:sp>
        <p:nvSpPr>
          <p:cNvPr id="11" name="logo_over_bilde"/>
          <p:cNvSpPr>
            <a:spLocks noGrp="1"/>
          </p:cNvSpPr>
          <p:nvPr>
            <p:ph type="body" sz="quarter" idx="25" hasCustomPrompt="1"/>
          </p:nvPr>
        </p:nvSpPr>
        <p:spPr>
          <a:xfrm>
            <a:off x="8316001" y="223200"/>
            <a:ext cx="565200" cy="5364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78257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536579" y="520701"/>
            <a:ext cx="7635875" cy="5596467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084-4DE8-4DC5-ACD9-48D8C3299219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6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6677999"/>
            <a:ext cx="2340000" cy="1800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la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43_Foto" descr="kongsberg_ppt_151211_01_as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7" y="292"/>
            <a:ext cx="9143244" cy="6857435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792000" y="3368941"/>
            <a:ext cx="30599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 smtClean="0">
                <a:solidFill>
                  <a:schemeClr val="bg1"/>
                </a:solidFill>
              </a:rPr>
              <a:t>kongsberg.com</a:t>
            </a:r>
            <a:endParaRPr lang="en-GB" sz="1000" b="1" noProof="1">
              <a:solidFill>
                <a:schemeClr val="bg1"/>
              </a:solidFill>
            </a:endParaRPr>
          </a:p>
        </p:txBody>
      </p:sp>
      <p:pic>
        <p:nvPicPr>
          <p:cNvPr id="22" name="43_Tittellogo" descr="kongsberg_logo_main_white_wmar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10" name="conf"/>
          <p:cNvSpPr>
            <a:spLocks noGrp="1"/>
          </p:cNvSpPr>
          <p:nvPr>
            <p:ph type="body" sz="quarter" idx="22" hasCustomPrompt="1"/>
          </p:nvPr>
        </p:nvSpPr>
        <p:spPr>
          <a:xfrm>
            <a:off x="3050" y="6677999"/>
            <a:ext cx="2340000" cy="180000"/>
          </a:xfrm>
          <a:blipFill dpi="0" rotWithShape="1">
            <a:blip r:embed="rId5" cstate="print"/>
            <a:srcRect/>
            <a:stretch>
              <a:fillRect/>
            </a:stretch>
          </a:blipFill>
        </p:spPr>
        <p:txBody>
          <a:bodyPr rIns="0" anchor="ctr" anchorCtr="0">
            <a:noAutofit/>
          </a:bodyPr>
          <a:lstStyle>
            <a:lvl1pPr marL="0" marR="0" indent="0" algn="ctr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500" b="0" dirty="0" smtClean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43_Foto" descr="kongsberg_ppt_04.0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9" y="292"/>
            <a:ext cx="9143245" cy="6857435"/>
          </a:xfrm>
          <a:prstGeom prst="rect">
            <a:avLst/>
          </a:prstGeom>
        </p:spPr>
      </p:pic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900000" y="1414637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2"/>
          <p:cNvSpPr>
            <a:spLocks noGrp="1"/>
          </p:cNvSpPr>
          <p:nvPr>
            <p:ph type="subTitle" idx="1" hasCustomPrompt="1"/>
          </p:nvPr>
        </p:nvSpPr>
        <p:spPr>
          <a:xfrm>
            <a:off x="900000" y="1897037"/>
            <a:ext cx="7772400" cy="3096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18" name="43_Tittellogo" descr="kongsberg_logo_main_full_co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9" name="conf"/>
          <p:cNvSpPr txBox="1"/>
          <p:nvPr userDrawn="1"/>
        </p:nvSpPr>
        <p:spPr>
          <a:xfrm>
            <a:off x="1168" y="6696000"/>
            <a:ext cx="9142833" cy="16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5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KONGSBERG PROPRIETARY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document contains KONGSBERG information which is proprietary and confidential. Any disclosure, copying, distribution or use is prohibited if not otherwise explicitly agreed with KONGSBERG in writing. Any </a:t>
            </a:r>
            <a:r>
              <a:rPr lang="en-US" sz="45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authorised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reproduction in whole or in part, must include this legend. © 2012 KONGSBERG – All rights reserved.</a:t>
            </a:r>
            <a:endParaRPr lang="en-GB" sz="450" b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43_Foto" descr="kongsberg_ppt_04.0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9" y="292"/>
            <a:ext cx="9143245" cy="6857435"/>
          </a:xfrm>
          <a:prstGeom prst="rect">
            <a:avLst/>
          </a:prstGeom>
        </p:spPr>
      </p:pic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900000" y="1414637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2"/>
          <p:cNvSpPr>
            <a:spLocks noGrp="1"/>
          </p:cNvSpPr>
          <p:nvPr>
            <p:ph type="subTitle" idx="1" hasCustomPrompt="1"/>
          </p:nvPr>
        </p:nvSpPr>
        <p:spPr>
          <a:xfrm>
            <a:off x="900000" y="1897037"/>
            <a:ext cx="7772400" cy="3096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8" name="43_Tittellogo" descr="kongsberg_logo_main_full_co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10" name="conf"/>
          <p:cNvSpPr txBox="1"/>
          <p:nvPr userDrawn="1"/>
        </p:nvSpPr>
        <p:spPr>
          <a:xfrm>
            <a:off x="1168" y="6696000"/>
            <a:ext cx="9142833" cy="16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5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KONGSBERG PROPRIETARY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document contains KONGSBERG information which is proprietary and confidential. Any disclosure, copying, distribution or use is prohibited if not otherwise explicitly agreed with KONGSBERG in writing. Any </a:t>
            </a:r>
            <a:r>
              <a:rPr lang="en-US" sz="45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authorised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reproduction in whole or in part, must include this legend. © 2012 KONGSBERG – All rights reserved.</a:t>
            </a:r>
            <a:endParaRPr lang="en-GB" sz="450" b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43_Foto" descr="kongsberg_ppt_04.0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9" y="292"/>
            <a:ext cx="9143245" cy="6857435"/>
          </a:xfrm>
          <a:prstGeom prst="rect">
            <a:avLst/>
          </a:prstGeom>
        </p:spPr>
      </p:pic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900000" y="1414637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2"/>
          <p:cNvSpPr>
            <a:spLocks noGrp="1"/>
          </p:cNvSpPr>
          <p:nvPr>
            <p:ph type="subTitle" idx="1" hasCustomPrompt="1"/>
          </p:nvPr>
        </p:nvSpPr>
        <p:spPr>
          <a:xfrm>
            <a:off x="900000" y="1897037"/>
            <a:ext cx="7772400" cy="3096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21" name="43_Tittellogo" descr="kongsberg_logo_main_white_wmar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9" name="conf"/>
          <p:cNvSpPr txBox="1"/>
          <p:nvPr userDrawn="1"/>
        </p:nvSpPr>
        <p:spPr>
          <a:xfrm>
            <a:off x="1168" y="6696000"/>
            <a:ext cx="9142833" cy="16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5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KONGSBERG PROPRIETARY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document contains KONGSBERG information which is proprietary and confidential. Any disclosure, copying, distribution or use is prohibited if not otherwise explicitly agreed with KONGSBERG in writing. Any </a:t>
            </a:r>
            <a:r>
              <a:rPr lang="en-US" sz="45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authorised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reproduction in whole or in part, must include this legend. © 2012 KONGSBERG – All rights reserved.</a:t>
            </a:r>
            <a:endParaRPr lang="en-GB" sz="450" b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43_Foto" descr="kongsberg_ppt_04.0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9" y="292"/>
            <a:ext cx="9143245" cy="6857435"/>
          </a:xfrm>
          <a:prstGeom prst="rect">
            <a:avLst/>
          </a:prstGeom>
        </p:spPr>
      </p:pic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900000" y="1414637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2"/>
          <p:cNvSpPr>
            <a:spLocks noGrp="1"/>
          </p:cNvSpPr>
          <p:nvPr>
            <p:ph type="subTitle" idx="1" hasCustomPrompt="1"/>
          </p:nvPr>
        </p:nvSpPr>
        <p:spPr>
          <a:xfrm>
            <a:off x="900000" y="1897037"/>
            <a:ext cx="7772400" cy="3096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18" name="43_Tittellogo" descr="kongsberg_logo_main_full_co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9" name="conf"/>
          <p:cNvSpPr txBox="1"/>
          <p:nvPr userDrawn="1"/>
        </p:nvSpPr>
        <p:spPr>
          <a:xfrm>
            <a:off x="1168" y="6696000"/>
            <a:ext cx="9142833" cy="16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5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KONGSBERG PROPRIETARY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document contains KONGSBERG information which is proprietary and confidential. Any disclosure, copying, distribution or use is prohibited if not otherwise explicitly agreed with KONGSBERG in writing. Any </a:t>
            </a:r>
            <a:r>
              <a:rPr lang="en-US" sz="45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authorised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reproduction in whole or in part, must include this legend. © 2012 KONGSBERG – All rights reserved.</a:t>
            </a:r>
            <a:endParaRPr lang="en-GB" sz="450" b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43_Foto" descr="kongsberg_ppt_04.0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9" y="292"/>
            <a:ext cx="9143245" cy="6857435"/>
          </a:xfrm>
          <a:prstGeom prst="rect">
            <a:avLst/>
          </a:prstGeom>
        </p:spPr>
      </p:pic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900000" y="1414637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2"/>
          <p:cNvSpPr>
            <a:spLocks noGrp="1"/>
          </p:cNvSpPr>
          <p:nvPr>
            <p:ph type="subTitle" idx="1" hasCustomPrompt="1"/>
          </p:nvPr>
        </p:nvSpPr>
        <p:spPr>
          <a:xfrm>
            <a:off x="900000" y="1897037"/>
            <a:ext cx="7772400" cy="3096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14" name="43_Tittellogo" descr="kongsberg_logo_main_white_wmar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9" name="conf"/>
          <p:cNvSpPr txBox="1"/>
          <p:nvPr userDrawn="1"/>
        </p:nvSpPr>
        <p:spPr>
          <a:xfrm>
            <a:off x="1168" y="6696000"/>
            <a:ext cx="9142833" cy="16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5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KONGSBERG PROPRIETARY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document contains KONGSBERG information which is proprietary and confidential. Any disclosure, copying, distribution or use is prohibited if not otherwise explicitly agreed with KONGSBERG in writing. Any </a:t>
            </a:r>
            <a:r>
              <a:rPr lang="en-US" sz="45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authorised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reproduction in whole or in part, must include this legend. © 2012 KONGSBERG – All rights reserved.</a:t>
            </a:r>
            <a:endParaRPr lang="en-GB" sz="450" b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43_Foto" descr="kongsberg_ppt_04.0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9" y="292"/>
            <a:ext cx="9143245" cy="6857435"/>
          </a:xfrm>
          <a:prstGeom prst="rect">
            <a:avLst/>
          </a:prstGeom>
        </p:spPr>
      </p:pic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900000" y="1414637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2"/>
          <p:cNvSpPr>
            <a:spLocks noGrp="1"/>
          </p:cNvSpPr>
          <p:nvPr>
            <p:ph type="subTitle" idx="1" hasCustomPrompt="1"/>
          </p:nvPr>
        </p:nvSpPr>
        <p:spPr>
          <a:xfrm>
            <a:off x="900000" y="1897037"/>
            <a:ext cx="7772400" cy="3096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20" name="43_Tittellogo" descr="kongsberg_logo_main_white_wmar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9" name="conf"/>
          <p:cNvSpPr txBox="1"/>
          <p:nvPr userDrawn="1"/>
        </p:nvSpPr>
        <p:spPr>
          <a:xfrm>
            <a:off x="1168" y="6696000"/>
            <a:ext cx="9142833" cy="16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5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KONGSBERG PROPRIETARY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document contains KONGSBERG information which is proprietary and confidential. Any disclosure, copying, distribution or use is prohibited if not otherwise explicitly agreed with KONGSBERG in writing. Any </a:t>
            </a:r>
            <a:r>
              <a:rPr lang="en-US" sz="45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authorised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reproduction in whole or in part, must include this legend. © 2012 KONGSBERG – All rights reserved.</a:t>
            </a:r>
            <a:endParaRPr lang="en-GB" sz="450" b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43_Foto" descr="kongsberg_ppt_04.0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43_Mønster" descr="43_mønster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7" y="292"/>
            <a:ext cx="9143244" cy="6857435"/>
          </a:xfrm>
          <a:prstGeom prst="rect">
            <a:avLst/>
          </a:prstGeom>
        </p:spPr>
      </p:pic>
      <p:sp>
        <p:nvSpPr>
          <p:cNvPr id="2" name="T1"/>
          <p:cNvSpPr>
            <a:spLocks noGrp="1"/>
          </p:cNvSpPr>
          <p:nvPr>
            <p:ph type="ctrTitle" hasCustomPrompt="1"/>
          </p:nvPr>
        </p:nvSpPr>
        <p:spPr>
          <a:xfrm>
            <a:off x="900000" y="1414637"/>
            <a:ext cx="7772400" cy="4788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2"/>
          <p:cNvSpPr>
            <a:spLocks noGrp="1"/>
          </p:cNvSpPr>
          <p:nvPr>
            <p:ph type="subTitle" idx="1" hasCustomPrompt="1"/>
          </p:nvPr>
        </p:nvSpPr>
        <p:spPr>
          <a:xfrm>
            <a:off x="900000" y="1897037"/>
            <a:ext cx="7772400" cy="3096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18" name="43_Tittellogo" descr="kongsberg_logo_main_full_co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29529" y="3060000"/>
            <a:ext cx="755619" cy="720000"/>
          </a:xfrm>
          <a:prstGeom prst="rect">
            <a:avLst/>
          </a:prstGeom>
        </p:spPr>
      </p:pic>
      <p:sp>
        <p:nvSpPr>
          <p:cNvPr id="9" name="conf"/>
          <p:cNvSpPr txBox="1"/>
          <p:nvPr userDrawn="1"/>
        </p:nvSpPr>
        <p:spPr>
          <a:xfrm>
            <a:off x="1168" y="6696000"/>
            <a:ext cx="9142833" cy="16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5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KONGSBERG PROPRIETARY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document contains KONGSBERG information which is proprietary and confidential. Any disclosure, copying, distribution or use is prohibited if not otherwise explicitly agreed with KONGSBERG in writing. Any </a:t>
            </a:r>
            <a:r>
              <a:rPr lang="en-US" sz="45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authorised</a:t>
            </a:r>
            <a:r>
              <a:rPr lang="en-US" sz="45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reproduction in whole or in part, must include this legend. © 2012 KONGSBERG – All rights reserved.</a:t>
            </a:r>
            <a:endParaRPr lang="en-GB" sz="450" b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69_Hovedlogo" descr="kongsberg_logo_main_full_col.png" hidden="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314995" y="296712"/>
            <a:ext cx="566714" cy="72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6477" y="520273"/>
            <a:ext cx="7635923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77" y="1672313"/>
            <a:ext cx="7635923" cy="41496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5402" y="6363772"/>
            <a:ext cx="933003" cy="143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9906-F9A7-4E45-9346-E9767F361361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636" y="6363772"/>
            <a:ext cx="5256764" cy="143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492" y="6363772"/>
            <a:ext cx="933003" cy="143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 smtClean="0"/>
              <a:t>Page </a:t>
            </a:r>
            <a:fld id="{024B331B-EC80-4993-B848-09EE40C61000}" type="slidenum">
              <a:rPr lang="en-GB" smtClean="0"/>
              <a:pPr algn="l"/>
              <a:t>‹#›</a:t>
            </a:fld>
            <a:endParaRPr lang="en-GB" dirty="0"/>
          </a:p>
        </p:txBody>
      </p:sp>
      <p:pic>
        <p:nvPicPr>
          <p:cNvPr id="10" name="1610_Hovedlogo" descr="kongsberg_logo_main_full_col.png" hidden="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314995" y="267041"/>
            <a:ext cx="566714" cy="648000"/>
          </a:xfrm>
          <a:prstGeom prst="rect">
            <a:avLst/>
          </a:prstGeom>
        </p:spPr>
      </p:pic>
      <p:pic>
        <p:nvPicPr>
          <p:cNvPr id="11" name="43_Hovedlogo" descr="kongsberg_logo_main_full_col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314995" y="222535"/>
            <a:ext cx="566714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0" r:id="rId3"/>
    <p:sldLayoutId id="2147483681" r:id="rId4"/>
    <p:sldLayoutId id="2147483686" r:id="rId5"/>
    <p:sldLayoutId id="2147483687" r:id="rId6"/>
    <p:sldLayoutId id="2147483685" r:id="rId7"/>
    <p:sldLayoutId id="2147483684" r:id="rId8"/>
    <p:sldLayoutId id="2147483683" r:id="rId9"/>
    <p:sldLayoutId id="2147483682" r:id="rId10"/>
    <p:sldLayoutId id="2147483661" r:id="rId11"/>
    <p:sldLayoutId id="2147483662" r:id="rId12"/>
    <p:sldLayoutId id="2147483650" r:id="rId13"/>
    <p:sldLayoutId id="2147483652" r:id="rId14"/>
    <p:sldLayoutId id="2147483654" r:id="rId15"/>
    <p:sldLayoutId id="2147483678" r:id="rId16"/>
    <p:sldLayoutId id="2147483694" r:id="rId17"/>
    <p:sldLayoutId id="2147483695" r:id="rId18"/>
    <p:sldLayoutId id="2147483663" r:id="rId19"/>
    <p:sldLayoutId id="2147483669" r:id="rId20"/>
    <p:sldLayoutId id="2147483676" r:id="rId21"/>
    <p:sldLayoutId id="2147483677" r:id="rId22"/>
    <p:sldLayoutId id="2147483666" r:id="rId23"/>
    <p:sldLayoutId id="2147483696" r:id="rId24"/>
    <p:sldLayoutId id="2147483689" r:id="rId25"/>
    <p:sldLayoutId id="2147483668" r:id="rId26"/>
  </p:sldLayoutIdLst>
  <p:hf hdr="0"/>
  <p:txStyles>
    <p:titleStyle>
      <a:lvl1pPr algn="l" defTabSz="91424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053" indent="-183053" algn="l" defTabSz="9142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4901" indent="-285222" algn="l" defTabSz="914249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38637" indent="-227752" algn="l" defTabSz="9142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742" indent="-227752" algn="l" defTabSz="914249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462" indent="-228816" algn="l" defTabSz="914249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4" indent="-228562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9" indent="-228562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3" indent="-228562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7" indent="-228562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7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6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1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5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Maritime Broadband Radio</a:t>
            </a:r>
            <a:endParaRPr lang="nb-NO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Kongsberg Seatex 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MBR 189 – Range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MBR 189 vs. MBR 189</a:t>
            </a:r>
          </a:p>
          <a:p>
            <a:r>
              <a:rPr lang="en-US" dirty="0" err="1" smtClean="0"/>
              <a:t>Rørvik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–</a:t>
            </a:r>
            <a:r>
              <a:rPr lang="en-US" dirty="0" smtClean="0"/>
              <a:t> Coastal express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10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pic>
        <p:nvPicPr>
          <p:cNvPr id="8" name="Bild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136" y="1049574"/>
            <a:ext cx="3013641" cy="2260884"/>
          </a:xfrm>
          <a:prstGeom prst="rect">
            <a:avLst/>
          </a:prstGeom>
        </p:spPr>
      </p:pic>
      <p:pic>
        <p:nvPicPr>
          <p:cNvPr id="9" name="Bilde 6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9362" y="1052737"/>
            <a:ext cx="2294062" cy="2257722"/>
          </a:xfrm>
          <a:prstGeom prst="rect">
            <a:avLst/>
          </a:prstGeom>
        </p:spPr>
      </p:pic>
      <p:pic>
        <p:nvPicPr>
          <p:cNvPr id="10" name="Bild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85" y="3814141"/>
            <a:ext cx="2690827" cy="2007776"/>
          </a:xfrm>
          <a:prstGeom prst="rect">
            <a:avLst/>
          </a:prstGeom>
        </p:spPr>
      </p:pic>
      <p:pic>
        <p:nvPicPr>
          <p:cNvPr id="11" name="Bilde 7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4665" y="3298552"/>
            <a:ext cx="3055112" cy="252275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b="3230"/>
          <a:stretch/>
        </p:blipFill>
        <p:spPr bwMode="auto">
          <a:xfrm>
            <a:off x="2911312" y="3298553"/>
            <a:ext cx="2983354" cy="252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27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MBR 189 – Range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</a:t>
            </a:r>
            <a:r>
              <a:rPr lang="en-US" dirty="0" smtClean="0">
                <a:sym typeface="Wingdings" pitchFamily="2" charset="2"/>
              </a:rPr>
              <a:t>–</a:t>
            </a:r>
            <a:r>
              <a:rPr lang="en-US" dirty="0" smtClean="0"/>
              <a:t> 53 km a highly stable link with 3.55 Mbps payload data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11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pic>
        <p:nvPicPr>
          <p:cNvPr id="13" name="Bilde 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1"/>
            <a:ext cx="6192688" cy="468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37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MBR 189 – Path loss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loss measurements while large vessel passed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12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pic>
        <p:nvPicPr>
          <p:cNvPr id="9" name="Picture 2" descr="hurtigruta_passing_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06" y="2029210"/>
            <a:ext cx="5853311" cy="433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simplonpc.co.uk/Hurtigrute/Midnatsol_CdeB_20060129-05_900.jpg"/>
          <p:cNvPicPr>
            <a:picLocks noChangeAspect="1" noChangeArrowheads="1"/>
          </p:cNvPicPr>
          <p:nvPr/>
        </p:nvPicPr>
        <p:blipFill>
          <a:blip r:embed="rId3" cstate="print"/>
          <a:srcRect l="3145" t="18868" r="7232" b="19810"/>
          <a:stretch>
            <a:fillRect/>
          </a:stretch>
        </p:blipFill>
        <p:spPr bwMode="auto">
          <a:xfrm>
            <a:off x="5004048" y="4293096"/>
            <a:ext cx="4028086" cy="199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882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MBR 189 – Obstruction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Throughput (payload data) while large vessel passed close by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13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29305"/>
            <a:ext cx="7978849" cy="425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9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MBR 179 –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data throughput: MBR 179 vs. MBR 179 </a:t>
            </a:r>
          </a:p>
          <a:p>
            <a:r>
              <a:rPr lang="en-US" dirty="0" smtClean="0"/>
              <a:t>Y – axis: Payload data throughput [Mbps]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14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pic>
        <p:nvPicPr>
          <p:cNvPr id="8" name="Bild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1"/>
            <a:ext cx="6890221" cy="4158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ett pil 5"/>
          <p:cNvCxnSpPr>
            <a:stCxn id="10" idx="0"/>
          </p:cNvCxnSpPr>
          <p:nvPr/>
        </p:nvCxnSpPr>
        <p:spPr bwMode="auto">
          <a:xfrm flipV="1">
            <a:off x="4788114" y="5301208"/>
            <a:ext cx="2232338" cy="5207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kstSylinder 7"/>
          <p:cNvSpPr txBox="1"/>
          <p:nvPr/>
        </p:nvSpPr>
        <p:spPr>
          <a:xfrm>
            <a:off x="2987824" y="5821917"/>
            <a:ext cx="360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effectLst/>
                <a:latin typeface="+mn-lt"/>
              </a:rPr>
              <a:t>Passing island </a:t>
            </a:r>
            <a:r>
              <a:rPr lang="en-US" b="0" dirty="0" err="1" smtClean="0">
                <a:effectLst/>
                <a:latin typeface="+mn-lt"/>
              </a:rPr>
              <a:t>Tautra</a:t>
            </a:r>
            <a:r>
              <a:rPr lang="en-US" b="0" dirty="0" smtClean="0">
                <a:effectLst/>
                <a:latin typeface="+mn-lt"/>
              </a:rPr>
              <a:t> @ 37 km</a:t>
            </a:r>
            <a:endParaRPr lang="en-US" b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7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MBR – SIMOPS Management </a:t>
            </a:r>
            <a:r>
              <a:rPr lang="nb-NO" dirty="0" err="1" smtClean="0"/>
              <a:t>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SIMOPS Management Tool</a:t>
            </a:r>
          </a:p>
          <a:p>
            <a:pPr lvl="1"/>
            <a:r>
              <a:rPr lang="en-US" dirty="0" smtClean="0"/>
              <a:t>Connecting vessels together in simultaneous operations</a:t>
            </a:r>
          </a:p>
          <a:p>
            <a:pPr lvl="1"/>
            <a:r>
              <a:rPr lang="en-US" dirty="0" smtClean="0"/>
              <a:t>Real time visual information for decision support</a:t>
            </a:r>
          </a:p>
          <a:p>
            <a:pPr lvl="1"/>
            <a:r>
              <a:rPr lang="en-US" dirty="0" smtClean="0"/>
              <a:t>Enhanced safety and </a:t>
            </a:r>
            <a:r>
              <a:rPr lang="en-US" dirty="0" err="1" smtClean="0"/>
              <a:t>managemet</a:t>
            </a:r>
            <a:r>
              <a:rPr lang="en-US" dirty="0" smtClean="0"/>
              <a:t> of close proximity vessels</a:t>
            </a:r>
          </a:p>
          <a:p>
            <a:pPr lvl="1"/>
            <a:r>
              <a:rPr lang="en-US" dirty="0" smtClean="0"/>
              <a:t>Communication essential part of system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15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3191640" y="3442445"/>
            <a:ext cx="5713047" cy="2824300"/>
            <a:chOff x="3203848" y="3402996"/>
            <a:chExt cx="5713047" cy="2824300"/>
          </a:xfrm>
        </p:grpSpPr>
        <p:grpSp>
          <p:nvGrpSpPr>
            <p:cNvPr id="12" name="Group 11"/>
            <p:cNvGrpSpPr/>
            <p:nvPr/>
          </p:nvGrpSpPr>
          <p:grpSpPr>
            <a:xfrm>
              <a:off x="5292080" y="3716051"/>
              <a:ext cx="3624815" cy="2511245"/>
              <a:chOff x="5167821" y="3716052"/>
              <a:chExt cx="3624815" cy="2511245"/>
            </a:xfrm>
          </p:grpSpPr>
          <p:pic>
            <p:nvPicPr>
              <p:cNvPr id="9" name="Picture 4" descr="C:\Users\ar\AppData\Local\Temp\notesD15A76\SIMOPS_ScreenDump_13-28-39_16-08-2011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9536" b="40891"/>
              <a:stretch/>
            </p:blipFill>
            <p:spPr bwMode="auto">
              <a:xfrm>
                <a:off x="5167821" y="3716052"/>
                <a:ext cx="3624815" cy="251124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300192" y="5301208"/>
                <a:ext cx="216024" cy="21602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 flipV="1">
              <a:off x="5167821" y="3402997"/>
              <a:ext cx="1472654" cy="189821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3203849" y="5120479"/>
              <a:ext cx="3220602" cy="39675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203849" y="3402997"/>
              <a:ext cx="3220602" cy="189821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3" descr="C:\Users\ar\AppData\Local\Temp\notesD15A76\SIMOPS_ScreenDump_13-36-52_16-08-201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5" t="33971" r="13339" b="8040"/>
            <a:stretch/>
          </p:blipFill>
          <p:spPr bwMode="auto">
            <a:xfrm>
              <a:off x="3203848" y="3402996"/>
              <a:ext cx="1963973" cy="17174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H="1" flipV="1">
              <a:off x="5167821" y="5120479"/>
              <a:ext cx="1472654" cy="39675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3203848" y="3402997"/>
              <a:ext cx="1963973" cy="171748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2077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MBR – video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77" y="1672313"/>
            <a:ext cx="5259659" cy="4149604"/>
          </a:xfrm>
        </p:spPr>
        <p:txBody>
          <a:bodyPr/>
          <a:lstStyle/>
          <a:p>
            <a:r>
              <a:rPr lang="en-US" dirty="0" smtClean="0"/>
              <a:t>Coast guard Inspection team connected with mother vessel by MBR</a:t>
            </a:r>
          </a:p>
          <a:p>
            <a:pPr lvl="1"/>
            <a:r>
              <a:rPr lang="en-US" dirty="0" smtClean="0"/>
              <a:t>Live video feed from MBR 144</a:t>
            </a:r>
          </a:p>
          <a:p>
            <a:pPr lvl="1"/>
            <a:r>
              <a:rPr lang="en-US" dirty="0" smtClean="0"/>
              <a:t>Video recorded on mother vessel</a:t>
            </a:r>
          </a:p>
          <a:p>
            <a:pPr lvl="1"/>
            <a:endParaRPr lang="en-US" dirty="0"/>
          </a:p>
          <a:p>
            <a:r>
              <a:rPr lang="en-US" dirty="0" smtClean="0"/>
              <a:t>Commuter boat with HD video at 15.3km</a:t>
            </a:r>
          </a:p>
          <a:p>
            <a:pPr lvl="1"/>
            <a:r>
              <a:rPr lang="en-US" dirty="0" smtClean="0"/>
              <a:t>MBR 144 on boat and MBR 189 on shore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16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pic>
        <p:nvPicPr>
          <p:cNvPr id="8" name="Picture 2" descr="D:\Jobb\Båter\KV Barentshav\toktbilder til Henning\toktbilder til Henning\1P7C86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203"/>
          <a:stretch/>
        </p:blipFill>
        <p:spPr bwMode="auto">
          <a:xfrm>
            <a:off x="5796136" y="1124744"/>
            <a:ext cx="2961662" cy="304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9"/>
          <a:stretch/>
        </p:blipFill>
        <p:spPr bwMode="auto">
          <a:xfrm>
            <a:off x="179512" y="3933056"/>
            <a:ext cx="4032448" cy="227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67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Existing radio solutions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MBR – Maritime Broadband Radio: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Design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Specifications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Types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Test Program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radio solutions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solutions: E.g. Ruggedized Wi-Fi, </a:t>
            </a:r>
            <a:r>
              <a:rPr lang="en-US" dirty="0" err="1" smtClean="0"/>
              <a:t>WiMax</a:t>
            </a:r>
            <a:r>
              <a:rPr lang="en-US" dirty="0" smtClean="0"/>
              <a:t> provide limited</a:t>
            </a:r>
            <a:endParaRPr lang="en-US" dirty="0"/>
          </a:p>
          <a:p>
            <a:pPr lvl="1"/>
            <a:r>
              <a:rPr lang="en-US" dirty="0" smtClean="0"/>
              <a:t>Reliability</a:t>
            </a:r>
          </a:p>
          <a:p>
            <a:pPr lvl="2"/>
            <a:r>
              <a:rPr lang="en-US" dirty="0" smtClean="0"/>
              <a:t>Availability not guaranteed in difficult conditions</a:t>
            </a:r>
          </a:p>
          <a:p>
            <a:pPr lvl="2"/>
            <a:r>
              <a:rPr lang="en-US" dirty="0" smtClean="0"/>
              <a:t>No real-time capabilities</a:t>
            </a:r>
          </a:p>
          <a:p>
            <a:pPr lvl="2"/>
            <a:r>
              <a:rPr lang="en-US" dirty="0" smtClean="0"/>
              <a:t>Drop outs</a:t>
            </a:r>
          </a:p>
          <a:p>
            <a:pPr lvl="2"/>
            <a:r>
              <a:rPr lang="en-US" dirty="0" smtClean="0"/>
              <a:t>Fading and signal nulls over water</a:t>
            </a:r>
          </a:p>
          <a:p>
            <a:pPr lvl="1"/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Problem in network with multiple vessels</a:t>
            </a:r>
          </a:p>
          <a:p>
            <a:pPr lvl="2"/>
            <a:r>
              <a:rPr lang="en-US" dirty="0" smtClean="0"/>
              <a:t>Inadequate control of priority</a:t>
            </a:r>
          </a:p>
          <a:p>
            <a:pPr lvl="2"/>
            <a:r>
              <a:rPr lang="en-US" dirty="0" smtClean="0"/>
              <a:t>Low bandwidth efficiency, around 50%</a:t>
            </a:r>
          </a:p>
          <a:p>
            <a:pPr lvl="1"/>
            <a:r>
              <a:rPr lang="en-US" dirty="0" smtClean="0"/>
              <a:t>Functionality</a:t>
            </a:r>
          </a:p>
          <a:p>
            <a:pPr lvl="2"/>
            <a:r>
              <a:rPr lang="en-US" dirty="0" smtClean="0"/>
              <a:t>Not suitable for mixing time critical data with non critical data</a:t>
            </a:r>
          </a:p>
          <a:p>
            <a:pPr lvl="2"/>
            <a:r>
              <a:rPr lang="en-US" dirty="0" smtClean="0"/>
              <a:t>Many settings and tuning parameters</a:t>
            </a:r>
            <a:endParaRPr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02D4134-16BA-4C14-A19C-C073A8B9231E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3</a:t>
            </a:fld>
            <a:endParaRPr lang="en-GB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86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MBR – Maritime Broadband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Broadband radio solution developed by Kongsberg Seatex</a:t>
            </a:r>
          </a:p>
          <a:p>
            <a:r>
              <a:rPr lang="en-US" dirty="0" smtClean="0"/>
              <a:t>Smart Antenna with no moving parts</a:t>
            </a:r>
          </a:p>
          <a:p>
            <a:endParaRPr lang="en-US" dirty="0" smtClean="0"/>
          </a:p>
          <a:p>
            <a:r>
              <a:rPr lang="en-US" dirty="0" smtClean="0"/>
              <a:t>Tailored MAC and PHY layer</a:t>
            </a:r>
          </a:p>
          <a:p>
            <a:r>
              <a:rPr lang="en-US" dirty="0"/>
              <a:t>High dynamic range with near and far capability and long range</a:t>
            </a:r>
          </a:p>
          <a:p>
            <a:endParaRPr lang="en-US" dirty="0" smtClean="0"/>
          </a:p>
          <a:p>
            <a:r>
              <a:rPr lang="en-US" dirty="0" smtClean="0"/>
              <a:t>High degree of reliability, real 24/7 availability</a:t>
            </a:r>
          </a:p>
          <a:p>
            <a:r>
              <a:rPr lang="en-US" dirty="0" smtClean="0"/>
              <a:t>High capacity for large networks</a:t>
            </a:r>
          </a:p>
          <a:p>
            <a:endParaRPr lang="en-US" dirty="0" smtClean="0"/>
          </a:p>
          <a:p>
            <a:r>
              <a:rPr lang="en-US" dirty="0" smtClean="0"/>
              <a:t>Functionality tailored for maritime operations</a:t>
            </a:r>
          </a:p>
          <a:p>
            <a:r>
              <a:rPr lang="en-US" dirty="0" smtClean="0"/>
              <a:t>Capable to operate where existing solutions fail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4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00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MBR </a:t>
            </a:r>
            <a:r>
              <a:rPr lang="nb-NO" dirty="0"/>
              <a:t>–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92" y="1672313"/>
            <a:ext cx="7635923" cy="4149604"/>
          </a:xfrm>
        </p:spPr>
        <p:txBody>
          <a:bodyPr/>
          <a:lstStyle/>
          <a:p>
            <a:r>
              <a:rPr lang="en-US" dirty="0" smtClean="0"/>
              <a:t>Smart Antenna</a:t>
            </a:r>
          </a:p>
          <a:p>
            <a:pPr lvl="1"/>
            <a:r>
              <a:rPr lang="en-US" dirty="0" smtClean="0"/>
              <a:t>MBR has up to 60 transceivers controlled by 16 FPGA’s</a:t>
            </a:r>
          </a:p>
          <a:p>
            <a:pPr lvl="1"/>
            <a:r>
              <a:rPr lang="en-US" dirty="0" smtClean="0"/>
              <a:t>Beam forming performed in the signal processing domain</a:t>
            </a:r>
          </a:p>
          <a:p>
            <a:pPr lvl="1"/>
            <a:r>
              <a:rPr lang="en-US" dirty="0" smtClean="0"/>
              <a:t>High antenna gain and narrow beam</a:t>
            </a:r>
          </a:p>
          <a:p>
            <a:pPr lvl="1"/>
            <a:r>
              <a:rPr lang="en-US" dirty="0" smtClean="0"/>
              <a:t>Extended range</a:t>
            </a:r>
          </a:p>
          <a:p>
            <a:pPr lvl="1"/>
            <a:endParaRPr lang="en-US" dirty="0"/>
          </a:p>
          <a:p>
            <a:r>
              <a:rPr lang="en-US" dirty="0" smtClean="0"/>
              <a:t>Tailored MAC / PHY</a:t>
            </a:r>
          </a:p>
          <a:p>
            <a:pPr lvl="1"/>
            <a:r>
              <a:rPr lang="en-US" dirty="0" smtClean="0"/>
              <a:t>Multipath mitigation</a:t>
            </a:r>
          </a:p>
          <a:p>
            <a:pPr lvl="1"/>
            <a:r>
              <a:rPr lang="en-US" dirty="0" smtClean="0"/>
              <a:t>Sea fading mitigation</a:t>
            </a:r>
          </a:p>
          <a:p>
            <a:pPr lvl="1"/>
            <a:r>
              <a:rPr lang="en-US" dirty="0" smtClean="0"/>
              <a:t>Near and far capable</a:t>
            </a:r>
          </a:p>
          <a:p>
            <a:pPr lvl="1"/>
            <a:r>
              <a:rPr lang="en-US" dirty="0" smtClean="0"/>
              <a:t>Priority channels</a:t>
            </a:r>
            <a:endParaRPr lang="en-US" dirty="0"/>
          </a:p>
          <a:p>
            <a:pPr lvl="1"/>
            <a:r>
              <a:rPr lang="en-US" dirty="0" smtClean="0"/>
              <a:t>Low latency</a:t>
            </a:r>
          </a:p>
          <a:p>
            <a:pPr lvl="1"/>
            <a:r>
              <a:rPr lang="en-US" dirty="0" smtClean="0"/>
              <a:t>Output power control</a:t>
            </a:r>
          </a:p>
          <a:p>
            <a:pPr lvl="1"/>
            <a:r>
              <a:rPr lang="en-US" dirty="0"/>
              <a:t>Easy to configure and operate</a:t>
            </a:r>
          </a:p>
          <a:p>
            <a:pPr marL="259679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5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499992" cy="307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795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MBR </a:t>
            </a:r>
            <a:r>
              <a:rPr lang="nb-NO" dirty="0"/>
              <a:t>–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Antenna</a:t>
            </a:r>
          </a:p>
          <a:p>
            <a:pPr lvl="1"/>
            <a:r>
              <a:rPr lang="en-US" dirty="0" smtClean="0"/>
              <a:t>MBR has up to 60 transceivers controlled by 16 FPGA’s</a:t>
            </a:r>
          </a:p>
          <a:p>
            <a:pPr lvl="1"/>
            <a:r>
              <a:rPr lang="en-US" dirty="0" smtClean="0"/>
              <a:t>Beam forming performed in the signal processing domain</a:t>
            </a:r>
          </a:p>
          <a:p>
            <a:pPr lvl="1"/>
            <a:r>
              <a:rPr lang="en-US" dirty="0" smtClean="0"/>
              <a:t>High antenna gain and narrow beam</a:t>
            </a:r>
          </a:p>
          <a:p>
            <a:pPr lvl="1"/>
            <a:r>
              <a:rPr lang="en-US" dirty="0" smtClean="0"/>
              <a:t>Extended range</a:t>
            </a:r>
          </a:p>
          <a:p>
            <a:pPr lvl="1"/>
            <a:endParaRPr lang="en-US" dirty="0"/>
          </a:p>
          <a:p>
            <a:r>
              <a:rPr lang="en-US" dirty="0" smtClean="0"/>
              <a:t>Tailored MAC / PHY</a:t>
            </a:r>
          </a:p>
          <a:p>
            <a:pPr lvl="1"/>
            <a:r>
              <a:rPr lang="en-US" dirty="0" smtClean="0"/>
              <a:t>Multipath mitigation</a:t>
            </a:r>
          </a:p>
          <a:p>
            <a:pPr lvl="1"/>
            <a:r>
              <a:rPr lang="en-US" dirty="0" smtClean="0"/>
              <a:t>Sea fading mitigation</a:t>
            </a:r>
          </a:p>
          <a:p>
            <a:pPr lvl="1"/>
            <a:r>
              <a:rPr lang="en-US" dirty="0" smtClean="0"/>
              <a:t>Near and far capable</a:t>
            </a:r>
          </a:p>
          <a:p>
            <a:pPr lvl="1"/>
            <a:r>
              <a:rPr lang="en-US" dirty="0" smtClean="0"/>
              <a:t>Priority channels</a:t>
            </a:r>
            <a:endParaRPr lang="en-US" dirty="0"/>
          </a:p>
          <a:p>
            <a:pPr lvl="1"/>
            <a:r>
              <a:rPr lang="en-US" dirty="0" smtClean="0"/>
              <a:t>Low latency</a:t>
            </a:r>
          </a:p>
          <a:p>
            <a:pPr lvl="1"/>
            <a:r>
              <a:rPr lang="en-US" dirty="0" smtClean="0"/>
              <a:t>Output power control</a:t>
            </a:r>
          </a:p>
          <a:p>
            <a:pPr lvl="1"/>
            <a:r>
              <a:rPr lang="en-US" dirty="0" smtClean="0"/>
              <a:t>Easy to configure and operate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6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pic>
        <p:nvPicPr>
          <p:cNvPr id="9" name="Picture 2" descr="D:\Jobb\MBR\20130827_1457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39" t="19268" r="7803" b="18580"/>
          <a:stretch/>
        </p:blipFill>
        <p:spPr bwMode="auto">
          <a:xfrm rot="16200000">
            <a:off x="5076056" y="2699828"/>
            <a:ext cx="3600400" cy="36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66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MBR </a:t>
            </a:r>
            <a:r>
              <a:rPr lang="nb-NO" dirty="0"/>
              <a:t>–</a:t>
            </a:r>
            <a:r>
              <a:rPr lang="en-US" dirty="0" smtClean="0"/>
              <a:t>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Frequency:	4.900 – 5.875 GHz</a:t>
            </a:r>
          </a:p>
          <a:p>
            <a:r>
              <a:rPr lang="en-US" dirty="0" smtClean="0"/>
              <a:t>Bandwidth:	20MHz</a:t>
            </a:r>
          </a:p>
          <a:p>
            <a:endParaRPr lang="en-US" dirty="0" smtClean="0"/>
          </a:p>
          <a:p>
            <a:r>
              <a:rPr lang="en-US" dirty="0" smtClean="0"/>
              <a:t>Max </a:t>
            </a:r>
            <a:r>
              <a:rPr lang="en-US" dirty="0" err="1" smtClean="0"/>
              <a:t>Tx</a:t>
            </a:r>
            <a:r>
              <a:rPr lang="en-US" dirty="0" smtClean="0"/>
              <a:t> power:	6W</a:t>
            </a:r>
          </a:p>
          <a:p>
            <a:r>
              <a:rPr lang="en-US" dirty="0" smtClean="0"/>
              <a:t>Max EIRP:	2.5kW</a:t>
            </a:r>
          </a:p>
          <a:p>
            <a:endParaRPr lang="en-US" dirty="0" smtClean="0"/>
          </a:p>
          <a:p>
            <a:r>
              <a:rPr lang="en-US" dirty="0" smtClean="0"/>
              <a:t>Beam:		+/- 4.5° (3dB beam width)</a:t>
            </a:r>
          </a:p>
          <a:p>
            <a:r>
              <a:rPr lang="en-US" dirty="0" smtClean="0"/>
              <a:t>Beam control:	+/- 45° H/V or omnidirectional</a:t>
            </a:r>
          </a:p>
          <a:p>
            <a:endParaRPr lang="en-US" dirty="0" smtClean="0"/>
          </a:p>
          <a:p>
            <a:r>
              <a:rPr lang="en-US" dirty="0" smtClean="0"/>
              <a:t>Data rates: 	0.5 – 10 Mbps</a:t>
            </a:r>
          </a:p>
          <a:p>
            <a:r>
              <a:rPr lang="en-US" dirty="0" smtClean="0"/>
              <a:t>Max nodes:	&gt; 30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7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26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MBR –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MBR 189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MBR 179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MBR 144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WORLD CLASS - through people, technology and dedication.</a:t>
            </a:r>
            <a:endParaRPr lang="en-GB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38654" t="20700" r="21556" b="45398"/>
          <a:stretch/>
        </p:blipFill>
        <p:spPr bwMode="auto">
          <a:xfrm>
            <a:off x="5436096" y="2348880"/>
            <a:ext cx="3437130" cy="220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912" y="4387856"/>
            <a:ext cx="2965144" cy="146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726" y="872716"/>
            <a:ext cx="237936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09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MBR – Three types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5193739"/>
              </p:ext>
            </p:extLst>
          </p:nvPr>
        </p:nvGraphicFramePr>
        <p:xfrm>
          <a:off x="251521" y="1671638"/>
          <a:ext cx="8640959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8880"/>
                <a:gridCol w="1825455"/>
                <a:gridCol w="1008112"/>
                <a:gridCol w="1728192"/>
                <a:gridCol w="1080120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/>
                        <a:t>Number of</a:t>
                      </a:r>
                    </a:p>
                    <a:p>
                      <a:pPr algn="ctr"/>
                      <a:r>
                        <a:rPr lang="en-US" baseline="0" noProof="0" dirty="0" smtClean="0"/>
                        <a:t>Transceivers /</a:t>
                      </a:r>
                    </a:p>
                    <a:p>
                      <a:pPr algn="ctr"/>
                      <a:r>
                        <a:rPr lang="en-US" baseline="0" noProof="0" dirty="0" smtClean="0"/>
                        <a:t>Antenna type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/>
                        <a:t>Tx</a:t>
                      </a:r>
                      <a:endParaRPr lang="en-US" noProof="0" dirty="0" smtClean="0"/>
                    </a:p>
                    <a:p>
                      <a:pPr algn="ctr"/>
                      <a:r>
                        <a:rPr lang="en-US" noProof="0" dirty="0" smtClean="0"/>
                        <a:t>power</a:t>
                      </a:r>
                    </a:p>
                    <a:p>
                      <a:pPr algn="ctr"/>
                      <a:r>
                        <a:rPr lang="en-US" noProof="0" dirty="0" smtClean="0"/>
                        <a:t>[W]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Antenna gain</a:t>
                      </a:r>
                    </a:p>
                    <a:p>
                      <a:pPr algn="ctr"/>
                      <a:r>
                        <a:rPr lang="en-US" noProof="0" dirty="0" smtClean="0"/>
                        <a:t>[</a:t>
                      </a:r>
                      <a:r>
                        <a:rPr lang="en-US" noProof="0" dirty="0" err="1" smtClean="0"/>
                        <a:t>dBi</a:t>
                      </a:r>
                      <a:r>
                        <a:rPr lang="en-US" noProof="0" dirty="0" smtClean="0"/>
                        <a:t>] / </a:t>
                      </a:r>
                    </a:p>
                    <a:p>
                      <a:pPr algn="ctr"/>
                      <a:r>
                        <a:rPr lang="en-US" noProof="0" dirty="0" smtClean="0"/>
                        <a:t>Max EIRP [W]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Range</a:t>
                      </a:r>
                    </a:p>
                    <a:p>
                      <a:pPr algn="ctr"/>
                      <a:r>
                        <a:rPr lang="en-US" noProof="0" dirty="0" smtClean="0"/>
                        <a:t>[km]</a:t>
                      </a:r>
                    </a:p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Operational</a:t>
                      </a:r>
                    </a:p>
                    <a:p>
                      <a:pPr algn="ctr"/>
                      <a:r>
                        <a:rPr lang="en-US" noProof="0" dirty="0" smtClean="0"/>
                        <a:t>Area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noProof="0" dirty="0" smtClean="0"/>
                    </a:p>
                    <a:p>
                      <a:r>
                        <a:rPr lang="en-US" noProof="0" dirty="0" smtClean="0"/>
                        <a:t>MBR 189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 smtClean="0"/>
                    </a:p>
                    <a:p>
                      <a:pPr algn="ctr"/>
                      <a:r>
                        <a:rPr lang="en-US" noProof="0" dirty="0" smtClean="0"/>
                        <a:t>60 / Helix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 smtClean="0"/>
                    </a:p>
                    <a:p>
                      <a:pPr algn="ctr"/>
                      <a:r>
                        <a:rPr lang="en-US" noProof="0" dirty="0" smtClean="0"/>
                        <a:t>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 smtClean="0"/>
                    </a:p>
                    <a:p>
                      <a:pPr algn="ctr"/>
                      <a:r>
                        <a:rPr lang="en-US" noProof="0" dirty="0" smtClean="0"/>
                        <a:t>26 / 2500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  <a:p>
                      <a:pPr marL="0" marR="0" indent="0" algn="ctr" defTabSz="9142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&gt; 50km</a:t>
                      </a:r>
                    </a:p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90</a:t>
                      </a:r>
                      <a:r>
                        <a:rPr lang="en-US" dirty="0" smtClean="0"/>
                        <a:t>° </a:t>
                      </a:r>
                    </a:p>
                    <a:p>
                      <a:pPr algn="ctr"/>
                      <a:r>
                        <a:rPr lang="en-US" dirty="0" smtClean="0"/>
                        <a:t>Horizontal </a:t>
                      </a:r>
                    </a:p>
                    <a:p>
                      <a:pPr algn="ctr"/>
                      <a:r>
                        <a:rPr lang="en-US" dirty="0" smtClean="0"/>
                        <a:t>and Vertical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noProof="0" dirty="0" smtClean="0"/>
                    </a:p>
                    <a:p>
                      <a:r>
                        <a:rPr lang="en-US" noProof="0" dirty="0" smtClean="0"/>
                        <a:t>MBR 179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 smtClean="0"/>
                    </a:p>
                    <a:p>
                      <a:pPr algn="ctr"/>
                      <a:r>
                        <a:rPr lang="en-US" noProof="0" dirty="0" smtClean="0"/>
                        <a:t>60 / Monopole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 smtClean="0"/>
                    </a:p>
                    <a:p>
                      <a:pPr algn="ctr"/>
                      <a:r>
                        <a:rPr lang="en-US" noProof="0" dirty="0" smtClean="0"/>
                        <a:t>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 smtClean="0"/>
                    </a:p>
                    <a:p>
                      <a:pPr algn="ctr"/>
                      <a:r>
                        <a:rPr lang="en-US" noProof="0" dirty="0" smtClean="0"/>
                        <a:t>21 / 800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  <a:p>
                      <a:pPr marL="0" marR="0" indent="0" algn="ctr" defTabSz="9142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&gt; 25km</a:t>
                      </a:r>
                    </a:p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360°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noProof="0" dirty="0" smtClean="0"/>
                    </a:p>
                    <a:p>
                      <a:r>
                        <a:rPr lang="en-US" noProof="0" dirty="0" smtClean="0"/>
                        <a:t>MBR 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</a:t>
                      </a:r>
                    </a:p>
                    <a:p>
                      <a:pPr algn="ctr"/>
                      <a:r>
                        <a:rPr lang="en-US" noProof="0" dirty="0" smtClean="0"/>
                        <a:t>4 / Monopole </a:t>
                      </a:r>
                    </a:p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 smtClean="0"/>
                    </a:p>
                    <a:p>
                      <a:pPr algn="ctr"/>
                      <a:r>
                        <a:rPr lang="en-US" noProof="0" dirty="0" smtClean="0"/>
                        <a:t>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 smtClean="0"/>
                    </a:p>
                    <a:p>
                      <a:pPr algn="ctr"/>
                      <a:r>
                        <a:rPr lang="en-US" noProof="0" dirty="0" smtClean="0"/>
                        <a:t>9 / 31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  <a:p>
                      <a:pPr marL="0" marR="0" indent="0" algn="ctr" defTabSz="9142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&gt; 12km</a:t>
                      </a:r>
                    </a:p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360°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661AD86-8009-4B13-BDE8-89CBDC1202C3}" type="datetime1">
              <a:rPr lang="nb-NO" smtClean="0"/>
              <a:pPr/>
              <a:t>26.04.2014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/>
            <a:r>
              <a:rPr lang="en-GB" smtClean="0"/>
              <a:t>Page </a:t>
            </a:r>
            <a:fld id="{024B331B-EC80-4993-B848-09EE40C61000}" type="slidenum">
              <a:rPr lang="en-GB" smtClean="0"/>
              <a:pPr algn="l"/>
              <a:t>9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 smtClean="0"/>
              <a:t>WORLD CLASS - through people, technology and dedication.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21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gsberg gruppen ppt_KM_4_3">
  <a:themeElements>
    <a:clrScheme name="Kongsberg">
      <a:dk1>
        <a:sysClr val="windowText" lastClr="000000"/>
      </a:dk1>
      <a:lt1>
        <a:sysClr val="window" lastClr="FFFFFF"/>
      </a:lt1>
      <a:dk2>
        <a:srgbClr val="572C5F"/>
      </a:dk2>
      <a:lt2>
        <a:srgbClr val="008EAA"/>
      </a:lt2>
      <a:accent1>
        <a:srgbClr val="747136"/>
      </a:accent1>
      <a:accent2>
        <a:srgbClr val="CAB64B"/>
      </a:accent2>
      <a:accent3>
        <a:srgbClr val="003B49"/>
      </a:accent3>
      <a:accent4>
        <a:srgbClr val="165C7D"/>
      </a:accent4>
      <a:accent5>
        <a:srgbClr val="284734"/>
      </a:accent5>
      <a:accent6>
        <a:srgbClr val="DC440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on" ma:contentTypeID="0x010100A021C25C57EDE44B93631A1E6FF4CB60004B8018E7EEAD3942888CB58C50FE2D4D" ma:contentTypeVersion="15" ma:contentTypeDescription="" ma:contentTypeScope="" ma:versionID="b3fd7b28d8e703e3736c77d3170327a3">
  <xsd:schema xmlns:xsd="http://www.w3.org/2001/XMLSchema" xmlns:xs="http://www.w3.org/2001/XMLSchema" xmlns:p="http://schemas.microsoft.com/office/2006/metadata/properties" xmlns:ns2="6397a518-68ec-47dc-9591-9ca8eb88494d" xmlns:ns3="67adc2e4-cb7a-4e91-80d3-6a235949ea2e" targetNamespace="http://schemas.microsoft.com/office/2006/metadata/properties" ma:root="true" ma:fieldsID="d465a3db3559259c655e05992148eb14" ns2:_="" ns3:_="">
    <xsd:import namespace="6397a518-68ec-47dc-9591-9ca8eb88494d"/>
    <xsd:import namespace="67adc2e4-cb7a-4e91-80d3-6a235949ea2e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3:Doc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7a518-68ec-47dc-9591-9ca8eb88494d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default="None" ma:format="Dropdown" ma:internalName="DocumentType">
      <xsd:simpleType>
        <xsd:restriction base="dms:Choice">
          <xsd:enumeration value="Datasheet"/>
          <xsd:enumeration value="Design"/>
          <xsd:enumeration value="Drawing"/>
          <xsd:enumeration value="HW Documentation"/>
          <xsd:enumeration value="Manual"/>
          <xsd:enumeration value="Mechanical Documentation"/>
          <xsd:enumeration value="Memo"/>
          <xsd:enumeration value="MoM"/>
          <xsd:enumeration value="None"/>
          <xsd:enumeration value="Presentation"/>
          <xsd:enumeration value="Procedure"/>
          <xsd:enumeration value="Product"/>
          <xsd:enumeration value="Proposition"/>
          <xsd:enumeration value="Quality Plan"/>
          <xsd:enumeration value="Regulatory"/>
          <xsd:enumeration value="Release"/>
          <xsd:enumeration value="Report"/>
          <xsd:enumeration value="Review"/>
          <xsd:enumeration value="Revision"/>
          <xsd:enumeration value="Schedule"/>
          <xsd:enumeration value="Specification"/>
          <xsd:enumeration value="Verific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dc2e4-cb7a-4e91-80d3-6a235949ea2e" elementFormDefault="qualified">
    <xsd:import namespace="http://schemas.microsoft.com/office/2006/documentManagement/types"/>
    <xsd:import namespace="http://schemas.microsoft.com/office/infopath/2007/PartnerControls"/>
    <xsd:element name="DocStatus" ma:index="9" nillable="true" ma:displayName="DocStatus" ma:default="Active" ma:format="RadioButtons" ma:internalName="DocStatus">
      <xsd:simpleType>
        <xsd:restriction base="dms:Choice">
          <xsd:enumeration value="Active"/>
          <xsd:enumeration value="Obsolete"/>
          <xsd:enumeration value="In progres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Status xmlns="67adc2e4-cb7a-4e91-80d3-6a235949ea2e">Active</DocStatus>
    <DocumentType xmlns="6397a518-68ec-47dc-9591-9ca8eb88494d">Presentation</DocumentType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E912ECC9-306C-4343-BCBE-1724BD7DF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97a518-68ec-47dc-9591-9ca8eb88494d"/>
    <ds:schemaRef ds:uri="67adc2e4-cb7a-4e91-80d3-6a235949e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7993F5-F609-438E-9916-087A45B1F9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7E8DFF-BA7A-4594-8C4C-114D01EAD0D3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7adc2e4-cb7a-4e91-80d3-6a235949ea2e"/>
    <ds:schemaRef ds:uri="6397a518-68ec-47dc-9591-9ca8eb88494d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9A9ECD6-33FF-4804-85D1-87AD8E623C34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Kongsberg gruppen ppt_KM_4_3</Template>
  <TotalTime>314</TotalTime>
  <Words>1440</Words>
  <Application>Microsoft Office PowerPoint</Application>
  <PresentationFormat>Skjermfremvisning (4:3)</PresentationFormat>
  <Paragraphs>276</Paragraphs>
  <Slides>16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Kongsberg gruppen ppt_KM_4_3</vt:lpstr>
      <vt:lpstr>Maritime Broadband Radio</vt:lpstr>
      <vt:lpstr>Overview</vt:lpstr>
      <vt:lpstr>Existing radio solutions</vt:lpstr>
      <vt:lpstr>MBR – Maritime Broadband Radio</vt:lpstr>
      <vt:lpstr>MBR – Design</vt:lpstr>
      <vt:lpstr>MBR – Design</vt:lpstr>
      <vt:lpstr>MBR – Specifications</vt:lpstr>
      <vt:lpstr>MBR – Types</vt:lpstr>
      <vt:lpstr>MBR – Three types</vt:lpstr>
      <vt:lpstr>MBR 189 – Range test</vt:lpstr>
      <vt:lpstr>MBR 189 – Range test</vt:lpstr>
      <vt:lpstr>MBR 189 – Path loss test</vt:lpstr>
      <vt:lpstr>MBR 189 – Obstruction test</vt:lpstr>
      <vt:lpstr>MBR 179 – Test</vt:lpstr>
      <vt:lpstr>MBR – SIMOPS Management Tool</vt:lpstr>
      <vt:lpstr>MBR – video feed</vt:lpstr>
    </vt:vector>
  </TitlesOfParts>
  <Company>Kongsberg Seatex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MBR Official Presentation 2013</dc:title>
  <dc:creator>David Hagen</dc:creator>
  <dc:description>Template by addpoint.no</dc:description>
  <cp:lastModifiedBy>Eirik</cp:lastModifiedBy>
  <cp:revision>28</cp:revision>
  <cp:lastPrinted>2013-09-30T12:57:05Z</cp:lastPrinted>
  <dcterms:created xsi:type="dcterms:W3CDTF">2013-09-30T08:46:13Z</dcterms:created>
  <dcterms:modified xsi:type="dcterms:W3CDTF">2014-04-26T16:05:44Z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0x010100A021C25C57EDE44B93631A1E6FF4CB60004B8018E7EEAD3942888CB58C50FE2D4D</vt:lpwstr>
  </property>
  <property fmtid="{D5CDD505-2E9C-101B-9397-08002B2CF9AE}" pid="4" name="ServiceCategory">
    <vt:lpwstr>9;#Branding and Guidelines|4b9d3547-df04-415d-86fb-f3445d2cc69c</vt:lpwstr>
  </property>
  <property fmtid="{D5CDD505-2E9C-101B-9397-08002B2CF9AE}" pid="5" name="ServiceOwner">
    <vt:lpwstr>268;#Corporate Communication|57aa7db1-e604-4baf-a40a-e9f7d3bc2056</vt:lpwstr>
  </property>
  <property fmtid="{D5CDD505-2E9C-101B-9397-08002B2CF9AE}" pid="6" name="ServiceCategoryTaxHTField0">
    <vt:lpwstr>Branding and Guidelines|4b9d3547-df04-415d-86fb-f3445d2cc69c</vt:lpwstr>
  </property>
  <property fmtid="{D5CDD505-2E9C-101B-9397-08002B2CF9AE}" pid="7" name="Target Audiences">
    <vt:lpwstr>6234ba29-36b5-4823-9861-f78f827cbe0c,92ce4896-0287-4f10-8a12-8f75e5ce02bd,535b716a-d6a7-44fb-8ba2-bd8713eea704;;;;</vt:lpwstr>
  </property>
  <property fmtid="{D5CDD505-2E9C-101B-9397-08002B2CF9AE}" pid="8" name="ServiceOwnerTaxHTField0">
    <vt:lpwstr>Corporate Communication|57aa7db1-e604-4baf-a40a-e9f7d3bc2056</vt:lpwstr>
  </property>
  <property fmtid="{D5CDD505-2E9C-101B-9397-08002B2CF9AE}" pid="9" name="TaxCatchAll">
    <vt:lpwstr>9;#;#268;#</vt:lpwstr>
  </property>
</Properties>
</file>