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3">
  <p:sldMasterIdLst>
    <p:sldMasterId id="2147483710" r:id="rId1"/>
  </p:sldMasterIdLst>
  <p:notesMasterIdLst>
    <p:notesMasterId r:id="rId23"/>
  </p:notesMasterIdLst>
  <p:handoutMasterIdLst>
    <p:handoutMasterId r:id="rId24"/>
  </p:handoutMasterIdLst>
  <p:sldIdLst>
    <p:sldId id="274" r:id="rId2"/>
    <p:sldId id="382" r:id="rId3"/>
    <p:sldId id="400" r:id="rId4"/>
    <p:sldId id="399" r:id="rId5"/>
    <p:sldId id="401" r:id="rId6"/>
    <p:sldId id="402" r:id="rId7"/>
    <p:sldId id="403" r:id="rId8"/>
    <p:sldId id="404" r:id="rId9"/>
    <p:sldId id="398" r:id="rId10"/>
    <p:sldId id="406" r:id="rId11"/>
    <p:sldId id="407" r:id="rId12"/>
    <p:sldId id="408" r:id="rId13"/>
    <p:sldId id="410" r:id="rId14"/>
    <p:sldId id="409" r:id="rId15"/>
    <p:sldId id="411" r:id="rId16"/>
    <p:sldId id="405" r:id="rId17"/>
    <p:sldId id="412" r:id="rId18"/>
    <p:sldId id="414" r:id="rId19"/>
    <p:sldId id="415" r:id="rId20"/>
    <p:sldId id="416" r:id="rId21"/>
    <p:sldId id="417" r:id="rId22"/>
  </p:sldIdLst>
  <p:sldSz cx="9906000" cy="6858000" type="A4"/>
  <p:notesSz cx="6729413" cy="97155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okia Sans Wide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okia Sans Wide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okia Sans Wide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okia Sans Wide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okia Sans Wide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Nokia Sans Wide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Nokia Sans Wide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Nokia Sans Wide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Nokia Sans Wide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6600"/>
    <a:srgbClr val="F5E9E7"/>
    <a:srgbClr val="FFCC99"/>
    <a:srgbClr val="EFC0F8"/>
    <a:srgbClr val="C07060"/>
    <a:srgbClr val="B781D5"/>
    <a:srgbClr val="EACEFA"/>
    <a:srgbClr val="D9A99F"/>
    <a:srgbClr val="D499F5"/>
    <a:srgbClr val="CC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9" autoAdjust="0"/>
    <p:restoredTop sz="94660" autoAdjust="0"/>
  </p:normalViewPr>
  <p:slideViewPr>
    <p:cSldViewPr snapToGrid="0">
      <p:cViewPr>
        <p:scale>
          <a:sx n="90" d="100"/>
          <a:sy n="90" d="100"/>
        </p:scale>
        <p:origin x="-594" y="-7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0972277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29150"/>
            <a:ext cx="4932363" cy="4394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89312" tIns="43872" rIns="89312" bIns="438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8050" y="844550"/>
            <a:ext cx="4913313" cy="340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xmlns="" val="16126473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sz="1000" b="1" kern="1200" dirty="0" smtClean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LP threshold</a:t>
                </a:r>
                <a:endParaRPr lang="en-US" sz="1000" kern="1200" dirty="0">
                  <a:solidFill>
                    <a:schemeClr val="tx1"/>
                  </a:solidFill>
                  <a:effectLst/>
                  <a:latin typeface="Arial" charset="0"/>
                  <a:ea typeface="+mn-ea"/>
                  <a:cs typeface="+mn-cs"/>
                </a:endParaRPr>
              </a:p>
              <a:p>
                <a:r>
                  <a:rPr lang="en-US" sz="1000" b="1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Maximum permitted </a:t>
                </a:r>
                <a14:m>
                  <m:oMath xmlns:m="http://schemas.openxmlformats.org/officeDocument/2006/math">
                    <m:r>
                      <a:rPr lang="en-US" sz="1000" b="1" i="1" kern="1200">
                        <a:solidFill>
                          <a:schemeClr val="tx1"/>
                        </a:solidFill>
                        <a:effectLst/>
                        <a:latin typeface="Cambria Math"/>
                        <a:ea typeface="+mn-ea"/>
                        <a:cs typeface="+mn-cs"/>
                      </a:rPr>
                      <m:t>𝚫</m:t>
                    </m:r>
                    <m:r>
                      <a:rPr lang="en-US" sz="1000" b="1" i="1" kern="1200">
                        <a:solidFill>
                          <a:schemeClr val="tx1"/>
                        </a:solidFill>
                        <a:effectLst/>
                        <a:latin typeface="Cambria Math"/>
                        <a:ea typeface="+mn-ea"/>
                        <a:cs typeface="+mn-cs"/>
                      </a:rPr>
                      <m:t>𝐋𝐏</m:t>
                    </m:r>
                  </m:oMath>
                </a14:m>
                <a:endParaRPr lang="en-US" sz="1000" kern="1200" dirty="0">
                  <a:solidFill>
                    <a:schemeClr val="tx1"/>
                  </a:solidFill>
                  <a:effectLst/>
                  <a:latin typeface="Arial" charset="0"/>
                  <a:ea typeface="+mn-ea"/>
                  <a:cs typeface="+mn-cs"/>
                </a:endParaRP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98.5% ≤ LP &lt; 99.0%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0.5%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99.0% ≤  LP &lt; 100%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1%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LP = 100%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2%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sz="1000" b="1" kern="1200" dirty="0" smtClean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LP threshold</a:t>
                </a:r>
                <a:endParaRPr lang="en-US" sz="1000" kern="1200" dirty="0">
                  <a:solidFill>
                    <a:schemeClr val="tx1"/>
                  </a:solidFill>
                  <a:effectLst/>
                  <a:latin typeface="Arial" charset="0"/>
                  <a:ea typeface="+mn-ea"/>
                  <a:cs typeface="+mn-cs"/>
                </a:endParaRPr>
              </a:p>
              <a:p>
                <a:r>
                  <a:rPr lang="en-US" sz="1000" b="1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Maximum permitted </a:t>
                </a:r>
                <a:r>
                  <a:rPr lang="en-US" sz="1000" b="1" i="0" kern="120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𝚫𝐋𝐏</a:t>
                </a:r>
                <a:endParaRPr lang="en-US" sz="1000" kern="1200" dirty="0">
                  <a:solidFill>
                    <a:schemeClr val="tx1"/>
                  </a:solidFill>
                  <a:effectLst/>
                  <a:latin typeface="Arial" charset="0"/>
                  <a:ea typeface="+mn-ea"/>
                  <a:cs typeface="+mn-cs"/>
                </a:endParaRP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98.5% ≤ LP &lt; 99.0%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0.5%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99.0% ≤  LP &lt; 100%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1%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LP = 100%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2%</a:t>
                </a:r>
              </a:p>
              <a:p>
                <a:endParaRPr lang="en-US" dirty="0"/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678219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sz="1000" b="1" kern="1200" dirty="0" smtClean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LP threshold</a:t>
                </a:r>
                <a:endParaRPr lang="en-US" sz="1000" kern="1200" dirty="0">
                  <a:solidFill>
                    <a:schemeClr val="tx1"/>
                  </a:solidFill>
                  <a:effectLst/>
                  <a:latin typeface="Arial" charset="0"/>
                  <a:ea typeface="+mn-ea"/>
                  <a:cs typeface="+mn-cs"/>
                </a:endParaRPr>
              </a:p>
              <a:p>
                <a:r>
                  <a:rPr lang="en-US" sz="1000" b="1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Maximum permitted </a:t>
                </a:r>
                <a14:m>
                  <m:oMath xmlns:m="http://schemas.openxmlformats.org/officeDocument/2006/math">
                    <m:r>
                      <a:rPr lang="en-US" sz="1000" b="1" i="1" kern="1200">
                        <a:solidFill>
                          <a:schemeClr val="tx1"/>
                        </a:solidFill>
                        <a:effectLst/>
                        <a:latin typeface="Cambria Math"/>
                        <a:ea typeface="+mn-ea"/>
                        <a:cs typeface="+mn-cs"/>
                      </a:rPr>
                      <m:t>𝚫</m:t>
                    </m:r>
                    <m:r>
                      <a:rPr lang="en-US" sz="1000" b="1" i="1" kern="1200">
                        <a:solidFill>
                          <a:schemeClr val="tx1"/>
                        </a:solidFill>
                        <a:effectLst/>
                        <a:latin typeface="Cambria Math"/>
                        <a:ea typeface="+mn-ea"/>
                        <a:cs typeface="+mn-cs"/>
                      </a:rPr>
                      <m:t>𝐋𝐏</m:t>
                    </m:r>
                  </m:oMath>
                </a14:m>
                <a:endParaRPr lang="en-US" sz="1000" kern="1200" dirty="0">
                  <a:solidFill>
                    <a:schemeClr val="tx1"/>
                  </a:solidFill>
                  <a:effectLst/>
                  <a:latin typeface="Arial" charset="0"/>
                  <a:ea typeface="+mn-ea"/>
                  <a:cs typeface="+mn-cs"/>
                </a:endParaRP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98.5% ≤ LP &lt; 99.0%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0.5%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99.0% ≤  LP &lt; 100%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1%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LP = 100%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2%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sz="1000" b="1" kern="1200" dirty="0" smtClean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LP threshold</a:t>
                </a:r>
                <a:endParaRPr lang="en-US" sz="1000" kern="1200" dirty="0">
                  <a:solidFill>
                    <a:schemeClr val="tx1"/>
                  </a:solidFill>
                  <a:effectLst/>
                  <a:latin typeface="Arial" charset="0"/>
                  <a:ea typeface="+mn-ea"/>
                  <a:cs typeface="+mn-cs"/>
                </a:endParaRPr>
              </a:p>
              <a:p>
                <a:r>
                  <a:rPr lang="en-US" sz="1000" b="1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Maximum permitted </a:t>
                </a:r>
                <a:r>
                  <a:rPr lang="en-US" sz="1000" b="1" i="0" kern="120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𝚫𝐋𝐏</a:t>
                </a:r>
                <a:endParaRPr lang="en-US" sz="1000" kern="1200" dirty="0">
                  <a:solidFill>
                    <a:schemeClr val="tx1"/>
                  </a:solidFill>
                  <a:effectLst/>
                  <a:latin typeface="Arial" charset="0"/>
                  <a:ea typeface="+mn-ea"/>
                  <a:cs typeface="+mn-cs"/>
                </a:endParaRP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98.5% ≤ LP &lt; 99.0%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0.5%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99.0% ≤  LP &lt; 100%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1%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LP = 100%</a:t>
                </a:r>
              </a:p>
              <a:p>
                <a:r>
                  <a:rPr lang="en-US" sz="1000" kern="1200" dirty="0">
                    <a:solidFill>
                      <a:schemeClr val="tx1"/>
                    </a:solidFill>
                    <a:effectLst/>
                    <a:latin typeface="Arial" charset="0"/>
                    <a:ea typeface="+mn-ea"/>
                    <a:cs typeface="+mn-cs"/>
                  </a:rPr>
                  <a:t>2%</a:t>
                </a:r>
              </a:p>
              <a:p>
                <a:endParaRPr lang="en-US" dirty="0"/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678219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8156575" y="2962275"/>
            <a:ext cx="1749425" cy="746125"/>
            <a:chOff x="5138" y="1866"/>
            <a:chExt cx="1102" cy="470"/>
          </a:xfrm>
        </p:grpSpPr>
        <p:pic>
          <p:nvPicPr>
            <p:cNvPr id="5" name="Picture 6" descr="Logotype_White_33mm300dp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315" y="2041"/>
              <a:ext cx="749" cy="1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5138" y="1866"/>
              <a:ext cx="1102" cy="470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spAutoFit/>
            </a:bodyPr>
            <a:lstStyle/>
            <a:p>
              <a:pPr eaLnBrk="0" hangingPunct="0">
                <a:spcBef>
                  <a:spcPct val="15000"/>
                </a:spcBef>
                <a:spcAft>
                  <a:spcPct val="15000"/>
                </a:spcAft>
                <a:buClr>
                  <a:schemeClr val="accent1"/>
                </a:buClr>
                <a:defRPr/>
              </a:pPr>
              <a:endParaRPr lang="en-US" dirty="0">
                <a:latin typeface="Nokia Sans Wide" pitchFamily="34" charset="0"/>
                <a:cs typeface="+mn-cs"/>
              </a:endParaRPr>
            </a:p>
          </p:txBody>
        </p:sp>
      </p:grpSp>
      <p:grpSp>
        <p:nvGrpSpPr>
          <p:cNvPr id="7" name="Group 9"/>
          <p:cNvGrpSpPr>
            <a:grpSpLocks/>
          </p:cNvGrpSpPr>
          <p:nvPr userDrawn="1"/>
        </p:nvGrpSpPr>
        <p:grpSpPr bwMode="auto">
          <a:xfrm>
            <a:off x="8156575" y="2962275"/>
            <a:ext cx="1749425" cy="746125"/>
            <a:chOff x="5138" y="1866"/>
            <a:chExt cx="1102" cy="470"/>
          </a:xfrm>
        </p:grpSpPr>
        <p:pic>
          <p:nvPicPr>
            <p:cNvPr id="8" name="Picture 6" descr="Logotype_White_33mm300dp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315" y="2041"/>
              <a:ext cx="749" cy="1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>
              <a:off x="5138" y="1866"/>
              <a:ext cx="1102" cy="470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spAutoFit/>
            </a:bodyPr>
            <a:lstStyle/>
            <a:p>
              <a:pPr eaLnBrk="0" hangingPunct="0">
                <a:spcBef>
                  <a:spcPct val="15000"/>
                </a:spcBef>
                <a:spcAft>
                  <a:spcPct val="15000"/>
                </a:spcAft>
                <a:buClr>
                  <a:schemeClr val="accent1"/>
                </a:buClr>
                <a:defRPr/>
              </a:pPr>
              <a:endParaRPr lang="en-US" dirty="0">
                <a:latin typeface="Nokia Sans Wide" pitchFamily="34" charset="0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200" y="1573199"/>
            <a:ext cx="6451200" cy="2167200"/>
          </a:xfrm>
        </p:spPr>
        <p:txBody>
          <a:bodyPr>
            <a:norm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200" y="4028400"/>
            <a:ext cx="6491506" cy="1717200"/>
          </a:xfrm>
        </p:spPr>
        <p:txBody>
          <a:bodyPr>
            <a:normAutofit/>
          </a:bodyPr>
          <a:lstStyle>
            <a:lvl1pPr marL="0" indent="0" algn="l">
              <a:buNone/>
              <a:defRPr sz="2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© 2008 Nokia   V1-Filename.ppt / YYYY-MM-DD / Initials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Company Confidential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D692B5E-338A-4187-B591-77646A5F32EA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4C937-D364-4543-8EF1-2DBB47BD12F4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1535" y="1151964"/>
            <a:ext cx="4683600" cy="49716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165" y="1151949"/>
            <a:ext cx="4683600" cy="49716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2008  Nokia   V1-Filename.ppt / YYYY-MM-DD / Initials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Company Confidential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9D26B-31A0-42E5-A0B3-C9EC16631144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2008  Nokia   V1-Filename.ppt / YYYY-MM-DD / Initials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Company Confidential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981A3-8E6D-4F32-A7A1-E488A8E1FA65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3FAA1-1262-4ED6-9AD9-EDE0066F4D3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4150" y="613092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 sz="1200" smtClean="0">
                <a:solidFill>
                  <a:schemeClr val="tx1"/>
                </a:solidFill>
                <a:latin typeface="Nokia Sans Wide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SE 43 – 10</a:t>
            </a:r>
            <a:r>
              <a:rPr lang="en-US" baseline="30000" dirty="0" smtClean="0"/>
              <a:t>th</a:t>
            </a:r>
            <a:r>
              <a:rPr lang="en-US" dirty="0" smtClean="0"/>
              <a:t> meeting</a:t>
            </a:r>
          </a:p>
          <a:p>
            <a:pPr>
              <a:defRPr/>
            </a:pPr>
            <a:r>
              <a:rPr lang="pt-BR" dirty="0" smtClean="0"/>
              <a:t>Bologna, Italy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84150" y="0"/>
            <a:ext cx="95361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80975" y="1152525"/>
            <a:ext cx="9545638" cy="497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Nokia PowerPoint 2008 Template, A4 </a:t>
            </a:r>
            <a:br>
              <a:rPr lang="en-US" smtClean="0"/>
            </a:br>
            <a:r>
              <a:rPr lang="en-US" smtClean="0"/>
              <a:t>Title font: Nokia Large bold 32 pt</a:t>
            </a:r>
            <a:br>
              <a:rPr lang="en-US" smtClean="0"/>
            </a:br>
            <a:r>
              <a:rPr lang="en-US" smtClean="0"/>
              <a:t>Copy font: Nokia Sans Wide 20 pt (regular, bold or italic)</a:t>
            </a:r>
          </a:p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  <a:p>
            <a:pPr lvl="0"/>
            <a:r>
              <a:rPr lang="en-US" smtClean="0"/>
              <a:t>CHANGE THE CODE = File name (font: Nokia Sans Wide 8 pt) </a:t>
            </a:r>
            <a:br>
              <a:rPr lang="en-US" smtClean="0"/>
            </a:br>
            <a:r>
              <a:rPr lang="en-US" smtClean="0"/>
              <a:t>The filename and the code of a slide set must be the same for easy file search. </a:t>
            </a:r>
          </a:p>
          <a:p>
            <a:pPr lvl="0"/>
            <a:r>
              <a:rPr lang="en-US" smtClean="0"/>
              <a:t>DATE: yyyy-mm-dd </a:t>
            </a:r>
          </a:p>
          <a:p>
            <a:pPr lvl="0"/>
            <a:r>
              <a:rPr lang="en-US" smtClean="0"/>
              <a:t>Nokia PowerPoint presentations should always be marked with the appropriate level of confidentiality, e.g. Company Confidential (default), Confidential or Secret. More info from Corporate Security web.</a:t>
            </a:r>
          </a:p>
          <a:p>
            <a:pPr lvl="0"/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8188" y="6356350"/>
            <a:ext cx="726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 sz="800" dirty="0" smtClean="0">
                <a:solidFill>
                  <a:schemeClr val="tx1"/>
                </a:solidFill>
                <a:latin typeface="Nokia Sans Wide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4150" y="613092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 sz="1200" smtClean="0">
                <a:solidFill>
                  <a:schemeClr val="tx1"/>
                </a:solidFill>
                <a:latin typeface="Nokia Sans Wide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SE 43 – 10</a:t>
            </a:r>
            <a:r>
              <a:rPr lang="en-US" baseline="30000" dirty="0" smtClean="0"/>
              <a:t>th</a:t>
            </a:r>
            <a:r>
              <a:rPr lang="en-US" dirty="0" smtClean="0"/>
              <a:t> meeting</a:t>
            </a:r>
          </a:p>
          <a:p>
            <a:pPr>
              <a:defRPr/>
            </a:pPr>
            <a:r>
              <a:rPr lang="pt-BR" dirty="0" smtClean="0"/>
              <a:t>Bologna, Italy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4150" y="6356350"/>
            <a:ext cx="48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 sz="800" smtClean="0">
                <a:solidFill>
                  <a:schemeClr val="tx1"/>
                </a:solidFill>
                <a:latin typeface="Nokia Sans Wide" pitchFamily="34" charset="0"/>
                <a:cs typeface="+mn-cs"/>
              </a:defRPr>
            </a:lvl1pPr>
          </a:lstStyle>
          <a:p>
            <a:pPr>
              <a:defRPr/>
            </a:pPr>
            <a:fld id="{B0341AD1-74B9-418B-B070-2C949626A32A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5" r:id="rId2"/>
    <p:sldLayoutId id="2147483714" r:id="rId3"/>
    <p:sldLayoutId id="2147483713" r:id="rId4"/>
    <p:sldLayoutId id="2147483712" r:id="rId5"/>
  </p:sldLayoutIdLst>
  <p:timing>
    <p:tnLst>
      <p:par>
        <p:cTn id="1" dur="indefinite" restart="never" nodeType="tmRoot"/>
      </p:par>
    </p:tnLst>
  </p:timing>
  <p:hf hdr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Nokia Large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Nokia Large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Nokia Large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Nokia Large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Nokia Large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Nokia Large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Nokia Large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Nokia Large"/>
        </a:defRPr>
      </a:lvl9pPr>
    </p:titleStyle>
    <p:bodyStyle>
      <a:lvl1pPr marL="190500" indent="-190500" algn="l" rtl="0" fontAlgn="base">
        <a:spcBef>
          <a:spcPts val="363"/>
        </a:spcBef>
        <a:spcAft>
          <a:spcPct val="0"/>
        </a:spcAft>
        <a:buClr>
          <a:schemeClr val="tx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65163" indent="-193675" algn="l" rtl="0" fontAlgn="base">
        <a:spcBef>
          <a:spcPts val="325"/>
        </a:spcBef>
        <a:spcAft>
          <a:spcPct val="0"/>
        </a:spcAft>
        <a:buClr>
          <a:schemeClr val="tx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7763" indent="-193675" algn="l" rtl="0" fontAlgn="base">
        <a:spcBef>
          <a:spcPts val="288"/>
        </a:spcBef>
        <a:spcAft>
          <a:spcPct val="0"/>
        </a:spcAft>
        <a:buClr>
          <a:schemeClr val="tx2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712913" indent="-190500" algn="l" rtl="0" fontAlgn="base">
        <a:spcBef>
          <a:spcPts val="250"/>
        </a:spcBef>
        <a:spcAft>
          <a:spcPct val="0"/>
        </a:spcAft>
        <a:buClr>
          <a:schemeClr val="tx2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192338" indent="-225425" algn="l" rtl="0" fontAlgn="base">
        <a:spcBef>
          <a:spcPts val="338"/>
        </a:spcBef>
        <a:spcAft>
          <a:spcPct val="0"/>
        </a:spcAft>
        <a:buClr>
          <a:schemeClr val="tx2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7.png"/><Relationship Id="rId10" Type="http://schemas.openxmlformats.org/officeDocument/2006/relationships/image" Target="../media/image16.png"/><Relationship Id="rId4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205307" y="631660"/>
            <a:ext cx="9276840" cy="2167200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Contributions to SE43 Group – 11</a:t>
            </a:r>
            <a:r>
              <a:rPr lang="en-US" sz="5400" baseline="30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th</a:t>
            </a:r>
            <a:r>
              <a:rPr lang="en-US" sz="5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Meeting</a:t>
            </a:r>
            <a:endParaRPr lang="en-US" sz="5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87199" y="2806995"/>
            <a:ext cx="9594753" cy="3200400"/>
          </a:xfrm>
        </p:spPr>
        <p:txBody>
          <a:bodyPr>
            <a:normAutofit fontScale="77500" lnSpcReduction="20000"/>
          </a:bodyPr>
          <a:lstStyle/>
          <a:p>
            <a:endParaRPr lang="pt-BR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SE43(11)65 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Reference spatial geometries between WSDs and DTT-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Rxs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for </a:t>
            </a:r>
            <a:r>
              <a:rPr lang="en-US">
                <a:solidFill>
                  <a:schemeClr val="accent1">
                    <a:lumMod val="60000"/>
                    <a:lumOff val="40000"/>
                  </a:schemeClr>
                </a:solidFill>
              </a:rPr>
              <a:t>the </a:t>
            </a:r>
            <a:r>
              <a:rPr lang="en-US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calculation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of the maximum permitted WSD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EIRP</a:t>
            </a:r>
          </a:p>
          <a:p>
            <a:endParaRPr lang="pt-BR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SE43(11)66 </a:t>
            </a:r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Strategies to calculate the maximum permitted WSD EIRP</a:t>
            </a:r>
            <a:endParaRPr lang="pt-B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pt-BR" b="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pt-BR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pt-B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r"/>
            <a:r>
              <a:rPr lang="pt-BR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Nokia Institute of Technology - INdT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6981A3-8E6D-4F32-A7A1-E488A8E1FA6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pic>
        <p:nvPicPr>
          <p:cNvPr id="12" name="Picture 11" descr="Figura1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43790" y="5757715"/>
            <a:ext cx="1162050" cy="671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ZoneTexte 7"/>
          <p:cNvSpPr txBox="1"/>
          <p:nvPr/>
        </p:nvSpPr>
        <p:spPr>
          <a:xfrm>
            <a:off x="6974958" y="531628"/>
            <a:ext cx="19609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2000" smtClean="0"/>
              <a:t>SE43(11)Info15</a:t>
            </a:r>
            <a:endParaRPr lang="en-US" sz="2000" dirty="0" err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SE43(11)66 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Strategies to calculate the maximum permitted WSD EIRP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975" y="1163158"/>
            <a:ext cx="9545638" cy="4970463"/>
          </a:xfrm>
        </p:spPr>
        <p:txBody>
          <a:bodyPr/>
          <a:lstStyle/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38188" y="6356350"/>
            <a:ext cx="7261225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2008  Nokia   V1-Filename.ppt / YYYY-MM-DD / Initials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84150" y="6130925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Company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4C937-D364-4543-8EF1-2DBB47BD12F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05741" y="812001"/>
            <a:ext cx="4088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err="1" smtClean="0"/>
              <a:t>Portable</a:t>
            </a:r>
            <a:r>
              <a:rPr lang="pt-BR" sz="2000" dirty="0" smtClean="0"/>
              <a:t> WSD </a:t>
            </a:r>
            <a:r>
              <a:rPr lang="pt-BR" sz="2000" dirty="0" err="1" smtClean="0"/>
              <a:t>to</a:t>
            </a:r>
            <a:r>
              <a:rPr lang="pt-BR" sz="2000" dirty="0" smtClean="0"/>
              <a:t> </a:t>
            </a:r>
            <a:r>
              <a:rPr lang="pt-BR" sz="2000" dirty="0" err="1" smtClean="0"/>
              <a:t>Portable</a:t>
            </a:r>
            <a:r>
              <a:rPr lang="pt-BR" sz="2000" dirty="0" smtClean="0"/>
              <a:t> DTT-</a:t>
            </a:r>
            <a:r>
              <a:rPr lang="pt-BR" sz="2000" dirty="0" err="1" smtClean="0"/>
              <a:t>Rx</a:t>
            </a:r>
            <a:endParaRPr lang="en-US" sz="2000" dirty="0" err="1" smtClean="0"/>
          </a:p>
        </p:txBody>
      </p:sp>
      <p:pic>
        <p:nvPicPr>
          <p:cNvPr id="16" name="Picture 1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702" r="6176"/>
          <a:stretch/>
        </p:blipFill>
        <p:spPr bwMode="auto">
          <a:xfrm>
            <a:off x="1270017" y="1328650"/>
            <a:ext cx="3579980" cy="236656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7" name="Picture 16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413" r="6888"/>
          <a:stretch/>
        </p:blipFill>
        <p:spPr bwMode="auto">
          <a:xfrm>
            <a:off x="5240867" y="1328650"/>
            <a:ext cx="3521583" cy="236656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8" name="Picture 17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154"/>
          <a:stretch/>
        </p:blipFill>
        <p:spPr bwMode="auto">
          <a:xfrm>
            <a:off x="1212112" y="3609760"/>
            <a:ext cx="3811875" cy="23657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9" name="Picture 18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346"/>
          <a:stretch/>
        </p:blipFill>
        <p:spPr bwMode="auto">
          <a:xfrm>
            <a:off x="5170282" y="3609759"/>
            <a:ext cx="3804258" cy="23657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7" name="Rectangle 6"/>
          <p:cNvSpPr/>
          <p:nvPr/>
        </p:nvSpPr>
        <p:spPr>
          <a:xfrm>
            <a:off x="1754372" y="1212111"/>
            <a:ext cx="2328530" cy="25518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Strategy</a:t>
            </a:r>
            <a:r>
              <a:rPr lang="pt-BR" dirty="0" smtClean="0">
                <a:solidFill>
                  <a:schemeClr val="tx1"/>
                </a:solidFill>
              </a:rPr>
              <a:t>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908146" y="1236920"/>
            <a:ext cx="2328530" cy="25518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Strategy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41476" y="5982590"/>
            <a:ext cx="2328530" cy="25518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Strategy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745151" y="5982590"/>
            <a:ext cx="2328530" cy="25518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Strategy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457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SE43(11)66 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Strategies to calculate the maximum permitted WSD EIRP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975" y="1163158"/>
            <a:ext cx="9545638" cy="4970463"/>
          </a:xfrm>
        </p:spPr>
        <p:txBody>
          <a:bodyPr/>
          <a:lstStyle/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38188" y="6356350"/>
            <a:ext cx="7261225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2008  Nokia   V1-Filename.ppt / YYYY-MM-DD / Initials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84150" y="6130925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Company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4C937-D364-4543-8EF1-2DBB47BD12F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180975" y="1152525"/>
            <a:ext cx="9545638" cy="497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90500" indent="-190500" algn="l" rtl="0" fontAlgn="base">
              <a:spcBef>
                <a:spcPts val="363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5163" indent="-193675" algn="l" rtl="0" fontAlgn="base">
              <a:spcBef>
                <a:spcPts val="325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7763" indent="-193675" algn="l" rtl="0" fontAlgn="base">
              <a:spcBef>
                <a:spcPts val="288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2913" indent="-190500" algn="l" rtl="0" fontAlgn="base">
              <a:spcBef>
                <a:spcPts val="25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92338" indent="-225425" algn="l" rtl="0" fontAlgn="base">
              <a:spcBef>
                <a:spcPts val="338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err="1" smtClean="0"/>
              <a:t>Maximum</a:t>
            </a:r>
            <a:r>
              <a:rPr lang="pt-BR" dirty="0" smtClean="0"/>
              <a:t> WSD EIRP </a:t>
            </a:r>
            <a:r>
              <a:rPr lang="pt-BR" dirty="0" err="1" smtClean="0"/>
              <a:t>calculation</a:t>
            </a:r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err="1" smtClean="0"/>
              <a:t>Limiting</a:t>
            </a:r>
            <a:r>
              <a:rPr lang="pt-BR" dirty="0" smtClean="0"/>
              <a:t> </a:t>
            </a:r>
            <a:r>
              <a:rPr lang="pt-BR" dirty="0" err="1" smtClean="0"/>
              <a:t>scenarios</a:t>
            </a:r>
            <a:endParaRPr lang="pt-BR" dirty="0" smtClean="0"/>
          </a:p>
          <a:p>
            <a:pPr lvl="1"/>
            <a:r>
              <a:rPr lang="pt-BR" dirty="0" err="1" smtClean="0"/>
              <a:t>Portable</a:t>
            </a:r>
            <a:r>
              <a:rPr lang="pt-BR" dirty="0" smtClean="0"/>
              <a:t> WSD – </a:t>
            </a:r>
            <a:r>
              <a:rPr lang="pt-BR" dirty="0" err="1" smtClean="0"/>
              <a:t>Portable</a:t>
            </a:r>
            <a:r>
              <a:rPr lang="pt-BR" dirty="0" smtClean="0"/>
              <a:t> DTT-</a:t>
            </a:r>
            <a:r>
              <a:rPr lang="pt-BR" dirty="0" err="1" smtClean="0"/>
              <a:t>Rx</a:t>
            </a:r>
            <a:r>
              <a:rPr lang="pt-BR" dirty="0" smtClean="0"/>
              <a:t> (</a:t>
            </a:r>
            <a:r>
              <a:rPr lang="pt-BR" dirty="0" err="1" smtClean="0"/>
              <a:t>Scenario</a:t>
            </a:r>
            <a:r>
              <a:rPr lang="pt-BR" dirty="0" smtClean="0"/>
              <a:t> 3)</a:t>
            </a:r>
            <a:endParaRPr lang="pt-BR" dirty="0"/>
          </a:p>
          <a:p>
            <a:pPr lvl="1"/>
            <a:r>
              <a:rPr lang="pt-BR" dirty="0" err="1" smtClean="0"/>
              <a:t>Fixed</a:t>
            </a:r>
            <a:r>
              <a:rPr lang="pt-BR" dirty="0" smtClean="0"/>
              <a:t> WSD – </a:t>
            </a:r>
            <a:r>
              <a:rPr lang="pt-BR" dirty="0" err="1" smtClean="0"/>
              <a:t>Fixed</a:t>
            </a:r>
            <a:r>
              <a:rPr lang="pt-BR" dirty="0" smtClean="0"/>
              <a:t> DTT-</a:t>
            </a:r>
            <a:r>
              <a:rPr lang="pt-BR" dirty="0" err="1" smtClean="0"/>
              <a:t>Rx</a:t>
            </a:r>
            <a:r>
              <a:rPr lang="pt-BR" dirty="0" smtClean="0"/>
              <a:t> </a:t>
            </a:r>
            <a:r>
              <a:rPr lang="pt-BR" dirty="0"/>
              <a:t>(</a:t>
            </a:r>
            <a:r>
              <a:rPr lang="pt-BR" dirty="0" err="1"/>
              <a:t>Scenario</a:t>
            </a:r>
            <a:r>
              <a:rPr lang="pt-BR" dirty="0"/>
              <a:t> </a:t>
            </a:r>
            <a:r>
              <a:rPr lang="pt-BR" dirty="0" smtClean="0"/>
              <a:t>4)</a:t>
            </a:r>
            <a:endParaRPr lang="pt-BR" dirty="0"/>
          </a:p>
          <a:p>
            <a:pPr lvl="1"/>
            <a:endParaRPr lang="pt-BR" dirty="0" smtClean="0"/>
          </a:p>
          <a:p>
            <a:r>
              <a:rPr lang="pt-BR" dirty="0" err="1" smtClean="0"/>
              <a:t>Reference</a:t>
            </a:r>
            <a:r>
              <a:rPr lang="pt-BR" dirty="0" smtClean="0"/>
              <a:t> </a:t>
            </a:r>
            <a:r>
              <a:rPr lang="pt-BR" dirty="0" err="1" smtClean="0"/>
              <a:t>geometries</a:t>
            </a:r>
            <a:r>
              <a:rPr lang="pt-BR" dirty="0" smtClean="0"/>
              <a:t> for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calculation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WSD EIRP </a:t>
            </a:r>
          </a:p>
          <a:p>
            <a:pPr lvl="1"/>
            <a:r>
              <a:rPr lang="pt-BR" dirty="0" err="1" smtClean="0"/>
              <a:t>Deterministic</a:t>
            </a:r>
            <a:r>
              <a:rPr lang="pt-BR" dirty="0" smtClean="0"/>
              <a:t> </a:t>
            </a:r>
            <a:r>
              <a:rPr lang="pt-BR" dirty="0" err="1" smtClean="0"/>
              <a:t>reference</a:t>
            </a:r>
            <a:r>
              <a:rPr lang="pt-BR" dirty="0" smtClean="0"/>
              <a:t> </a:t>
            </a:r>
            <a:r>
              <a:rPr lang="pt-BR" dirty="0" err="1" smtClean="0"/>
              <a:t>geometry</a:t>
            </a:r>
            <a:endParaRPr lang="pt-BR" dirty="0" smtClean="0"/>
          </a:p>
          <a:p>
            <a:pPr lvl="1"/>
            <a:endParaRPr lang="pt-BR" dirty="0"/>
          </a:p>
          <a:p>
            <a:pPr lvl="1"/>
            <a:endParaRPr lang="pt-BR" dirty="0" smtClean="0"/>
          </a:p>
          <a:p>
            <a:pPr lvl="1"/>
            <a:endParaRPr lang="pt-BR" dirty="0"/>
          </a:p>
          <a:p>
            <a:pPr lvl="1"/>
            <a:endParaRPr lang="pt-BR" dirty="0" smtClean="0"/>
          </a:p>
          <a:p>
            <a:pPr lvl="1"/>
            <a:r>
              <a:rPr lang="pt-BR" dirty="0" err="1" smtClean="0"/>
              <a:t>Probabilistic</a:t>
            </a:r>
            <a:r>
              <a:rPr lang="pt-BR" dirty="0" smtClean="0"/>
              <a:t> </a:t>
            </a:r>
            <a:r>
              <a:rPr lang="pt-BR" dirty="0" err="1" smtClean="0"/>
              <a:t>reference</a:t>
            </a:r>
            <a:r>
              <a:rPr lang="pt-BR" dirty="0" smtClean="0"/>
              <a:t> </a:t>
            </a:r>
            <a:r>
              <a:rPr lang="pt-BR" dirty="0" err="1" smtClean="0"/>
              <a:t>configuration</a:t>
            </a:r>
            <a:r>
              <a:rPr lang="pt-BR" dirty="0" smtClean="0"/>
              <a:t> (SE43(11)65)</a:t>
            </a:r>
          </a:p>
          <a:p>
            <a:pPr lvl="2"/>
            <a:r>
              <a:rPr lang="pt-BR" dirty="0" err="1" smtClean="0"/>
              <a:t>Reference</a:t>
            </a:r>
            <a:r>
              <a:rPr lang="pt-BR" dirty="0" smtClean="0"/>
              <a:t> total </a:t>
            </a:r>
            <a:r>
              <a:rPr lang="pt-BR" dirty="0" err="1" smtClean="0"/>
              <a:t>loss</a:t>
            </a:r>
            <a:r>
              <a:rPr lang="pt-BR" dirty="0" smtClean="0"/>
              <a:t> = </a:t>
            </a:r>
            <a:r>
              <a:rPr lang="pt-BR" dirty="0" err="1" smtClean="0"/>
              <a:t>percentile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total </a:t>
            </a:r>
            <a:r>
              <a:rPr lang="pt-BR" dirty="0" err="1" smtClean="0"/>
              <a:t>loss</a:t>
            </a:r>
            <a:r>
              <a:rPr lang="pt-BR" dirty="0" smtClean="0"/>
              <a:t> </a:t>
            </a:r>
            <a:r>
              <a:rPr lang="pt-BR" dirty="0" err="1" smtClean="0"/>
              <a:t>cumulative</a:t>
            </a:r>
            <a:r>
              <a:rPr lang="pt-BR" dirty="0" smtClean="0"/>
              <a:t> </a:t>
            </a:r>
            <a:r>
              <a:rPr lang="pt-BR" dirty="0" err="1" smtClean="0"/>
              <a:t>distribution</a:t>
            </a:r>
            <a:r>
              <a:rPr lang="pt-BR" dirty="0" smtClean="0"/>
              <a:t> for </a:t>
            </a:r>
            <a:r>
              <a:rPr lang="pt-BR" dirty="0" err="1" smtClean="0"/>
              <a:t>different</a:t>
            </a:r>
            <a:r>
              <a:rPr lang="pt-BR" dirty="0" smtClean="0"/>
              <a:t> DTT-</a:t>
            </a:r>
            <a:r>
              <a:rPr lang="pt-BR" dirty="0" err="1" smtClean="0"/>
              <a:t>Rx</a:t>
            </a:r>
            <a:r>
              <a:rPr lang="pt-BR" dirty="0" smtClean="0"/>
              <a:t> </a:t>
            </a:r>
            <a:endParaRPr lang="pt-BR" dirty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r>
              <a:rPr lang="pt-BR" dirty="0" err="1" smtClean="0"/>
              <a:t>Limitation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interference</a:t>
            </a:r>
            <a:r>
              <a:rPr lang="pt-BR" dirty="0" smtClean="0"/>
              <a:t> </a:t>
            </a:r>
            <a:r>
              <a:rPr lang="pt-BR" dirty="0" err="1" smtClean="0"/>
              <a:t>by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overloading</a:t>
            </a:r>
            <a:r>
              <a:rPr lang="pt-BR" dirty="0" smtClean="0"/>
              <a:t> </a:t>
            </a:r>
            <a:r>
              <a:rPr lang="pt-BR" dirty="0" err="1" smtClean="0"/>
              <a:t>threshold</a:t>
            </a:r>
            <a:r>
              <a:rPr lang="pt-BR" dirty="0" smtClean="0"/>
              <a:t> </a:t>
            </a:r>
            <a:r>
              <a:rPr lang="pt-BR" dirty="0" err="1" smtClean="0"/>
              <a:t>Oth</a:t>
            </a:r>
            <a:endParaRPr lang="pt-BR" dirty="0" smtClean="0"/>
          </a:p>
          <a:p>
            <a:endParaRPr lang="pt-BR" dirty="0" smtClean="0"/>
          </a:p>
          <a:p>
            <a:pPr marL="0" indent="0">
              <a:buFont typeface="Arial" charset="0"/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marL="471488" lvl="1" indent="0">
              <a:buFont typeface="Arial" charset="0"/>
              <a:buNone/>
            </a:pPr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45242852"/>
              </p:ext>
            </p:extLst>
          </p:nvPr>
        </p:nvGraphicFramePr>
        <p:xfrm>
          <a:off x="1643256" y="4242429"/>
          <a:ext cx="6408423" cy="110413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23284"/>
                <a:gridCol w="871879"/>
                <a:gridCol w="1022621"/>
                <a:gridCol w="1022621"/>
                <a:gridCol w="886271"/>
                <a:gridCol w="681747"/>
              </a:tblGrid>
              <a:tr h="41691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Scenario</a:t>
                      </a:r>
                      <a:endParaRPr lang="en-US" sz="10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Distance [m]</a:t>
                      </a:r>
                      <a:endParaRPr lang="en-US" sz="10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Polarization discrimination [dB]</a:t>
                      </a:r>
                      <a:endParaRPr lang="en-US" sz="1000" b="1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Rx Antenna discrimination [dB]</a:t>
                      </a:r>
                      <a:endParaRPr lang="en-US" sz="1000" b="1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Tx antenna attenuation [dB]</a:t>
                      </a:r>
                      <a:endParaRPr lang="en-US" sz="1000" b="1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Total Loss [dB]</a:t>
                      </a:r>
                      <a:endParaRPr lang="en-US" sz="1000" b="1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Portable WSD @1.5m 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to Portable DTT @1.5m</a:t>
                      </a:r>
                      <a:endParaRPr lang="en-US" sz="10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</a:t>
                      </a:r>
                      <a:endParaRPr lang="en-US" sz="1000" b="1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- </a:t>
                      </a:r>
                      <a:endParaRPr lang="en-US" sz="1000" b="1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-</a:t>
                      </a:r>
                      <a:endParaRPr lang="en-US" sz="1000" b="1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-</a:t>
                      </a:r>
                      <a:endParaRPr lang="en-US" sz="1000" b="1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34.72</a:t>
                      </a:r>
                      <a:endParaRPr lang="en-US" sz="1000" b="1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Fixed WSD @10m 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to Fixed DTT @10m</a:t>
                      </a:r>
                      <a:endParaRPr lang="en-US" sz="10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20</a:t>
                      </a:r>
                      <a:endParaRPr lang="en-US" sz="1000" b="1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3</a:t>
                      </a:r>
                      <a:endParaRPr lang="en-US" sz="10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-</a:t>
                      </a:r>
                      <a:endParaRPr lang="en-US" sz="1000" b="1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-</a:t>
                      </a:r>
                      <a:endParaRPr lang="en-US" sz="1000" b="1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57.72</a:t>
                      </a:r>
                      <a:endParaRPr lang="en-US" sz="10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" name="Rectangle 12"/>
              <p:cNvSpPr/>
              <p:nvPr/>
            </p:nvSpPr>
            <p:spPr>
              <a:xfrm>
                <a:off x="3240595" y="1628815"/>
                <a:ext cx="3333157" cy="3893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BR" b="0" i="0" smtClean="0">
                          <a:latin typeface="Cambria Math"/>
                        </a:rPr>
                        <m:t>WSD</m:t>
                      </m:r>
                      <m:r>
                        <a:rPr lang="pt-BR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>
                          <a:latin typeface="Cambria Math"/>
                        </a:rPr>
                        <m:t>EIR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P</m:t>
                          </m:r>
                        </m:e>
                        <m:sub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dBm</m:t>
                              </m:r>
                            </m:e>
                          </m:d>
                        </m:sub>
                      </m:sSub>
                      <m:r>
                        <a:rPr lang="en-US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I</m:t>
                          </m:r>
                        </m:e>
                        <m:sub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dBm</m:t>
                              </m:r>
                            </m:e>
                          </m:d>
                        </m:sub>
                      </m:sSub>
                      <m:r>
                        <a:rPr lang="en-US"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>
                          <a:latin typeface="Cambria Math"/>
                        </a:rPr>
                        <m:t>LOSS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595" y="1628815"/>
                <a:ext cx="3333157" cy="389337"/>
              </a:xfrm>
              <a:prstGeom prst="rect">
                <a:avLst/>
              </a:prstGeom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01083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SE43(11)66 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Strategies to calculate the maximum permitted WSD EIRP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975" y="1163158"/>
            <a:ext cx="9545638" cy="4970463"/>
          </a:xfrm>
        </p:spPr>
        <p:txBody>
          <a:bodyPr/>
          <a:lstStyle/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38188" y="6356350"/>
            <a:ext cx="7261225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2008  Nokia   V1-Filename.ppt / YYYY-MM-DD / Initials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84150" y="6130925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Company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4C937-D364-4543-8EF1-2DBB47BD12F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180975" y="1152525"/>
            <a:ext cx="9545638" cy="497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90500" indent="-190500" algn="l" rtl="0" fontAlgn="base">
              <a:spcBef>
                <a:spcPts val="363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5163" indent="-193675" algn="l" rtl="0" fontAlgn="base">
              <a:spcBef>
                <a:spcPts val="325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7763" indent="-193675" algn="l" rtl="0" fontAlgn="base">
              <a:spcBef>
                <a:spcPts val="288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2913" indent="-190500" algn="l" rtl="0" fontAlgn="base">
              <a:spcBef>
                <a:spcPts val="25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92338" indent="-225425" algn="l" rtl="0" fontAlgn="base">
              <a:spcBef>
                <a:spcPts val="338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err="1" smtClean="0"/>
              <a:t>Maximum</a:t>
            </a:r>
            <a:r>
              <a:rPr lang="pt-BR" dirty="0" smtClean="0"/>
              <a:t> WSD EIRP </a:t>
            </a:r>
            <a:r>
              <a:rPr lang="pt-BR" dirty="0" err="1" smtClean="0"/>
              <a:t>calculation</a:t>
            </a:r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marL="0" indent="0">
              <a:buFont typeface="Arial" charset="0"/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marL="471488" lvl="1" indent="0">
              <a:buFont typeface="Arial" charset="0"/>
              <a:buNone/>
            </a:pPr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27088736"/>
                  </p:ext>
                </p:extLst>
              </p:nvPr>
            </p:nvGraphicFramePr>
            <p:xfrm>
              <a:off x="2163278" y="1613391"/>
              <a:ext cx="6087588" cy="2024365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1186760"/>
                    <a:gridCol w="589297"/>
                    <a:gridCol w="596782"/>
                    <a:gridCol w="596782"/>
                    <a:gridCol w="596782"/>
                    <a:gridCol w="589977"/>
                    <a:gridCol w="643736"/>
                    <a:gridCol w="643736"/>
                    <a:gridCol w="643736"/>
                  </a:tblGrid>
                  <a:tr h="197029">
                    <a:tc gridSpan="9">
                      <a:txBody>
                        <a:bodyPr/>
                        <a:lstStyle/>
                        <a:p>
                          <a:pPr marL="0" marR="0" algn="ctr" defTabSz="914400" rtl="0" eaLnBrk="1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Reference total loss =  57.72 dB</a:t>
                          </a:r>
                        </a:p>
                      </a:txBody>
                      <a:tcPr marL="68580" marR="6858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197029">
                    <a:tc rowSpan="2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Region</a:t>
                          </a: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 gridSpan="4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</a:t>
                          </a:r>
                          <a:r>
                            <a:rPr lang="en-US" sz="900" baseline="30000">
                              <a:effectLst/>
                            </a:rPr>
                            <a:t>st</a:t>
                          </a:r>
                          <a:r>
                            <a:rPr lang="en-US" sz="900">
                              <a:effectLst/>
                            </a:rPr>
                            <a:t> adjacent channel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4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</a:t>
                          </a:r>
                          <a:r>
                            <a:rPr lang="en-US" sz="900" baseline="30000">
                              <a:effectLst/>
                            </a:rPr>
                            <a:t>nd</a:t>
                          </a:r>
                          <a:r>
                            <a:rPr lang="en-US" sz="900">
                              <a:effectLst/>
                            </a:rPr>
                            <a:t> adjacent channel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362933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1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2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3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1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2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3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9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E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wmed</m:t>
                                    </m:r>
                                    <m: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ref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-19.14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-19.14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-19.14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-19.14</a:t>
                          </a: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-9.14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-9.14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-9.14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-9.14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9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E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wmed</m:t>
                                    </m:r>
                                    <m: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ref</m:t>
                                    </m:r>
                                  </m:sub>
                                </m:sSub>
                                <m:r>
                                  <a:rPr lang="en-US" sz="900">
                                    <a:effectLst/>
                                    <a:latin typeface="Cambria Math"/>
                                  </a:rPr>
                                  <m:t>+5 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900">
                                    <a:effectLst/>
                                    <a:latin typeface="Cambria Math"/>
                                  </a:rPr>
                                  <m:t>dB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-11.14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-11.14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7.86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7.86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9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E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wmed</m:t>
                                    </m:r>
                                    <m: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ref</m:t>
                                    </m:r>
                                  </m:sub>
                                </m:sSub>
                                <m:r>
                                  <a:rPr lang="en-US" sz="900">
                                    <a:effectLst/>
                                    <a:latin typeface="Cambria Math"/>
                                  </a:rPr>
                                  <m:t>+10 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900">
                                    <a:effectLst/>
                                    <a:latin typeface="Cambria Math"/>
                                  </a:rPr>
                                  <m:t>dB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-1.84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-1.84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4.56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4.56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8.16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8.16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14.56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14.56</a:t>
                          </a: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9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E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wmed</m:t>
                                    </m:r>
                                    <m: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ref</m:t>
                                    </m:r>
                                  </m:sub>
                                </m:sSub>
                                <m:r>
                                  <a:rPr lang="en-US" sz="900">
                                    <a:effectLst/>
                                    <a:latin typeface="Cambria Math"/>
                                  </a:rPr>
                                  <m:t>+15 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900">
                                    <a:effectLst/>
                                    <a:latin typeface="Cambria Math"/>
                                  </a:rPr>
                                  <m:t>dB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-1.84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4.56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12.06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12.06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8.16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14.56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22.06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22.06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9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E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wmed</m:t>
                                    </m:r>
                                    <m: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ref</m:t>
                                    </m:r>
                                  </m:sub>
                                </m:sSub>
                                <m:r>
                                  <a:rPr lang="en-US" sz="900">
                                    <a:effectLst/>
                                    <a:latin typeface="Cambria Math"/>
                                  </a:rPr>
                                  <m:t>+20 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900">
                                    <a:effectLst/>
                                    <a:latin typeface="Cambria Math"/>
                                  </a:rPr>
                                  <m:t>dB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-1.84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9.96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17.16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17.16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8.16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19.96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27.16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27.16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9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E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wmed</m:t>
                                    </m:r>
                                    <m: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ref</m:t>
                                    </m:r>
                                  </m:sub>
                                </m:sSub>
                                <m:r>
                                  <a:rPr lang="en-US" sz="900">
                                    <a:effectLst/>
                                    <a:latin typeface="Cambria Math"/>
                                  </a:rPr>
                                  <m:t>+25 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900">
                                    <a:effectLst/>
                                    <a:latin typeface="Cambria Math"/>
                                  </a:rPr>
                                  <m:t>dB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-1.84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15.26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22.16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22.16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8.16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25.26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32.16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32.16</a:t>
                          </a: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227088736"/>
                  </p:ext>
                </p:extLst>
              </p:nvPr>
            </p:nvGraphicFramePr>
            <p:xfrm>
              <a:off x="2163278" y="1613391"/>
              <a:ext cx="6087588" cy="2402911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1186760"/>
                    <a:gridCol w="589297"/>
                    <a:gridCol w="596782"/>
                    <a:gridCol w="596782"/>
                    <a:gridCol w="596782"/>
                    <a:gridCol w="589977"/>
                    <a:gridCol w="643736"/>
                    <a:gridCol w="643736"/>
                    <a:gridCol w="643736"/>
                  </a:tblGrid>
                  <a:tr h="197029">
                    <a:tc gridSpan="9">
                      <a:txBody>
                        <a:bodyPr/>
                        <a:lstStyle/>
                        <a:p>
                          <a:pPr marL="0" marR="0" algn="ctr" defTabSz="914400" rtl="0" eaLnBrk="1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Reference total loss =  57.72 dB</a:t>
                          </a:r>
                        </a:p>
                      </a:txBody>
                      <a:tcPr marL="68580" marR="6858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197029">
                    <a:tc rowSpan="2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Region</a:t>
                          </a: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 gridSpan="4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</a:t>
                          </a:r>
                          <a:r>
                            <a:rPr lang="en-US" sz="900" baseline="30000">
                              <a:effectLst/>
                            </a:rPr>
                            <a:t>st</a:t>
                          </a:r>
                          <a:r>
                            <a:rPr lang="en-US" sz="900">
                              <a:effectLst/>
                            </a:rPr>
                            <a:t> adjacent channel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4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</a:t>
                          </a:r>
                          <a:r>
                            <a:rPr lang="en-US" sz="900" baseline="30000">
                              <a:effectLst/>
                            </a:rPr>
                            <a:t>nd</a:t>
                          </a:r>
                          <a:r>
                            <a:rPr lang="en-US" sz="900">
                              <a:effectLst/>
                            </a:rPr>
                            <a:t> adjacent channel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362933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1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2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3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1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2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3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513" t="-368571" r="-412308" b="-5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-19.14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-19.14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-19.14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-19.14</a:t>
                          </a: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-9.14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-9.14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-9.14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-9.14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513" t="-482353" r="-412308" b="-423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-11.14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-11.14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7.86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7.86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513" t="-565714" r="-412308" b="-31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-1.84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-1.84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4.56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4.56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8.16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8.16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14.56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14.56</a:t>
                          </a: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513" t="-665714" r="-412308" b="-21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-1.84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4.56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12.06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12.06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8.16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14.56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22.06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22.06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513" t="-788235" r="-412308" b="-1176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-1.84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9.96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17.16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17.16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8.16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19.96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27.16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27.16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513" t="-862857" r="-412308" b="-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-1.84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15.26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22.16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22.16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8.16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25.26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32.16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32.16</a:t>
                          </a: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14" name="Table 1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35763449"/>
                  </p:ext>
                </p:extLst>
              </p:nvPr>
            </p:nvGraphicFramePr>
            <p:xfrm>
              <a:off x="2188087" y="4098623"/>
              <a:ext cx="6087588" cy="2024365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1186760"/>
                    <a:gridCol w="589297"/>
                    <a:gridCol w="596782"/>
                    <a:gridCol w="596782"/>
                    <a:gridCol w="596782"/>
                    <a:gridCol w="589977"/>
                    <a:gridCol w="643736"/>
                    <a:gridCol w="643736"/>
                    <a:gridCol w="643736"/>
                  </a:tblGrid>
                  <a:tr h="197029">
                    <a:tc gridSpan="9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Reference total loss =  34.72dB</a:t>
                          </a:r>
                          <a:endParaRPr lang="en-US" sz="16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197029">
                    <a:tc rowSpan="2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Region</a:t>
                          </a: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 gridSpan="4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</a:t>
                          </a:r>
                          <a:r>
                            <a:rPr lang="en-US" sz="900" baseline="30000">
                              <a:effectLst/>
                            </a:rPr>
                            <a:t>st</a:t>
                          </a:r>
                          <a:r>
                            <a:rPr lang="en-US" sz="900">
                              <a:effectLst/>
                            </a:rPr>
                            <a:t> adjacent channel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4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</a:t>
                          </a:r>
                          <a:r>
                            <a:rPr lang="en-US" sz="900" baseline="30000">
                              <a:effectLst/>
                            </a:rPr>
                            <a:t>nd</a:t>
                          </a:r>
                          <a:r>
                            <a:rPr lang="en-US" sz="900">
                              <a:effectLst/>
                            </a:rPr>
                            <a:t> adjacent channel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362933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1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2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3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1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2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3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9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E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wmed</m:t>
                                    </m:r>
                                    <m: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ref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-37.14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-37.14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-37.14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-37.14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-27.14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-27.14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-27.14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-27.14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9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E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wmed</m:t>
                                    </m:r>
                                    <m: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ref</m:t>
                                    </m:r>
                                  </m:sub>
                                </m:sSub>
                                <m:r>
                                  <a:rPr lang="en-US" sz="900">
                                    <a:effectLst/>
                                    <a:latin typeface="Cambria Math"/>
                                  </a:rPr>
                                  <m:t>+5 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900">
                                    <a:effectLst/>
                                    <a:latin typeface="Cambria Math"/>
                                  </a:rPr>
                                  <m:t>dB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-29.04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-29.04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-20.24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-20.24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-19.04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-19.04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-10.24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-10.24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9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E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wmed</m:t>
                                    </m:r>
                                    <m: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ref</m:t>
                                    </m:r>
                                  </m:sub>
                                </m:sSub>
                                <m:r>
                                  <a:rPr lang="en-US" sz="900">
                                    <a:effectLst/>
                                    <a:latin typeface="Cambria Math"/>
                                  </a:rPr>
                                  <m:t>+10 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900">
                                    <a:effectLst/>
                                    <a:latin typeface="Cambria Math"/>
                                  </a:rPr>
                                  <m:t>dB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-20.14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-20.14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-13.54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-13.54</a:t>
                          </a: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-10.14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-10.14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-3.54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-3.54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9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E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wmed</m:t>
                                    </m:r>
                                    <m: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ref</m:t>
                                    </m:r>
                                  </m:sub>
                                </m:sSub>
                                <m:r>
                                  <a:rPr lang="en-US" sz="900">
                                    <a:effectLst/>
                                    <a:latin typeface="Cambria Math"/>
                                  </a:rPr>
                                  <m:t>+15 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900">
                                    <a:effectLst/>
                                    <a:latin typeface="Cambria Math"/>
                                  </a:rPr>
                                  <m:t>dB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-20.14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-13.34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-6.04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-6.04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-10.14</a:t>
                          </a: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-3.34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2.07</a:t>
                          </a:r>
                          <a:endParaRPr lang="en-US" sz="11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2.07</a:t>
                          </a:r>
                          <a:endParaRPr lang="en-US" sz="110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9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E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wmed</m:t>
                                    </m:r>
                                    <m: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ref</m:t>
                                    </m:r>
                                  </m:sub>
                                </m:sSub>
                                <m:r>
                                  <a:rPr lang="en-US" sz="900">
                                    <a:effectLst/>
                                    <a:latin typeface="Cambria Math"/>
                                  </a:rPr>
                                  <m:t>+20 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900">
                                    <a:effectLst/>
                                    <a:latin typeface="Cambria Math"/>
                                  </a:rPr>
                                  <m:t>dB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-20.14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-7.94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-0.84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-0.84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-10.14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2.06</a:t>
                          </a: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2.07</a:t>
                          </a:r>
                          <a:endParaRPr lang="en-US" sz="11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2.07</a:t>
                          </a:r>
                          <a:endParaRPr lang="en-US" sz="11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9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E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wmed</m:t>
                                    </m:r>
                                    <m: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900">
                                        <a:effectLst/>
                                        <a:latin typeface="Cambria Math"/>
                                      </a:rPr>
                                      <m:t>ref</m:t>
                                    </m:r>
                                  </m:sub>
                                </m:sSub>
                                <m:r>
                                  <a:rPr lang="en-US" sz="900">
                                    <a:effectLst/>
                                    <a:latin typeface="Cambria Math"/>
                                  </a:rPr>
                                  <m:t>+25 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900">
                                    <a:effectLst/>
                                    <a:latin typeface="Cambria Math"/>
                                  </a:rPr>
                                  <m:t>dB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-20.14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-2.74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4.16</a:t>
                          </a:r>
                          <a:endParaRPr lang="en-US" sz="110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4.16</a:t>
                          </a:r>
                          <a:endParaRPr lang="en-US" sz="11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-10.14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2.07</a:t>
                          </a:r>
                          <a:endParaRPr lang="en-US" sz="11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2.07</a:t>
                          </a:r>
                          <a:endParaRPr lang="en-US" sz="11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2.07</a:t>
                          </a:r>
                          <a:endParaRPr lang="en-US" sz="11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14" name="Table 1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735763449"/>
                  </p:ext>
                </p:extLst>
              </p:nvPr>
            </p:nvGraphicFramePr>
            <p:xfrm>
              <a:off x="2188087" y="4098623"/>
              <a:ext cx="6087588" cy="2402911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1186760"/>
                    <a:gridCol w="589297"/>
                    <a:gridCol w="596782"/>
                    <a:gridCol w="596782"/>
                    <a:gridCol w="596782"/>
                    <a:gridCol w="589977"/>
                    <a:gridCol w="643736"/>
                    <a:gridCol w="643736"/>
                    <a:gridCol w="643736"/>
                  </a:tblGrid>
                  <a:tr h="197029">
                    <a:tc gridSpan="9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Reference total loss =  34.72dB</a:t>
                          </a:r>
                          <a:endParaRPr lang="en-US" sz="16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197029">
                    <a:tc rowSpan="2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Region</a:t>
                          </a: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 gridSpan="4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1</a:t>
                          </a:r>
                          <a:r>
                            <a:rPr lang="en-US" sz="900" baseline="30000">
                              <a:effectLst/>
                            </a:rPr>
                            <a:t>st</a:t>
                          </a:r>
                          <a:r>
                            <a:rPr lang="en-US" sz="900">
                              <a:effectLst/>
                            </a:rPr>
                            <a:t> adjacent channel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4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</a:t>
                          </a:r>
                          <a:r>
                            <a:rPr lang="en-US" sz="900" baseline="30000">
                              <a:effectLst/>
                            </a:rPr>
                            <a:t>nd</a:t>
                          </a:r>
                          <a:r>
                            <a:rPr lang="en-US" sz="900">
                              <a:effectLst/>
                            </a:rPr>
                            <a:t> adjacent channel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362933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1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2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3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1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2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3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800">
                              <a:effectLst/>
                            </a:rPr>
                            <a:t>Strategy 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3"/>
                          <a:stretch>
                            <a:fillRect l="-513" t="-368571" r="-412308" b="-51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-37.14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-37.14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-37.14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-37.14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-27.14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-27.14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-27.14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-27.14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3"/>
                          <a:stretch>
                            <a:fillRect l="-513" t="-482353" r="-412308" b="-42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-29.04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-29.04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-20.24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-20.24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-19.04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-19.04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-10.24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-10.24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3"/>
                          <a:stretch>
                            <a:fillRect l="-513" t="-565714" r="-412308" b="-3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-20.14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-20.14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-13.54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-13.54</a:t>
                          </a: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-10.14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-10.14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-3.54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-3.54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3"/>
                          <a:stretch>
                            <a:fillRect l="-513" t="-665714" r="-412308" b="-2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-20.14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-13.34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-6.04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-6.04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-10.14</a:t>
                          </a: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-3.34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2.07</a:t>
                          </a:r>
                          <a:endParaRPr lang="en-US" sz="11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2.07</a:t>
                          </a:r>
                          <a:endParaRPr lang="en-US" sz="110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3"/>
                          <a:stretch>
                            <a:fillRect l="-513" t="-788235" r="-412308" b="-1205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-20.14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-7.94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-0.84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-0.84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-10.14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2.06</a:t>
                          </a: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2.07</a:t>
                          </a:r>
                          <a:endParaRPr lang="en-US" sz="11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2.07</a:t>
                          </a:r>
                          <a:endParaRPr lang="en-US" sz="11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122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3"/>
                          <a:stretch>
                            <a:fillRect l="-513" t="-862857" r="-412308" b="-1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-20.14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-2.74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4.16</a:t>
                          </a:r>
                          <a:endParaRPr lang="en-US" sz="110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4.16</a:t>
                          </a:r>
                          <a:endParaRPr lang="en-US" sz="11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>
                              <a:effectLst/>
                            </a:rPr>
                            <a:t>-10.14</a:t>
                          </a:r>
                          <a:endParaRPr lang="en-US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2.07</a:t>
                          </a:r>
                          <a:endParaRPr lang="en-US" sz="11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2.07</a:t>
                          </a:r>
                          <a:endParaRPr lang="en-US" sz="11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900" dirty="0">
                              <a:effectLst/>
                            </a:rPr>
                            <a:t>2.07</a:t>
                          </a:r>
                          <a:endParaRPr lang="en-US" sz="11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</a:tbl>
              </a:graphicData>
            </a:graphic>
          </p:graphicFrame>
        </mc:Fallback>
      </mc:AlternateContent>
      <p:sp>
        <p:nvSpPr>
          <p:cNvPr id="15" name="TextBox 14"/>
          <p:cNvSpPr txBox="1"/>
          <p:nvPr/>
        </p:nvSpPr>
        <p:spPr>
          <a:xfrm>
            <a:off x="6491202" y="1322363"/>
            <a:ext cx="3285461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2000" dirty="0" err="1" smtClean="0"/>
              <a:t>Fixed</a:t>
            </a:r>
            <a:r>
              <a:rPr lang="pt-BR" sz="2000" dirty="0" smtClean="0"/>
              <a:t> WSD – </a:t>
            </a:r>
            <a:r>
              <a:rPr lang="pt-BR" sz="2000" dirty="0" err="1" smtClean="0"/>
              <a:t>Fixed</a:t>
            </a:r>
            <a:r>
              <a:rPr lang="pt-BR" sz="2000" dirty="0" smtClean="0"/>
              <a:t> DTT-</a:t>
            </a:r>
            <a:r>
              <a:rPr lang="pt-BR" sz="2000" dirty="0" err="1" smtClean="0"/>
              <a:t>Rx</a:t>
            </a:r>
            <a:endParaRPr lang="en-US" sz="2000" dirty="0" err="1" smtClean="0"/>
          </a:p>
        </p:txBody>
      </p:sp>
      <p:sp>
        <p:nvSpPr>
          <p:cNvPr id="16" name="TextBox 15"/>
          <p:cNvSpPr txBox="1"/>
          <p:nvPr/>
        </p:nvSpPr>
        <p:spPr>
          <a:xfrm>
            <a:off x="5817806" y="3725322"/>
            <a:ext cx="4088194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2000" dirty="0" err="1" smtClean="0"/>
              <a:t>Portable</a:t>
            </a:r>
            <a:r>
              <a:rPr lang="pt-BR" sz="2000" dirty="0" smtClean="0"/>
              <a:t> WSD – </a:t>
            </a:r>
            <a:r>
              <a:rPr lang="pt-BR" sz="2000" dirty="0" err="1" smtClean="0"/>
              <a:t>Portable</a:t>
            </a:r>
            <a:r>
              <a:rPr lang="pt-BR" sz="2000" dirty="0" smtClean="0"/>
              <a:t> DTT-</a:t>
            </a:r>
            <a:r>
              <a:rPr lang="pt-BR" sz="2000" dirty="0" err="1" smtClean="0"/>
              <a:t>Rx</a:t>
            </a:r>
            <a:endParaRPr lang="en-US" sz="2000" dirty="0" err="1" smtClean="0"/>
          </a:p>
        </p:txBody>
      </p:sp>
    </p:spTree>
    <p:extLst>
      <p:ext uri="{BB962C8B-B14F-4D97-AF65-F5344CB8AC3E}">
        <p14:creationId xmlns:p14="http://schemas.microsoft.com/office/powerpoint/2010/main" xmlns="" val="209137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SE43(11)66 </a:t>
            </a:r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Strategies to calculate the maximum permitted WSD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EIRP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Conclusions</a:t>
            </a:r>
            <a:r>
              <a:rPr lang="pt-BR" dirty="0" smtClean="0"/>
              <a:t> </a:t>
            </a:r>
          </a:p>
          <a:p>
            <a:pPr lvl="1"/>
            <a:r>
              <a:rPr lang="pt-BR" dirty="0" err="1" smtClean="0"/>
              <a:t>Strategies</a:t>
            </a:r>
            <a:r>
              <a:rPr lang="pt-BR" dirty="0" smtClean="0"/>
              <a:t> 1, 2, 3 </a:t>
            </a:r>
            <a:r>
              <a:rPr lang="pt-BR" dirty="0" err="1" smtClean="0"/>
              <a:t>and</a:t>
            </a:r>
            <a:r>
              <a:rPr lang="pt-BR" dirty="0" smtClean="0"/>
              <a:t> 4 </a:t>
            </a:r>
            <a:r>
              <a:rPr lang="pt-BR" dirty="0" err="1" smtClean="0"/>
              <a:t>present</a:t>
            </a:r>
            <a:r>
              <a:rPr lang="pt-BR" dirty="0" smtClean="0"/>
              <a:t> </a:t>
            </a:r>
            <a:r>
              <a:rPr lang="pt-BR" dirty="0" err="1" smtClean="0"/>
              <a:t>an</a:t>
            </a:r>
            <a:r>
              <a:rPr lang="pt-BR" dirty="0" smtClean="0"/>
              <a:t> </a:t>
            </a:r>
            <a:r>
              <a:rPr lang="pt-BR" dirty="0" err="1" smtClean="0"/>
              <a:t>increasing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flexibility</a:t>
            </a:r>
            <a:r>
              <a:rPr lang="pt-BR" dirty="0" smtClean="0"/>
              <a:t> </a:t>
            </a:r>
            <a:r>
              <a:rPr lang="pt-BR" dirty="0" err="1" smtClean="0"/>
              <a:t>on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determination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location</a:t>
            </a:r>
            <a:r>
              <a:rPr lang="pt-BR" dirty="0" smtClean="0"/>
              <a:t> </a:t>
            </a:r>
            <a:r>
              <a:rPr lang="pt-BR" dirty="0" err="1" smtClean="0"/>
              <a:t>specific</a:t>
            </a:r>
            <a:r>
              <a:rPr lang="pt-BR" dirty="0" smtClean="0"/>
              <a:t> WSD </a:t>
            </a:r>
            <a:r>
              <a:rPr lang="pt-BR" dirty="0" err="1" smtClean="0"/>
              <a:t>power</a:t>
            </a:r>
            <a:r>
              <a:rPr lang="pt-BR" dirty="0" smtClean="0"/>
              <a:t> </a:t>
            </a:r>
            <a:r>
              <a:rPr lang="pt-BR" dirty="0" err="1" smtClean="0"/>
              <a:t>limits</a:t>
            </a:r>
            <a:endParaRPr lang="pt-BR" dirty="0" smtClean="0"/>
          </a:p>
          <a:p>
            <a:pPr lvl="1"/>
            <a:r>
              <a:rPr lang="pt-BR" dirty="0" err="1" smtClean="0"/>
              <a:t>Layers</a:t>
            </a:r>
            <a:endParaRPr lang="pt-BR" dirty="0" smtClean="0"/>
          </a:p>
          <a:p>
            <a:pPr lvl="2"/>
            <a:r>
              <a:rPr lang="pt-BR" dirty="0" err="1" smtClean="0"/>
              <a:t>Reduced</a:t>
            </a:r>
            <a:r>
              <a:rPr lang="pt-BR" dirty="0" smtClean="0"/>
              <a:t> </a:t>
            </a:r>
            <a:r>
              <a:rPr lang="pt-BR" dirty="0" err="1" smtClean="0"/>
              <a:t>complexity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database</a:t>
            </a:r>
            <a:r>
              <a:rPr lang="pt-BR" dirty="0" smtClean="0"/>
              <a:t> </a:t>
            </a:r>
            <a:r>
              <a:rPr lang="pt-BR" dirty="0" err="1" smtClean="0"/>
              <a:t>operation</a:t>
            </a:r>
            <a:r>
              <a:rPr lang="pt-BR" dirty="0" smtClean="0"/>
              <a:t> </a:t>
            </a:r>
          </a:p>
          <a:p>
            <a:pPr lvl="2"/>
            <a:r>
              <a:rPr lang="pt-BR" dirty="0" err="1" smtClean="0"/>
              <a:t>Additional</a:t>
            </a:r>
            <a:r>
              <a:rPr lang="pt-BR" dirty="0" smtClean="0"/>
              <a:t> </a:t>
            </a:r>
            <a:r>
              <a:rPr lang="pt-BR" dirty="0" err="1" smtClean="0"/>
              <a:t>protection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DTT </a:t>
            </a:r>
            <a:r>
              <a:rPr lang="pt-BR" dirty="0" err="1" smtClean="0"/>
              <a:t>service</a:t>
            </a:r>
            <a:r>
              <a:rPr lang="pt-BR" dirty="0" smtClean="0"/>
              <a:t> (</a:t>
            </a:r>
            <a:r>
              <a:rPr lang="pt-BR" dirty="0" err="1" smtClean="0"/>
              <a:t>protection</a:t>
            </a:r>
            <a:r>
              <a:rPr lang="pt-BR" dirty="0" smtClean="0"/>
              <a:t> </a:t>
            </a:r>
            <a:r>
              <a:rPr lang="pt-BR" dirty="0" err="1" smtClean="0"/>
              <a:t>criterion</a:t>
            </a:r>
            <a:r>
              <a:rPr lang="pt-BR" dirty="0" smtClean="0"/>
              <a:t> </a:t>
            </a:r>
            <a:r>
              <a:rPr lang="pt-BR" dirty="0" err="1" smtClean="0"/>
              <a:t>considered</a:t>
            </a:r>
            <a:r>
              <a:rPr lang="pt-BR" dirty="0" smtClean="0"/>
              <a:t> </a:t>
            </a:r>
            <a:r>
              <a:rPr lang="pt-BR" dirty="0" err="1" smtClean="0"/>
              <a:t>at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external</a:t>
            </a:r>
            <a:r>
              <a:rPr lang="pt-BR" dirty="0" smtClean="0"/>
              <a:t> </a:t>
            </a:r>
            <a:r>
              <a:rPr lang="pt-BR" dirty="0" err="1" smtClean="0"/>
              <a:t>edge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layer</a:t>
            </a:r>
            <a:r>
              <a:rPr lang="pt-BR" dirty="0" smtClean="0"/>
              <a:t>)</a:t>
            </a:r>
            <a:endParaRPr lang="pt-BR" dirty="0"/>
          </a:p>
          <a:p>
            <a:endParaRPr lang="pt-BR" dirty="0" smtClean="0"/>
          </a:p>
          <a:p>
            <a:r>
              <a:rPr lang="pt-BR" dirty="0" err="1" smtClean="0"/>
              <a:t>Proposal</a:t>
            </a:r>
            <a:r>
              <a:rPr lang="pt-BR" dirty="0" smtClean="0"/>
              <a:t> </a:t>
            </a:r>
            <a:endParaRPr lang="pt-BR" dirty="0"/>
          </a:p>
          <a:p>
            <a:pPr lvl="1"/>
            <a:r>
              <a:rPr lang="en-US" dirty="0"/>
              <a:t>It is proposed to include the content of the attachment in </a:t>
            </a:r>
            <a:r>
              <a:rPr lang="en-US" dirty="0" smtClean="0"/>
              <a:t>Section 3 of the </a:t>
            </a:r>
            <a:r>
              <a:rPr lang="en-US" dirty="0"/>
              <a:t>working </a:t>
            </a:r>
            <a:r>
              <a:rPr lang="en-US" dirty="0" smtClean="0"/>
              <a:t>document</a:t>
            </a:r>
            <a:endParaRPr lang="pt-BR" dirty="0" smtClean="0"/>
          </a:p>
          <a:p>
            <a:pPr lvl="1"/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38188" y="6356350"/>
            <a:ext cx="7261225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2008  Nokia   V1-Filename.ppt / YYYY-MM-DD / Initials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84150" y="6130925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Company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4C937-D364-4543-8EF1-2DBB47BD12F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2307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4C937-D364-4543-8EF1-2DBB47BD12F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359710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5635255" y="1770318"/>
            <a:ext cx="693947" cy="483782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SE43(11)65 </a:t>
            </a:r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Reference spatial geometries between WSDs and DTT-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Rxs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38188" y="6356350"/>
            <a:ext cx="7261225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2008  Nokia   V1-Filename.ppt / YYYY-MM-DD / Initials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84150" y="6130925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Company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4C937-D364-4543-8EF1-2DBB47BD12F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33375" y="1304925"/>
            <a:ext cx="9545638" cy="497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90500" indent="-190500" algn="l" rtl="0" fontAlgn="base">
              <a:spcBef>
                <a:spcPts val="363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5163" indent="-193675" algn="l" rtl="0" fontAlgn="base">
              <a:spcBef>
                <a:spcPts val="325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7763" indent="-193675" algn="l" rtl="0" fontAlgn="base">
              <a:spcBef>
                <a:spcPts val="288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2913" indent="-190500" algn="l" rtl="0" fontAlgn="base">
              <a:spcBef>
                <a:spcPts val="25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92338" indent="-225425" algn="l" rtl="0" fontAlgn="base">
              <a:spcBef>
                <a:spcPts val="338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err="1" smtClean="0"/>
              <a:t>Motivation</a:t>
            </a:r>
            <a:r>
              <a:rPr lang="pt-BR" dirty="0" smtClean="0"/>
              <a:t> 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pPr lvl="1"/>
            <a:r>
              <a:rPr lang="pt-BR" dirty="0" err="1" smtClean="0"/>
              <a:t>Maximum</a:t>
            </a:r>
            <a:r>
              <a:rPr lang="pt-BR" dirty="0" smtClean="0"/>
              <a:t> WSD EIRP </a:t>
            </a:r>
            <a:r>
              <a:rPr lang="pt-BR" dirty="0" err="1" smtClean="0"/>
              <a:t>inside</a:t>
            </a:r>
            <a:r>
              <a:rPr lang="pt-BR" dirty="0" smtClean="0"/>
              <a:t> a pixel </a:t>
            </a:r>
            <a:r>
              <a:rPr lang="pt-BR" dirty="0" err="1" smtClean="0"/>
              <a:t>is</a:t>
            </a:r>
            <a:r>
              <a:rPr lang="pt-BR" dirty="0" smtClean="0"/>
              <a:t> </a:t>
            </a:r>
            <a:r>
              <a:rPr lang="pt-BR" dirty="0" err="1" smtClean="0"/>
              <a:t>limited</a:t>
            </a:r>
            <a:r>
              <a:rPr lang="pt-BR" dirty="0" smtClean="0"/>
              <a:t> </a:t>
            </a:r>
            <a:r>
              <a:rPr lang="pt-BR" dirty="0" err="1" smtClean="0"/>
              <a:t>by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loss</a:t>
            </a:r>
            <a:r>
              <a:rPr lang="pt-BR" dirty="0" smtClean="0"/>
              <a:t> in a </a:t>
            </a:r>
            <a:r>
              <a:rPr lang="pt-BR" dirty="0" err="1" smtClean="0"/>
              <a:t>reference</a:t>
            </a:r>
            <a:r>
              <a:rPr lang="pt-BR" dirty="0" smtClean="0"/>
              <a:t> </a:t>
            </a:r>
            <a:r>
              <a:rPr lang="pt-BR" dirty="0" err="1" smtClean="0"/>
              <a:t>geometry</a:t>
            </a:r>
            <a:endParaRPr lang="pt-BR" dirty="0" smtClean="0"/>
          </a:p>
          <a:p>
            <a:pPr lvl="2"/>
            <a:r>
              <a:rPr lang="pt-BR" dirty="0" err="1" smtClean="0"/>
              <a:t>Reference</a:t>
            </a:r>
            <a:r>
              <a:rPr lang="pt-BR" dirty="0" smtClean="0"/>
              <a:t> </a:t>
            </a:r>
            <a:r>
              <a:rPr lang="pt-BR" dirty="0" err="1" smtClean="0"/>
              <a:t>geometry</a:t>
            </a:r>
            <a:r>
              <a:rPr lang="pt-BR" dirty="0" smtClean="0"/>
              <a:t> </a:t>
            </a:r>
            <a:r>
              <a:rPr lang="pt-BR" dirty="0" err="1" smtClean="0"/>
              <a:t>is</a:t>
            </a:r>
            <a:r>
              <a:rPr lang="pt-BR" dirty="0"/>
              <a:t> </a:t>
            </a:r>
            <a:r>
              <a:rPr lang="pt-BR" dirty="0" smtClean="0"/>
              <a:t>a single </a:t>
            </a:r>
            <a:r>
              <a:rPr lang="pt-BR" dirty="0" err="1" smtClean="0"/>
              <a:t>configuration</a:t>
            </a:r>
            <a:r>
              <a:rPr lang="pt-BR" dirty="0" smtClean="0"/>
              <a:t> </a:t>
            </a:r>
            <a:r>
              <a:rPr lang="pt-BR" dirty="0" err="1" smtClean="0"/>
              <a:t>between</a:t>
            </a:r>
            <a:r>
              <a:rPr lang="pt-BR" dirty="0" smtClean="0"/>
              <a:t> WSD </a:t>
            </a:r>
            <a:r>
              <a:rPr lang="pt-BR" dirty="0" err="1" smtClean="0"/>
              <a:t>transmitter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DTT </a:t>
            </a:r>
            <a:r>
              <a:rPr lang="pt-BR" dirty="0" err="1" smtClean="0"/>
              <a:t>receiver</a:t>
            </a:r>
            <a:endParaRPr lang="pt-BR" dirty="0" smtClean="0"/>
          </a:p>
          <a:p>
            <a:pPr marL="954088" lvl="2" indent="0">
              <a:buNone/>
            </a:pPr>
            <a:endParaRPr lang="pt-BR" dirty="0" smtClean="0"/>
          </a:p>
          <a:p>
            <a:pPr lvl="1"/>
            <a:r>
              <a:rPr lang="pt-BR" dirty="0" err="1" smtClean="0"/>
              <a:t>Questions</a:t>
            </a:r>
            <a:endParaRPr lang="pt-BR" dirty="0"/>
          </a:p>
          <a:p>
            <a:pPr lvl="2"/>
            <a:r>
              <a:rPr lang="pt-BR" dirty="0" err="1" smtClean="0"/>
              <a:t>How</a:t>
            </a:r>
            <a:r>
              <a:rPr lang="pt-BR" dirty="0" smtClean="0"/>
              <a:t> </a:t>
            </a:r>
            <a:r>
              <a:rPr lang="pt-BR" dirty="0" err="1" smtClean="0"/>
              <a:t>probable</a:t>
            </a:r>
            <a:r>
              <a:rPr lang="pt-BR" dirty="0" smtClean="0"/>
              <a:t> are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considered</a:t>
            </a:r>
            <a:r>
              <a:rPr lang="pt-BR" dirty="0" smtClean="0"/>
              <a:t> </a:t>
            </a:r>
            <a:r>
              <a:rPr lang="pt-BR" dirty="0" err="1" smtClean="0"/>
              <a:t>reference</a:t>
            </a:r>
            <a:r>
              <a:rPr lang="pt-BR" dirty="0" smtClean="0"/>
              <a:t> </a:t>
            </a:r>
            <a:r>
              <a:rPr lang="pt-BR" dirty="0" err="1" smtClean="0"/>
              <a:t>geometries</a:t>
            </a:r>
            <a:r>
              <a:rPr lang="pt-BR" dirty="0" smtClean="0"/>
              <a:t> ?</a:t>
            </a:r>
          </a:p>
          <a:p>
            <a:pPr lvl="2"/>
            <a:r>
              <a:rPr lang="pt-BR" dirty="0" err="1" smtClean="0"/>
              <a:t>Is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number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DTT-</a:t>
            </a:r>
            <a:r>
              <a:rPr lang="pt-BR" dirty="0" err="1" smtClean="0"/>
              <a:t>Rxs</a:t>
            </a:r>
            <a:r>
              <a:rPr lang="pt-BR" dirty="0" smtClean="0"/>
              <a:t> </a:t>
            </a:r>
            <a:r>
              <a:rPr lang="pt-BR" dirty="0" err="1" smtClean="0"/>
              <a:t>information</a:t>
            </a:r>
            <a:r>
              <a:rPr lang="pt-BR" dirty="0" smtClean="0"/>
              <a:t> </a:t>
            </a:r>
            <a:r>
              <a:rPr lang="pt-BR" dirty="0" err="1" smtClean="0"/>
              <a:t>relevant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definition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a </a:t>
            </a:r>
            <a:r>
              <a:rPr lang="pt-BR" dirty="0" err="1" smtClean="0"/>
              <a:t>reference</a:t>
            </a:r>
            <a:r>
              <a:rPr lang="pt-BR" dirty="0" smtClean="0"/>
              <a:t> </a:t>
            </a:r>
            <a:r>
              <a:rPr lang="pt-BR" dirty="0" err="1" smtClean="0"/>
              <a:t>configuration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calculation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WSD EIRP </a:t>
            </a:r>
            <a:r>
              <a:rPr lang="pt-BR" dirty="0" err="1" smtClean="0"/>
              <a:t>limits</a:t>
            </a:r>
            <a:r>
              <a:rPr lang="pt-BR" dirty="0" smtClean="0"/>
              <a:t> ?</a:t>
            </a:r>
          </a:p>
          <a:p>
            <a:pPr lvl="1"/>
            <a:endParaRPr lang="pt-BR" dirty="0" smtClean="0"/>
          </a:p>
          <a:p>
            <a:pPr lvl="1"/>
            <a:r>
              <a:rPr lang="pt-BR" dirty="0" err="1" smtClean="0"/>
              <a:t>Remark</a:t>
            </a:r>
            <a:endParaRPr lang="pt-BR" dirty="0"/>
          </a:p>
          <a:p>
            <a:pPr lvl="2"/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reference</a:t>
            </a:r>
            <a:r>
              <a:rPr lang="pt-BR" dirty="0" smtClean="0"/>
              <a:t> </a:t>
            </a:r>
            <a:r>
              <a:rPr lang="pt-BR" dirty="0" err="1" smtClean="0"/>
              <a:t>geometry</a:t>
            </a:r>
            <a:r>
              <a:rPr lang="pt-BR" dirty="0" smtClean="0"/>
              <a:t> </a:t>
            </a:r>
            <a:r>
              <a:rPr lang="pt-BR" dirty="0" err="1" smtClean="0"/>
              <a:t>has</a:t>
            </a:r>
            <a:r>
              <a:rPr lang="pt-BR" dirty="0" smtClean="0"/>
              <a:t> </a:t>
            </a:r>
            <a:r>
              <a:rPr lang="pt-BR" dirty="0" err="1" smtClean="0"/>
              <a:t>very</a:t>
            </a:r>
            <a:r>
              <a:rPr lang="pt-BR" dirty="0" smtClean="0"/>
              <a:t> </a:t>
            </a:r>
            <a:r>
              <a:rPr lang="pt-BR" dirty="0" err="1" smtClean="0"/>
              <a:t>low</a:t>
            </a:r>
            <a:r>
              <a:rPr lang="pt-BR" dirty="0" smtClean="0"/>
              <a:t> </a:t>
            </a:r>
            <a:r>
              <a:rPr lang="pt-BR" dirty="0" err="1" smtClean="0"/>
              <a:t>probability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occurrence</a:t>
            </a:r>
            <a:r>
              <a:rPr lang="pt-BR" dirty="0" smtClean="0"/>
              <a:t>,  WSD EIRP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an</a:t>
            </a:r>
            <a:r>
              <a:rPr lang="pt-BR" dirty="0" smtClean="0"/>
              <a:t> </a:t>
            </a:r>
            <a:r>
              <a:rPr lang="pt-BR" dirty="0" err="1" smtClean="0"/>
              <a:t>entire</a:t>
            </a:r>
            <a:r>
              <a:rPr lang="pt-BR" dirty="0" smtClean="0"/>
              <a:t> pixel </a:t>
            </a:r>
            <a:r>
              <a:rPr lang="pt-BR" dirty="0" err="1" smtClean="0"/>
              <a:t>is</a:t>
            </a:r>
            <a:r>
              <a:rPr lang="pt-BR" dirty="0" smtClean="0"/>
              <a:t> </a:t>
            </a:r>
            <a:r>
              <a:rPr lang="pt-BR" dirty="0" err="1" smtClean="0"/>
              <a:t>limited</a:t>
            </a:r>
            <a:r>
              <a:rPr lang="pt-BR" dirty="0" smtClean="0"/>
              <a:t> </a:t>
            </a:r>
            <a:r>
              <a:rPr lang="pt-BR" dirty="0" err="1" smtClean="0"/>
              <a:t>by</a:t>
            </a:r>
            <a:r>
              <a:rPr lang="pt-BR" dirty="0" smtClean="0"/>
              <a:t> </a:t>
            </a:r>
            <a:r>
              <a:rPr lang="pt-BR" dirty="0" err="1" smtClean="0"/>
              <a:t>such</a:t>
            </a:r>
            <a:r>
              <a:rPr lang="pt-BR" dirty="0" smtClean="0"/>
              <a:t> “</a:t>
            </a:r>
            <a:r>
              <a:rPr lang="pt-BR" dirty="0" err="1" smtClean="0"/>
              <a:t>improbable</a:t>
            </a:r>
            <a:r>
              <a:rPr lang="pt-BR" dirty="0" smtClean="0"/>
              <a:t>” </a:t>
            </a:r>
            <a:r>
              <a:rPr lang="pt-BR" dirty="0" err="1" smtClean="0"/>
              <a:t>situation</a:t>
            </a: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Rectangle 7"/>
              <p:cNvSpPr/>
              <p:nvPr/>
            </p:nvSpPr>
            <p:spPr>
              <a:xfrm>
                <a:off x="3017311" y="1823483"/>
                <a:ext cx="3333157" cy="3893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BR" b="0" i="0" smtClean="0">
                          <a:latin typeface="Cambria Math"/>
                        </a:rPr>
                        <m:t>WSD</m:t>
                      </m:r>
                      <m:r>
                        <a:rPr lang="pt-BR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>
                          <a:latin typeface="Cambria Math"/>
                        </a:rPr>
                        <m:t>EIR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P</m:t>
                          </m:r>
                        </m:e>
                        <m:sub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dBm</m:t>
                              </m:r>
                            </m:e>
                          </m:d>
                        </m:sub>
                      </m:sSub>
                      <m:r>
                        <a:rPr lang="en-US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I</m:t>
                          </m:r>
                        </m:e>
                        <m:sub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dBm</m:t>
                              </m:r>
                            </m:e>
                          </m:d>
                        </m:sub>
                      </m:sSub>
                      <m:r>
                        <a:rPr lang="en-US"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>
                          <a:latin typeface="Cambria Math"/>
                        </a:rPr>
                        <m:t>LOSS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7311" y="1823483"/>
                <a:ext cx="3333157" cy="389337"/>
              </a:xfrm>
              <a:prstGeom prst="rect">
                <a:avLst/>
              </a:prstGeom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/>
          <p:cNvCxnSpPr/>
          <p:nvPr/>
        </p:nvCxnSpPr>
        <p:spPr>
          <a:xfrm>
            <a:off x="6426312" y="2043543"/>
            <a:ext cx="465002" cy="169277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921796" y="2054045"/>
            <a:ext cx="2094613" cy="33855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600" dirty="0" err="1" smtClean="0"/>
              <a:t>Reference</a:t>
            </a:r>
            <a:r>
              <a:rPr lang="pt-BR" sz="1600" dirty="0" smtClean="0"/>
              <a:t> </a:t>
            </a:r>
            <a:r>
              <a:rPr lang="pt-BR" sz="1600" dirty="0" err="1" smtClean="0"/>
              <a:t>geometry</a:t>
            </a:r>
            <a:endParaRPr lang="en-US" sz="1600" dirty="0" err="1" smtClean="0"/>
          </a:p>
        </p:txBody>
      </p:sp>
      <p:sp>
        <p:nvSpPr>
          <p:cNvPr id="13" name="TextBox 12"/>
          <p:cNvSpPr txBox="1"/>
          <p:nvPr/>
        </p:nvSpPr>
        <p:spPr>
          <a:xfrm>
            <a:off x="3508744" y="6077576"/>
            <a:ext cx="6397256" cy="52322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pt-BR" sz="1400" dirty="0" err="1" smtClean="0"/>
              <a:t>This</a:t>
            </a:r>
            <a:r>
              <a:rPr lang="pt-BR" sz="1400" dirty="0" smtClean="0"/>
              <a:t> </a:t>
            </a:r>
            <a:r>
              <a:rPr lang="pt-BR" sz="1400" dirty="0" err="1" smtClean="0"/>
              <a:t>analysis</a:t>
            </a:r>
            <a:r>
              <a:rPr lang="pt-BR" sz="1400" dirty="0" smtClean="0"/>
              <a:t> does </a:t>
            </a:r>
            <a:r>
              <a:rPr lang="pt-BR" sz="1400" dirty="0" err="1" smtClean="0"/>
              <a:t>not</a:t>
            </a:r>
            <a:r>
              <a:rPr lang="pt-BR" sz="1400" dirty="0" smtClean="0"/>
              <a:t> </a:t>
            </a:r>
            <a:r>
              <a:rPr lang="pt-BR" sz="1400" dirty="0" err="1" smtClean="0"/>
              <a:t>consider</a:t>
            </a:r>
            <a:r>
              <a:rPr lang="pt-BR" sz="1400" dirty="0" smtClean="0"/>
              <a:t> </a:t>
            </a:r>
            <a:r>
              <a:rPr lang="pt-BR" sz="1400" dirty="0" err="1" smtClean="0"/>
              <a:t>cumulative</a:t>
            </a:r>
            <a:r>
              <a:rPr lang="pt-BR" sz="1400" dirty="0" smtClean="0"/>
              <a:t> </a:t>
            </a:r>
            <a:r>
              <a:rPr lang="pt-BR" sz="1400" dirty="0" err="1" smtClean="0"/>
              <a:t>interference</a:t>
            </a:r>
            <a:r>
              <a:rPr lang="pt-BR" sz="1400" dirty="0" smtClean="0"/>
              <a:t> </a:t>
            </a:r>
            <a:r>
              <a:rPr lang="pt-BR" sz="1400" dirty="0" err="1" smtClean="0"/>
              <a:t>effects</a:t>
            </a:r>
            <a:r>
              <a:rPr lang="pt-BR" sz="1400" dirty="0" smtClean="0"/>
              <a:t>. </a:t>
            </a:r>
            <a:r>
              <a:rPr lang="pt-BR" sz="1400" dirty="0" err="1" smtClean="0"/>
              <a:t>They</a:t>
            </a:r>
            <a:r>
              <a:rPr lang="pt-BR" sz="1400" dirty="0" smtClean="0"/>
              <a:t> </a:t>
            </a:r>
            <a:r>
              <a:rPr lang="pt-BR" sz="1400" dirty="0" err="1" smtClean="0"/>
              <a:t>can</a:t>
            </a:r>
            <a:r>
              <a:rPr lang="pt-BR" sz="1400" dirty="0" smtClean="0"/>
              <a:t> </a:t>
            </a:r>
            <a:r>
              <a:rPr lang="pt-BR" sz="1400" dirty="0" err="1" smtClean="0"/>
              <a:t>be</a:t>
            </a:r>
            <a:r>
              <a:rPr lang="pt-BR" sz="1400" dirty="0" smtClean="0"/>
              <a:t> </a:t>
            </a:r>
            <a:r>
              <a:rPr lang="pt-BR" sz="1400" dirty="0" err="1" smtClean="0"/>
              <a:t>considered</a:t>
            </a:r>
            <a:r>
              <a:rPr lang="pt-BR" sz="1400" dirty="0" smtClean="0"/>
              <a:t> a posteriori over </a:t>
            </a:r>
            <a:r>
              <a:rPr lang="pt-BR" sz="1400" dirty="0" err="1" smtClean="0"/>
              <a:t>the</a:t>
            </a:r>
            <a:r>
              <a:rPr lang="pt-BR" sz="1400" dirty="0" smtClean="0"/>
              <a:t> </a:t>
            </a:r>
            <a:r>
              <a:rPr lang="pt-BR" sz="1400" dirty="0" err="1" smtClean="0"/>
              <a:t>reference</a:t>
            </a:r>
            <a:r>
              <a:rPr lang="pt-BR" sz="1400" dirty="0" smtClean="0"/>
              <a:t> </a:t>
            </a:r>
            <a:r>
              <a:rPr lang="pt-BR" sz="1400" dirty="0" err="1" smtClean="0"/>
              <a:t>configuration</a:t>
            </a:r>
            <a:r>
              <a:rPr lang="pt-BR" sz="1400" dirty="0" smtClean="0"/>
              <a:t>.</a:t>
            </a:r>
            <a:endParaRPr lang="en-US" sz="1400" dirty="0" err="1" smtClean="0"/>
          </a:p>
        </p:txBody>
      </p:sp>
    </p:spTree>
    <p:extLst>
      <p:ext uri="{BB962C8B-B14F-4D97-AF65-F5344CB8AC3E}">
        <p14:creationId xmlns:p14="http://schemas.microsoft.com/office/powerpoint/2010/main" xmlns="" val="273089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33375" y="1304925"/>
            <a:ext cx="9545638" cy="497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90500" indent="-190500" algn="l" rtl="0" fontAlgn="base">
              <a:spcBef>
                <a:spcPts val="363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5163" indent="-193675" algn="l" rtl="0" fontAlgn="base">
              <a:spcBef>
                <a:spcPts val="325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7763" indent="-193675" algn="l" rtl="0" fontAlgn="base">
              <a:spcBef>
                <a:spcPts val="288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2913" indent="-190500" algn="l" rtl="0" fontAlgn="base">
              <a:spcBef>
                <a:spcPts val="25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92338" indent="-225425" algn="l" rtl="0" fontAlgn="base">
              <a:spcBef>
                <a:spcPts val="338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err="1" smtClean="0"/>
              <a:t>Simulations</a:t>
            </a:r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sz="1600" dirty="0" smtClean="0"/>
          </a:p>
          <a:p>
            <a:r>
              <a:rPr lang="pt-BR" sz="1600" dirty="0" smtClean="0"/>
              <a:t>No </a:t>
            </a:r>
            <a:r>
              <a:rPr lang="pt-BR" sz="1600" dirty="0" err="1" smtClean="0"/>
              <a:t>minimum</a:t>
            </a:r>
            <a:r>
              <a:rPr lang="pt-BR" sz="1600" dirty="0" smtClean="0"/>
              <a:t> </a:t>
            </a:r>
            <a:r>
              <a:rPr lang="pt-BR" sz="1600" dirty="0" err="1" smtClean="0"/>
              <a:t>separation</a:t>
            </a:r>
            <a:r>
              <a:rPr lang="pt-BR" sz="1600" dirty="0" smtClean="0"/>
              <a:t> </a:t>
            </a:r>
            <a:r>
              <a:rPr lang="pt-BR" sz="1600" dirty="0" err="1" smtClean="0"/>
              <a:t>distance</a:t>
            </a:r>
            <a:r>
              <a:rPr lang="pt-BR" sz="1600" dirty="0" smtClean="0"/>
              <a:t> </a:t>
            </a:r>
            <a:r>
              <a:rPr lang="pt-BR" sz="1600" dirty="0" err="1" smtClean="0"/>
              <a:t>is</a:t>
            </a:r>
            <a:r>
              <a:rPr lang="pt-BR" sz="1600" dirty="0" smtClean="0"/>
              <a:t> </a:t>
            </a:r>
            <a:r>
              <a:rPr lang="pt-BR" sz="1600" dirty="0" err="1" smtClean="0"/>
              <a:t>considered</a:t>
            </a:r>
            <a:endParaRPr lang="pt-BR" sz="1600" dirty="0" smtClean="0"/>
          </a:p>
          <a:p>
            <a:r>
              <a:rPr lang="pt-BR" sz="1600" dirty="0" err="1" smtClean="0"/>
              <a:t>Evaluation</a:t>
            </a:r>
            <a:r>
              <a:rPr lang="pt-BR" sz="1600" dirty="0" smtClean="0"/>
              <a:t> </a:t>
            </a:r>
            <a:r>
              <a:rPr lang="pt-BR" sz="1600" dirty="0" err="1" smtClean="0"/>
              <a:t>of</a:t>
            </a:r>
            <a:r>
              <a:rPr lang="pt-BR" sz="1600" dirty="0" smtClean="0"/>
              <a:t> </a:t>
            </a:r>
            <a:r>
              <a:rPr lang="pt-BR" sz="1600" dirty="0" err="1" smtClean="0"/>
              <a:t>cumulative</a:t>
            </a:r>
            <a:r>
              <a:rPr lang="pt-BR" sz="1600" dirty="0" smtClean="0"/>
              <a:t> </a:t>
            </a:r>
            <a:r>
              <a:rPr lang="pt-BR" sz="1600" dirty="0" err="1" smtClean="0"/>
              <a:t>distribution</a:t>
            </a:r>
            <a:r>
              <a:rPr lang="pt-BR" sz="1600" dirty="0" smtClean="0"/>
              <a:t> </a:t>
            </a:r>
            <a:r>
              <a:rPr lang="pt-BR" sz="1600" dirty="0" err="1" smtClean="0"/>
              <a:t>of</a:t>
            </a:r>
            <a:r>
              <a:rPr lang="pt-BR" sz="1600" dirty="0" smtClean="0"/>
              <a:t> </a:t>
            </a:r>
            <a:r>
              <a:rPr lang="pt-BR" sz="1600" dirty="0" err="1" smtClean="0"/>
              <a:t>the</a:t>
            </a:r>
            <a:r>
              <a:rPr lang="pt-BR" sz="1600" dirty="0" smtClean="0"/>
              <a:t> </a:t>
            </a:r>
            <a:r>
              <a:rPr lang="pt-BR" sz="1600" dirty="0" err="1" smtClean="0"/>
              <a:t>limiting</a:t>
            </a:r>
            <a:r>
              <a:rPr lang="pt-BR" sz="1600" dirty="0" smtClean="0"/>
              <a:t> total </a:t>
            </a:r>
            <a:r>
              <a:rPr lang="pt-BR" sz="1600" dirty="0" err="1" smtClean="0"/>
              <a:t>loss</a:t>
            </a:r>
            <a:r>
              <a:rPr lang="pt-BR" sz="1600" dirty="0" smtClean="0"/>
              <a:t> 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SE43(11)65 </a:t>
            </a:r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Reference spatial geometries between WSDs and DTT-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Rxs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38188" y="6356350"/>
            <a:ext cx="7261225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2008  Nokia   V1-Filename.ppt / YYYY-MM-DD / Initials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84150" y="6130925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Company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4C937-D364-4543-8EF1-2DBB47BD12F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15" name="Picture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1476" y="2259254"/>
            <a:ext cx="4476023" cy="3115170"/>
          </a:xfrm>
          <a:prstGeom prst="rect">
            <a:avLst/>
          </a:prstGeom>
        </p:spPr>
      </p:pic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5106194" y="1967024"/>
            <a:ext cx="4772819" cy="4774018"/>
          </a:xfrm>
        </p:spPr>
        <p:txBody>
          <a:bodyPr/>
          <a:lstStyle/>
          <a:p>
            <a:r>
              <a:rPr lang="pt-BR" dirty="0" smtClean="0"/>
              <a:t>WSD</a:t>
            </a:r>
          </a:p>
          <a:p>
            <a:pPr lvl="1"/>
            <a:r>
              <a:rPr lang="pt-BR" dirty="0" err="1" smtClean="0"/>
              <a:t>Fixed</a:t>
            </a:r>
            <a:r>
              <a:rPr lang="pt-BR" dirty="0" smtClean="0"/>
              <a:t> WSD – </a:t>
            </a:r>
            <a:r>
              <a:rPr lang="pt-BR" dirty="0" err="1" smtClean="0"/>
              <a:t>antenna</a:t>
            </a:r>
            <a:r>
              <a:rPr lang="pt-BR" dirty="0" smtClean="0"/>
              <a:t> </a:t>
            </a:r>
            <a:r>
              <a:rPr lang="pt-BR" dirty="0" err="1" smtClean="0"/>
              <a:t>at</a:t>
            </a:r>
            <a:r>
              <a:rPr lang="pt-BR" dirty="0" smtClean="0"/>
              <a:t> 10 m agl. (ITU-R F. 1336-2);  </a:t>
            </a:r>
            <a:r>
              <a:rPr lang="pt-BR" dirty="0" err="1" smtClean="0"/>
              <a:t>omnidirectional</a:t>
            </a:r>
            <a:r>
              <a:rPr lang="pt-BR" dirty="0" smtClean="0"/>
              <a:t> </a:t>
            </a:r>
            <a:r>
              <a:rPr lang="pt-BR" dirty="0" err="1" smtClean="0"/>
              <a:t>antenna</a:t>
            </a:r>
            <a:r>
              <a:rPr lang="pt-BR" dirty="0" smtClean="0"/>
              <a:t> </a:t>
            </a:r>
            <a:r>
              <a:rPr lang="pt-BR" dirty="0" err="1" smtClean="0"/>
              <a:t>also</a:t>
            </a:r>
            <a:r>
              <a:rPr lang="pt-BR" dirty="0" smtClean="0"/>
              <a:t> </a:t>
            </a:r>
            <a:r>
              <a:rPr lang="pt-BR" dirty="0" err="1" smtClean="0"/>
              <a:t>considered</a:t>
            </a:r>
            <a:endParaRPr lang="pt-BR" dirty="0" smtClean="0"/>
          </a:p>
          <a:p>
            <a:pPr lvl="1"/>
            <a:r>
              <a:rPr lang="pt-BR" dirty="0" err="1" smtClean="0"/>
              <a:t>Portable</a:t>
            </a:r>
            <a:r>
              <a:rPr lang="pt-BR" dirty="0" smtClean="0"/>
              <a:t> WSD – </a:t>
            </a:r>
            <a:r>
              <a:rPr lang="pt-BR" dirty="0" err="1" smtClean="0"/>
              <a:t>Omnidirectional</a:t>
            </a:r>
            <a:r>
              <a:rPr lang="pt-BR" dirty="0" smtClean="0"/>
              <a:t> </a:t>
            </a:r>
            <a:r>
              <a:rPr lang="pt-BR" dirty="0" err="1" smtClean="0"/>
              <a:t>antenna</a:t>
            </a:r>
            <a:r>
              <a:rPr lang="pt-BR" dirty="0" smtClean="0"/>
              <a:t> </a:t>
            </a:r>
            <a:r>
              <a:rPr lang="pt-BR" dirty="0" err="1" smtClean="0"/>
              <a:t>at</a:t>
            </a:r>
            <a:r>
              <a:rPr lang="pt-BR" dirty="0" smtClean="0"/>
              <a:t> 1.5 m agl.</a:t>
            </a:r>
          </a:p>
          <a:p>
            <a:pPr marL="471488" lvl="1" indent="0">
              <a:buNone/>
            </a:pPr>
            <a:endParaRPr lang="pt-BR" dirty="0" smtClean="0"/>
          </a:p>
          <a:p>
            <a:r>
              <a:rPr lang="pt-BR" dirty="0" smtClean="0"/>
              <a:t>DTT-</a:t>
            </a:r>
            <a:r>
              <a:rPr lang="pt-BR" dirty="0" err="1" smtClean="0"/>
              <a:t>Rx</a:t>
            </a:r>
            <a:endParaRPr lang="pt-BR" dirty="0"/>
          </a:p>
          <a:p>
            <a:pPr lvl="1"/>
            <a:r>
              <a:rPr lang="pt-BR" dirty="0" err="1" smtClean="0"/>
              <a:t>Fixed</a:t>
            </a:r>
            <a:r>
              <a:rPr lang="pt-BR" dirty="0" smtClean="0"/>
              <a:t> DTT-</a:t>
            </a:r>
            <a:r>
              <a:rPr lang="pt-BR" dirty="0" err="1" smtClean="0"/>
              <a:t>Rx</a:t>
            </a:r>
            <a:r>
              <a:rPr lang="pt-BR" dirty="0" smtClean="0"/>
              <a:t> – </a:t>
            </a:r>
            <a:r>
              <a:rPr lang="pt-BR" dirty="0" err="1" smtClean="0"/>
              <a:t>antenna</a:t>
            </a:r>
            <a:r>
              <a:rPr lang="pt-BR" dirty="0" smtClean="0"/>
              <a:t> </a:t>
            </a:r>
            <a:r>
              <a:rPr lang="pt-BR" dirty="0" err="1" smtClean="0"/>
              <a:t>at</a:t>
            </a:r>
            <a:r>
              <a:rPr lang="pt-BR" dirty="0" smtClean="0"/>
              <a:t> 10 m agl. (ITU R BT. 419-3)</a:t>
            </a:r>
          </a:p>
          <a:p>
            <a:pPr lvl="1"/>
            <a:r>
              <a:rPr lang="pt-BR" dirty="0" err="1" smtClean="0"/>
              <a:t>Portable</a:t>
            </a:r>
            <a:r>
              <a:rPr lang="pt-BR" dirty="0" smtClean="0"/>
              <a:t> DTT-</a:t>
            </a:r>
            <a:r>
              <a:rPr lang="pt-BR" dirty="0" err="1" smtClean="0"/>
              <a:t>Rx</a:t>
            </a:r>
            <a:r>
              <a:rPr lang="pt-BR" dirty="0" smtClean="0"/>
              <a:t> – </a:t>
            </a:r>
            <a:r>
              <a:rPr lang="pt-BR" dirty="0" err="1" smtClean="0"/>
              <a:t>omnidirectional</a:t>
            </a:r>
            <a:r>
              <a:rPr lang="pt-BR" dirty="0" smtClean="0"/>
              <a:t> </a:t>
            </a:r>
            <a:r>
              <a:rPr lang="pt-BR" dirty="0" err="1" smtClean="0"/>
              <a:t>antenna</a:t>
            </a:r>
            <a:r>
              <a:rPr lang="pt-BR" dirty="0" smtClean="0"/>
              <a:t> </a:t>
            </a:r>
            <a:r>
              <a:rPr lang="pt-BR" dirty="0" err="1" smtClean="0"/>
              <a:t>at</a:t>
            </a:r>
            <a:r>
              <a:rPr lang="pt-BR" dirty="0" smtClean="0"/>
              <a:t> 1.5 m agl.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03830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33375" y="1304925"/>
            <a:ext cx="9545638" cy="497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90500" indent="-190500" algn="l" rtl="0" fontAlgn="base">
              <a:spcBef>
                <a:spcPts val="363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5163" indent="-193675" algn="l" rtl="0" fontAlgn="base">
              <a:spcBef>
                <a:spcPts val="325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7763" indent="-193675" algn="l" rtl="0" fontAlgn="base">
              <a:spcBef>
                <a:spcPts val="288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2913" indent="-190500" algn="l" rtl="0" fontAlgn="base">
              <a:spcBef>
                <a:spcPts val="25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92338" indent="-225425" algn="l" rtl="0" fontAlgn="base">
              <a:spcBef>
                <a:spcPts val="338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Some </a:t>
            </a:r>
            <a:r>
              <a:rPr lang="pt-BR" dirty="0" err="1" smtClean="0"/>
              <a:t>results</a:t>
            </a:r>
            <a:r>
              <a:rPr lang="pt-BR" dirty="0" smtClean="0"/>
              <a:t> (1): </a:t>
            </a:r>
            <a:r>
              <a:rPr lang="pt-BR" dirty="0" err="1" smtClean="0"/>
              <a:t>fixed</a:t>
            </a:r>
            <a:r>
              <a:rPr lang="pt-BR" dirty="0" smtClean="0"/>
              <a:t> WSD – </a:t>
            </a:r>
            <a:r>
              <a:rPr lang="pt-BR" dirty="0" err="1" smtClean="0"/>
              <a:t>fixed</a:t>
            </a:r>
            <a:r>
              <a:rPr lang="pt-BR" dirty="0" smtClean="0"/>
              <a:t> DTT-</a:t>
            </a:r>
            <a:r>
              <a:rPr lang="pt-BR" dirty="0" err="1" smtClean="0"/>
              <a:t>Rx</a:t>
            </a:r>
            <a:r>
              <a:rPr lang="pt-BR" dirty="0" smtClean="0"/>
              <a:t> </a:t>
            </a:r>
          </a:p>
          <a:p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SE43(11)65 </a:t>
            </a:r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Reference spatial geometries between WSDs and DTT-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Rxs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38188" y="6356350"/>
            <a:ext cx="7261225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2008  Nokia   V1-Filename.ppt / YYYY-MM-DD / Initials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84150" y="6130925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Company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4C937-D364-4543-8EF1-2DBB47BD12F4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28368280"/>
              </p:ext>
            </p:extLst>
          </p:nvPr>
        </p:nvGraphicFramePr>
        <p:xfrm>
          <a:off x="163033" y="4571999"/>
          <a:ext cx="6184608" cy="1516151"/>
        </p:xfrm>
        <a:graphic>
          <a:graphicData uri="http://schemas.openxmlformats.org/drawingml/2006/table">
            <a:tbl>
              <a:tblPr firstRow="1" firstCol="1" bandRow="1"/>
              <a:tblGrid>
                <a:gridCol w="1546152"/>
                <a:gridCol w="1546152"/>
                <a:gridCol w="1545506"/>
                <a:gridCol w="1546798"/>
              </a:tblGrid>
              <a:tr h="21659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Values below 57.72 dB ( % )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31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Density of DTT-Rx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Omnidirectional antenna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Directional antenna with random azimuth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Directional antenna pointed to DTT-Tx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5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2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4%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0.3%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0.05%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5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10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17%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0.1%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0.02%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5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25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28%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2%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0.5%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5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35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32%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4%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0.7%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Rectangle 39"/>
          <p:cNvSpPr>
            <a:spLocks noChangeArrowheads="1"/>
          </p:cNvSpPr>
          <p:nvPr/>
        </p:nvSpPr>
        <p:spPr bwMode="auto">
          <a:xfrm>
            <a:off x="152400" y="15240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7" name="Canvas 243"/>
          <p:cNvGrpSpPr>
            <a:grpSpLocks/>
          </p:cNvGrpSpPr>
          <p:nvPr/>
        </p:nvGrpSpPr>
        <p:grpSpPr bwMode="auto">
          <a:xfrm>
            <a:off x="101442" y="1988289"/>
            <a:ext cx="4842812" cy="2457228"/>
            <a:chOff x="0" y="0"/>
            <a:chExt cx="56775" cy="23399"/>
          </a:xfrm>
        </p:grpSpPr>
        <p:sp>
          <p:nvSpPr>
            <p:cNvPr id="18" name="AutoShape 38"/>
            <p:cNvSpPr>
              <a:spLocks noChangeAspect="1" noChangeArrowheads="1"/>
            </p:cNvSpPr>
            <p:nvPr/>
          </p:nvSpPr>
          <p:spPr bwMode="auto">
            <a:xfrm>
              <a:off x="0" y="0"/>
              <a:ext cx="56775" cy="233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245"/>
            <p:cNvSpPr>
              <a:spLocks noChangeArrowheads="1"/>
            </p:cNvSpPr>
            <p:nvPr/>
          </p:nvSpPr>
          <p:spPr bwMode="auto">
            <a:xfrm>
              <a:off x="18389" y="8185"/>
              <a:ext cx="858" cy="1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246"/>
            <p:cNvSpPr>
              <a:spLocks noChangeArrowheads="1"/>
            </p:cNvSpPr>
            <p:nvPr/>
          </p:nvSpPr>
          <p:spPr bwMode="auto">
            <a:xfrm>
              <a:off x="19545" y="9169"/>
              <a:ext cx="857" cy="1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IB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247"/>
            <p:cNvSpPr>
              <a:spLocks noChangeArrowheads="1"/>
            </p:cNvSpPr>
            <p:nvPr/>
          </p:nvSpPr>
          <p:spPr bwMode="auto">
            <a:xfrm>
              <a:off x="2089" y="15976"/>
              <a:ext cx="49841" cy="97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48"/>
            <p:cNvSpPr>
              <a:spLocks/>
            </p:cNvSpPr>
            <p:nvPr/>
          </p:nvSpPr>
          <p:spPr bwMode="auto">
            <a:xfrm>
              <a:off x="35496" y="6184"/>
              <a:ext cx="7372" cy="1956"/>
            </a:xfrm>
            <a:custGeom>
              <a:avLst/>
              <a:gdLst>
                <a:gd name="T0" fmla="*/ 0 w 1328"/>
                <a:gd name="T1" fmla="*/ 97790 h 352"/>
                <a:gd name="T2" fmla="*/ 368618 w 1328"/>
                <a:gd name="T3" fmla="*/ 0 h 352"/>
                <a:gd name="T4" fmla="*/ 368618 w 1328"/>
                <a:gd name="T5" fmla="*/ 0 h 352"/>
                <a:gd name="T6" fmla="*/ 737235 w 1328"/>
                <a:gd name="T7" fmla="*/ 97790 h 352"/>
                <a:gd name="T8" fmla="*/ 737235 w 1328"/>
                <a:gd name="T9" fmla="*/ 97790 h 352"/>
                <a:gd name="T10" fmla="*/ 737235 w 1328"/>
                <a:gd name="T11" fmla="*/ 97790 h 352"/>
                <a:gd name="T12" fmla="*/ 368618 w 1328"/>
                <a:gd name="T13" fmla="*/ 195580 h 352"/>
                <a:gd name="T14" fmla="*/ 368618 w 1328"/>
                <a:gd name="T15" fmla="*/ 195580 h 352"/>
                <a:gd name="T16" fmla="*/ 368618 w 1328"/>
                <a:gd name="T17" fmla="*/ 195580 h 352"/>
                <a:gd name="T18" fmla="*/ 0 w 1328"/>
                <a:gd name="T19" fmla="*/ 97790 h 352"/>
                <a:gd name="T20" fmla="*/ 0 w 1328"/>
                <a:gd name="T21" fmla="*/ 97790 h 35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28" h="352">
                  <a:moveTo>
                    <a:pt x="0" y="176"/>
                  </a:moveTo>
                  <a:cubicBezTo>
                    <a:pt x="0" y="79"/>
                    <a:pt x="298" y="0"/>
                    <a:pt x="664" y="0"/>
                  </a:cubicBezTo>
                  <a:lnTo>
                    <a:pt x="664" y="0"/>
                  </a:lnTo>
                  <a:cubicBezTo>
                    <a:pt x="1031" y="0"/>
                    <a:pt x="1328" y="79"/>
                    <a:pt x="1328" y="176"/>
                  </a:cubicBezTo>
                  <a:cubicBezTo>
                    <a:pt x="1328" y="176"/>
                    <a:pt x="1328" y="176"/>
                    <a:pt x="1328" y="176"/>
                  </a:cubicBezTo>
                  <a:lnTo>
                    <a:pt x="1328" y="176"/>
                  </a:lnTo>
                  <a:cubicBezTo>
                    <a:pt x="1328" y="274"/>
                    <a:pt x="1031" y="352"/>
                    <a:pt x="664" y="352"/>
                  </a:cubicBezTo>
                  <a:cubicBezTo>
                    <a:pt x="664" y="352"/>
                    <a:pt x="664" y="352"/>
                    <a:pt x="664" y="352"/>
                  </a:cubicBezTo>
                  <a:lnTo>
                    <a:pt x="664" y="352"/>
                  </a:lnTo>
                  <a:cubicBezTo>
                    <a:pt x="298" y="352"/>
                    <a:pt x="0" y="274"/>
                    <a:pt x="0" y="176"/>
                  </a:cubicBezTo>
                  <a:cubicBezTo>
                    <a:pt x="0" y="176"/>
                    <a:pt x="0" y="176"/>
                    <a:pt x="0" y="176"/>
                  </a:cubicBezTo>
                  <a:close/>
                </a:path>
              </a:pathLst>
            </a:custGeom>
            <a:solidFill>
              <a:srgbClr val="D9D9D9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249"/>
            <p:cNvSpPr>
              <a:spLocks noChangeArrowheads="1"/>
            </p:cNvSpPr>
            <p:nvPr/>
          </p:nvSpPr>
          <p:spPr bwMode="auto">
            <a:xfrm>
              <a:off x="38220" y="17430"/>
              <a:ext cx="9144" cy="1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Arial" pitchFamily="34" charset="0"/>
                </a:rPr>
                <a:t>Fixed rooftop DTT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250"/>
            <p:cNvSpPr>
              <a:spLocks noChangeArrowheads="1"/>
            </p:cNvSpPr>
            <p:nvPr/>
          </p:nvSpPr>
          <p:spPr bwMode="auto">
            <a:xfrm>
              <a:off x="41510" y="19475"/>
              <a:ext cx="5943" cy="1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Arial" pitchFamily="34" charset="0"/>
                </a:rPr>
                <a:t>reception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ectangle 251"/>
            <p:cNvSpPr>
              <a:spLocks noChangeArrowheads="1"/>
            </p:cNvSpPr>
            <p:nvPr/>
          </p:nvSpPr>
          <p:spPr bwMode="auto">
            <a:xfrm>
              <a:off x="39890" y="9880"/>
              <a:ext cx="9417" cy="60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52"/>
            <p:cNvSpPr>
              <a:spLocks noEditPoints="1"/>
            </p:cNvSpPr>
            <p:nvPr/>
          </p:nvSpPr>
          <p:spPr bwMode="auto">
            <a:xfrm>
              <a:off x="39757" y="9740"/>
              <a:ext cx="9690" cy="6325"/>
            </a:xfrm>
            <a:custGeom>
              <a:avLst/>
              <a:gdLst>
                <a:gd name="T0" fmla="*/ 0 w 1146"/>
                <a:gd name="T1" fmla="*/ 0 h 748"/>
                <a:gd name="T2" fmla="*/ 969010 w 1146"/>
                <a:gd name="T3" fmla="*/ 0 h 748"/>
                <a:gd name="T4" fmla="*/ 969010 w 1146"/>
                <a:gd name="T5" fmla="*/ 632460 h 748"/>
                <a:gd name="T6" fmla="*/ 0 w 1146"/>
                <a:gd name="T7" fmla="*/ 632460 h 748"/>
                <a:gd name="T8" fmla="*/ 0 w 1146"/>
                <a:gd name="T9" fmla="*/ 0 h 748"/>
                <a:gd name="T10" fmla="*/ 27058 w 1146"/>
                <a:gd name="T11" fmla="*/ 618931 h 748"/>
                <a:gd name="T12" fmla="*/ 13529 w 1146"/>
                <a:gd name="T13" fmla="*/ 605403 h 748"/>
                <a:gd name="T14" fmla="*/ 955481 w 1146"/>
                <a:gd name="T15" fmla="*/ 605403 h 748"/>
                <a:gd name="T16" fmla="*/ 941952 w 1146"/>
                <a:gd name="T17" fmla="*/ 618931 h 748"/>
                <a:gd name="T18" fmla="*/ 941952 w 1146"/>
                <a:gd name="T19" fmla="*/ 13529 h 748"/>
                <a:gd name="T20" fmla="*/ 955481 w 1146"/>
                <a:gd name="T21" fmla="*/ 27057 h 748"/>
                <a:gd name="T22" fmla="*/ 13529 w 1146"/>
                <a:gd name="T23" fmla="*/ 27057 h 748"/>
                <a:gd name="T24" fmla="*/ 27058 w 1146"/>
                <a:gd name="T25" fmla="*/ 13529 h 748"/>
                <a:gd name="T26" fmla="*/ 27058 w 1146"/>
                <a:gd name="T27" fmla="*/ 618931 h 74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146" h="748">
                  <a:moveTo>
                    <a:pt x="0" y="0"/>
                  </a:moveTo>
                  <a:lnTo>
                    <a:pt x="1146" y="0"/>
                  </a:lnTo>
                  <a:lnTo>
                    <a:pt x="1146" y="748"/>
                  </a:lnTo>
                  <a:lnTo>
                    <a:pt x="0" y="748"/>
                  </a:lnTo>
                  <a:lnTo>
                    <a:pt x="0" y="0"/>
                  </a:lnTo>
                  <a:close/>
                  <a:moveTo>
                    <a:pt x="32" y="732"/>
                  </a:moveTo>
                  <a:lnTo>
                    <a:pt x="16" y="716"/>
                  </a:lnTo>
                  <a:lnTo>
                    <a:pt x="1130" y="716"/>
                  </a:lnTo>
                  <a:lnTo>
                    <a:pt x="1114" y="732"/>
                  </a:lnTo>
                  <a:lnTo>
                    <a:pt x="1114" y="16"/>
                  </a:lnTo>
                  <a:lnTo>
                    <a:pt x="1130" y="32"/>
                  </a:lnTo>
                  <a:lnTo>
                    <a:pt x="16" y="32"/>
                  </a:lnTo>
                  <a:lnTo>
                    <a:pt x="32" y="16"/>
                  </a:lnTo>
                  <a:lnTo>
                    <a:pt x="32" y="732"/>
                  </a:lnTo>
                  <a:close/>
                </a:path>
              </a:pathLst>
            </a:custGeom>
            <a:solidFill>
              <a:srgbClr val="000000"/>
            </a:solidFill>
            <a:ln w="1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53"/>
            <p:cNvSpPr>
              <a:spLocks noChangeArrowheads="1"/>
            </p:cNvSpPr>
            <p:nvPr/>
          </p:nvSpPr>
          <p:spPr bwMode="auto">
            <a:xfrm>
              <a:off x="42786" y="6546"/>
              <a:ext cx="178" cy="6674"/>
            </a:xfrm>
            <a:prstGeom prst="rect">
              <a:avLst/>
            </a:prstGeom>
            <a:solidFill>
              <a:srgbClr val="000000"/>
            </a:solidFill>
            <a:ln w="1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54"/>
            <p:cNvSpPr>
              <a:spLocks noEditPoints="1"/>
            </p:cNvSpPr>
            <p:nvPr/>
          </p:nvSpPr>
          <p:spPr bwMode="auto">
            <a:xfrm>
              <a:off x="41179" y="13220"/>
              <a:ext cx="3467" cy="2127"/>
            </a:xfrm>
            <a:custGeom>
              <a:avLst/>
              <a:gdLst>
                <a:gd name="T0" fmla="*/ 556 w 624"/>
                <a:gd name="T1" fmla="*/ 38224 h 384"/>
                <a:gd name="T2" fmla="*/ 3889 w 624"/>
                <a:gd name="T3" fmla="*/ 23267 h 384"/>
                <a:gd name="T4" fmla="*/ 12224 w 624"/>
                <a:gd name="T5" fmla="*/ 11079 h 384"/>
                <a:gd name="T6" fmla="*/ 25003 w 624"/>
                <a:gd name="T7" fmla="*/ 3324 h 384"/>
                <a:gd name="T8" fmla="*/ 38894 w 624"/>
                <a:gd name="T9" fmla="*/ 0 h 384"/>
                <a:gd name="T10" fmla="*/ 309483 w 624"/>
                <a:gd name="T11" fmla="*/ 554 h 384"/>
                <a:gd name="T12" fmla="*/ 324485 w 624"/>
                <a:gd name="T13" fmla="*/ 3878 h 384"/>
                <a:gd name="T14" fmla="*/ 336153 w 624"/>
                <a:gd name="T15" fmla="*/ 12187 h 384"/>
                <a:gd name="T16" fmla="*/ 343932 w 624"/>
                <a:gd name="T17" fmla="*/ 24929 h 384"/>
                <a:gd name="T18" fmla="*/ 346710 w 624"/>
                <a:gd name="T19" fmla="*/ 38778 h 384"/>
                <a:gd name="T20" fmla="*/ 346710 w 624"/>
                <a:gd name="T21" fmla="*/ 175609 h 384"/>
                <a:gd name="T22" fmla="*/ 343376 w 624"/>
                <a:gd name="T23" fmla="*/ 190566 h 384"/>
                <a:gd name="T24" fmla="*/ 335042 w 624"/>
                <a:gd name="T25" fmla="*/ 202200 h 384"/>
                <a:gd name="T26" fmla="*/ 322818 w 624"/>
                <a:gd name="T27" fmla="*/ 209955 h 384"/>
                <a:gd name="T28" fmla="*/ 308372 w 624"/>
                <a:gd name="T29" fmla="*/ 212725 h 384"/>
                <a:gd name="T30" fmla="*/ 38338 w 624"/>
                <a:gd name="T31" fmla="*/ 212725 h 384"/>
                <a:gd name="T32" fmla="*/ 23336 w 624"/>
                <a:gd name="T33" fmla="*/ 209401 h 384"/>
                <a:gd name="T34" fmla="*/ 11113 w 624"/>
                <a:gd name="T35" fmla="*/ 201092 h 384"/>
                <a:gd name="T36" fmla="*/ 3334 w 624"/>
                <a:gd name="T37" fmla="*/ 188904 h 384"/>
                <a:gd name="T38" fmla="*/ 0 w 624"/>
                <a:gd name="T39" fmla="*/ 174501 h 384"/>
                <a:gd name="T40" fmla="*/ 8890 w 624"/>
                <a:gd name="T41" fmla="*/ 174501 h 384"/>
                <a:gd name="T42" fmla="*/ 11668 w 624"/>
                <a:gd name="T43" fmla="*/ 187242 h 384"/>
                <a:gd name="T44" fmla="*/ 18336 w 624"/>
                <a:gd name="T45" fmla="*/ 196106 h 384"/>
                <a:gd name="T46" fmla="*/ 28337 w 624"/>
                <a:gd name="T47" fmla="*/ 202200 h 384"/>
                <a:gd name="T48" fmla="*/ 40005 w 624"/>
                <a:gd name="T49" fmla="*/ 204415 h 384"/>
                <a:gd name="T50" fmla="*/ 308372 w 624"/>
                <a:gd name="T51" fmla="*/ 203861 h 384"/>
                <a:gd name="T52" fmla="*/ 321151 w 624"/>
                <a:gd name="T53" fmla="*/ 201646 h 384"/>
                <a:gd name="T54" fmla="*/ 330041 w 624"/>
                <a:gd name="T55" fmla="*/ 194998 h 384"/>
                <a:gd name="T56" fmla="*/ 336153 w 624"/>
                <a:gd name="T57" fmla="*/ 185580 h 384"/>
                <a:gd name="T58" fmla="*/ 338376 w 624"/>
                <a:gd name="T59" fmla="*/ 173947 h 384"/>
                <a:gd name="T60" fmla="*/ 337820 w 624"/>
                <a:gd name="T61" fmla="*/ 38778 h 384"/>
                <a:gd name="T62" fmla="*/ 335598 w 624"/>
                <a:gd name="T63" fmla="*/ 26591 h 384"/>
                <a:gd name="T64" fmla="*/ 328930 w 624"/>
                <a:gd name="T65" fmla="*/ 17173 h 384"/>
                <a:gd name="T66" fmla="*/ 319484 w 624"/>
                <a:gd name="T67" fmla="*/ 11079 h 384"/>
                <a:gd name="T68" fmla="*/ 307816 w 624"/>
                <a:gd name="T69" fmla="*/ 8864 h 384"/>
                <a:gd name="T70" fmla="*/ 38894 w 624"/>
                <a:gd name="T71" fmla="*/ 8864 h 384"/>
                <a:gd name="T72" fmla="*/ 26670 w 624"/>
                <a:gd name="T73" fmla="*/ 11633 h 384"/>
                <a:gd name="T74" fmla="*/ 17224 w 624"/>
                <a:gd name="T75" fmla="*/ 18281 h 384"/>
                <a:gd name="T76" fmla="*/ 11113 w 624"/>
                <a:gd name="T77" fmla="*/ 28253 h 384"/>
                <a:gd name="T78" fmla="*/ 8890 w 624"/>
                <a:gd name="T79" fmla="*/ 39886 h 384"/>
                <a:gd name="T80" fmla="*/ 8890 w 624"/>
                <a:gd name="T81" fmla="*/ 174501 h 38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624" h="384">
                  <a:moveTo>
                    <a:pt x="0" y="70"/>
                  </a:moveTo>
                  <a:cubicBezTo>
                    <a:pt x="0" y="70"/>
                    <a:pt x="1" y="69"/>
                    <a:pt x="1" y="69"/>
                  </a:cubicBezTo>
                  <a:lnTo>
                    <a:pt x="6" y="45"/>
                  </a:lnTo>
                  <a:cubicBezTo>
                    <a:pt x="6" y="44"/>
                    <a:pt x="6" y="43"/>
                    <a:pt x="7" y="42"/>
                  </a:cubicBezTo>
                  <a:lnTo>
                    <a:pt x="20" y="22"/>
                  </a:lnTo>
                  <a:cubicBezTo>
                    <a:pt x="20" y="21"/>
                    <a:pt x="21" y="20"/>
                    <a:pt x="22" y="20"/>
                  </a:cubicBezTo>
                  <a:lnTo>
                    <a:pt x="42" y="7"/>
                  </a:lnTo>
                  <a:cubicBezTo>
                    <a:pt x="43" y="6"/>
                    <a:pt x="44" y="6"/>
                    <a:pt x="45" y="6"/>
                  </a:cubicBezTo>
                  <a:lnTo>
                    <a:pt x="69" y="1"/>
                  </a:lnTo>
                  <a:cubicBezTo>
                    <a:pt x="69" y="1"/>
                    <a:pt x="70" y="0"/>
                    <a:pt x="70" y="0"/>
                  </a:cubicBezTo>
                  <a:lnTo>
                    <a:pt x="555" y="0"/>
                  </a:lnTo>
                  <a:cubicBezTo>
                    <a:pt x="556" y="0"/>
                    <a:pt x="557" y="1"/>
                    <a:pt x="557" y="1"/>
                  </a:cubicBezTo>
                  <a:lnTo>
                    <a:pt x="581" y="6"/>
                  </a:lnTo>
                  <a:cubicBezTo>
                    <a:pt x="582" y="6"/>
                    <a:pt x="583" y="6"/>
                    <a:pt x="584" y="7"/>
                  </a:cubicBezTo>
                  <a:lnTo>
                    <a:pt x="603" y="20"/>
                  </a:lnTo>
                  <a:cubicBezTo>
                    <a:pt x="604" y="20"/>
                    <a:pt x="605" y="21"/>
                    <a:pt x="605" y="22"/>
                  </a:cubicBezTo>
                  <a:lnTo>
                    <a:pt x="618" y="42"/>
                  </a:lnTo>
                  <a:cubicBezTo>
                    <a:pt x="619" y="43"/>
                    <a:pt x="619" y="44"/>
                    <a:pt x="619" y="45"/>
                  </a:cubicBezTo>
                  <a:lnTo>
                    <a:pt x="624" y="69"/>
                  </a:lnTo>
                  <a:cubicBezTo>
                    <a:pt x="624" y="69"/>
                    <a:pt x="624" y="70"/>
                    <a:pt x="624" y="70"/>
                  </a:cubicBezTo>
                  <a:lnTo>
                    <a:pt x="624" y="315"/>
                  </a:lnTo>
                  <a:cubicBezTo>
                    <a:pt x="624" y="316"/>
                    <a:pt x="624" y="317"/>
                    <a:pt x="624" y="317"/>
                  </a:cubicBezTo>
                  <a:lnTo>
                    <a:pt x="619" y="341"/>
                  </a:lnTo>
                  <a:cubicBezTo>
                    <a:pt x="619" y="342"/>
                    <a:pt x="619" y="343"/>
                    <a:pt x="618" y="344"/>
                  </a:cubicBezTo>
                  <a:lnTo>
                    <a:pt x="605" y="363"/>
                  </a:lnTo>
                  <a:cubicBezTo>
                    <a:pt x="605" y="364"/>
                    <a:pt x="604" y="365"/>
                    <a:pt x="603" y="365"/>
                  </a:cubicBezTo>
                  <a:lnTo>
                    <a:pt x="584" y="378"/>
                  </a:lnTo>
                  <a:cubicBezTo>
                    <a:pt x="583" y="379"/>
                    <a:pt x="582" y="379"/>
                    <a:pt x="581" y="379"/>
                  </a:cubicBezTo>
                  <a:lnTo>
                    <a:pt x="557" y="384"/>
                  </a:lnTo>
                  <a:cubicBezTo>
                    <a:pt x="557" y="384"/>
                    <a:pt x="556" y="384"/>
                    <a:pt x="555" y="384"/>
                  </a:cubicBezTo>
                  <a:lnTo>
                    <a:pt x="70" y="384"/>
                  </a:lnTo>
                  <a:cubicBezTo>
                    <a:pt x="70" y="384"/>
                    <a:pt x="69" y="384"/>
                    <a:pt x="69" y="384"/>
                  </a:cubicBezTo>
                  <a:lnTo>
                    <a:pt x="45" y="379"/>
                  </a:lnTo>
                  <a:cubicBezTo>
                    <a:pt x="44" y="379"/>
                    <a:pt x="43" y="379"/>
                    <a:pt x="42" y="378"/>
                  </a:cubicBezTo>
                  <a:lnTo>
                    <a:pt x="22" y="365"/>
                  </a:lnTo>
                  <a:cubicBezTo>
                    <a:pt x="21" y="365"/>
                    <a:pt x="20" y="364"/>
                    <a:pt x="20" y="363"/>
                  </a:cubicBezTo>
                  <a:lnTo>
                    <a:pt x="7" y="344"/>
                  </a:lnTo>
                  <a:cubicBezTo>
                    <a:pt x="6" y="343"/>
                    <a:pt x="6" y="342"/>
                    <a:pt x="6" y="341"/>
                  </a:cubicBezTo>
                  <a:lnTo>
                    <a:pt x="1" y="317"/>
                  </a:lnTo>
                  <a:cubicBezTo>
                    <a:pt x="1" y="317"/>
                    <a:pt x="0" y="316"/>
                    <a:pt x="0" y="315"/>
                  </a:cubicBezTo>
                  <a:lnTo>
                    <a:pt x="0" y="70"/>
                  </a:lnTo>
                  <a:close/>
                  <a:moveTo>
                    <a:pt x="16" y="315"/>
                  </a:moveTo>
                  <a:lnTo>
                    <a:pt x="16" y="314"/>
                  </a:lnTo>
                  <a:lnTo>
                    <a:pt x="21" y="338"/>
                  </a:lnTo>
                  <a:lnTo>
                    <a:pt x="20" y="335"/>
                  </a:lnTo>
                  <a:lnTo>
                    <a:pt x="33" y="354"/>
                  </a:lnTo>
                  <a:lnTo>
                    <a:pt x="31" y="352"/>
                  </a:lnTo>
                  <a:lnTo>
                    <a:pt x="51" y="365"/>
                  </a:lnTo>
                  <a:lnTo>
                    <a:pt x="48" y="364"/>
                  </a:lnTo>
                  <a:lnTo>
                    <a:pt x="72" y="369"/>
                  </a:lnTo>
                  <a:lnTo>
                    <a:pt x="70" y="368"/>
                  </a:lnTo>
                  <a:lnTo>
                    <a:pt x="555" y="368"/>
                  </a:lnTo>
                  <a:lnTo>
                    <a:pt x="554" y="369"/>
                  </a:lnTo>
                  <a:lnTo>
                    <a:pt x="578" y="364"/>
                  </a:lnTo>
                  <a:lnTo>
                    <a:pt x="575" y="365"/>
                  </a:lnTo>
                  <a:lnTo>
                    <a:pt x="594" y="352"/>
                  </a:lnTo>
                  <a:lnTo>
                    <a:pt x="592" y="354"/>
                  </a:lnTo>
                  <a:lnTo>
                    <a:pt x="605" y="335"/>
                  </a:lnTo>
                  <a:lnTo>
                    <a:pt x="604" y="338"/>
                  </a:lnTo>
                  <a:lnTo>
                    <a:pt x="609" y="314"/>
                  </a:lnTo>
                  <a:lnTo>
                    <a:pt x="608" y="315"/>
                  </a:lnTo>
                  <a:lnTo>
                    <a:pt x="608" y="70"/>
                  </a:lnTo>
                  <a:lnTo>
                    <a:pt x="609" y="72"/>
                  </a:lnTo>
                  <a:lnTo>
                    <a:pt x="604" y="48"/>
                  </a:lnTo>
                  <a:lnTo>
                    <a:pt x="605" y="51"/>
                  </a:lnTo>
                  <a:lnTo>
                    <a:pt x="592" y="31"/>
                  </a:lnTo>
                  <a:lnTo>
                    <a:pt x="594" y="33"/>
                  </a:lnTo>
                  <a:lnTo>
                    <a:pt x="575" y="20"/>
                  </a:lnTo>
                  <a:lnTo>
                    <a:pt x="578" y="21"/>
                  </a:lnTo>
                  <a:lnTo>
                    <a:pt x="554" y="16"/>
                  </a:lnTo>
                  <a:lnTo>
                    <a:pt x="555" y="16"/>
                  </a:lnTo>
                  <a:lnTo>
                    <a:pt x="70" y="16"/>
                  </a:lnTo>
                  <a:lnTo>
                    <a:pt x="72" y="16"/>
                  </a:lnTo>
                  <a:lnTo>
                    <a:pt x="48" y="21"/>
                  </a:lnTo>
                  <a:lnTo>
                    <a:pt x="51" y="20"/>
                  </a:lnTo>
                  <a:lnTo>
                    <a:pt x="31" y="33"/>
                  </a:lnTo>
                  <a:lnTo>
                    <a:pt x="33" y="31"/>
                  </a:lnTo>
                  <a:lnTo>
                    <a:pt x="20" y="51"/>
                  </a:lnTo>
                  <a:lnTo>
                    <a:pt x="21" y="48"/>
                  </a:lnTo>
                  <a:lnTo>
                    <a:pt x="16" y="72"/>
                  </a:lnTo>
                  <a:lnTo>
                    <a:pt x="16" y="70"/>
                  </a:lnTo>
                  <a:lnTo>
                    <a:pt x="16" y="315"/>
                  </a:lnTo>
                  <a:close/>
                </a:path>
              </a:pathLst>
            </a:custGeom>
            <a:solidFill>
              <a:srgbClr val="000000"/>
            </a:solidFill>
            <a:ln w="1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55"/>
            <p:cNvSpPr>
              <a:spLocks noEditPoints="1"/>
            </p:cNvSpPr>
            <p:nvPr/>
          </p:nvSpPr>
          <p:spPr bwMode="auto">
            <a:xfrm>
              <a:off x="38512" y="7778"/>
              <a:ext cx="12268" cy="2235"/>
            </a:xfrm>
            <a:custGeom>
              <a:avLst/>
              <a:gdLst>
                <a:gd name="T0" fmla="*/ 0 w 1451"/>
                <a:gd name="T1" fmla="*/ 223520 h 264"/>
                <a:gd name="T2" fmla="*/ 612987 w 1451"/>
                <a:gd name="T3" fmla="*/ 0 h 264"/>
                <a:gd name="T4" fmla="*/ 1226820 w 1451"/>
                <a:gd name="T5" fmla="*/ 223520 h 264"/>
                <a:gd name="T6" fmla="*/ 0 w 1451"/>
                <a:gd name="T7" fmla="*/ 223520 h 264"/>
                <a:gd name="T8" fmla="*/ 1150725 w 1451"/>
                <a:gd name="T9" fmla="*/ 196427 h 264"/>
                <a:gd name="T10" fmla="*/ 1146498 w 1451"/>
                <a:gd name="T11" fmla="*/ 222673 h 264"/>
                <a:gd name="T12" fmla="*/ 608760 w 1451"/>
                <a:gd name="T13" fmla="*/ 27093 h 264"/>
                <a:gd name="T14" fmla="*/ 618060 w 1451"/>
                <a:gd name="T15" fmla="*/ 27093 h 264"/>
                <a:gd name="T16" fmla="*/ 80322 w 1451"/>
                <a:gd name="T17" fmla="*/ 222673 h 264"/>
                <a:gd name="T18" fmla="*/ 75249 w 1451"/>
                <a:gd name="T19" fmla="*/ 196427 h 264"/>
                <a:gd name="T20" fmla="*/ 1150725 w 1451"/>
                <a:gd name="T21" fmla="*/ 196427 h 26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451" h="264">
                  <a:moveTo>
                    <a:pt x="0" y="264"/>
                  </a:moveTo>
                  <a:lnTo>
                    <a:pt x="725" y="0"/>
                  </a:lnTo>
                  <a:lnTo>
                    <a:pt x="1451" y="264"/>
                  </a:lnTo>
                  <a:lnTo>
                    <a:pt x="0" y="264"/>
                  </a:lnTo>
                  <a:close/>
                  <a:moveTo>
                    <a:pt x="1361" y="232"/>
                  </a:moveTo>
                  <a:lnTo>
                    <a:pt x="1356" y="263"/>
                  </a:lnTo>
                  <a:lnTo>
                    <a:pt x="720" y="32"/>
                  </a:lnTo>
                  <a:lnTo>
                    <a:pt x="731" y="32"/>
                  </a:lnTo>
                  <a:lnTo>
                    <a:pt x="95" y="263"/>
                  </a:lnTo>
                  <a:lnTo>
                    <a:pt x="89" y="232"/>
                  </a:lnTo>
                  <a:lnTo>
                    <a:pt x="1361" y="232"/>
                  </a:lnTo>
                  <a:close/>
                </a:path>
              </a:pathLst>
            </a:custGeom>
            <a:solidFill>
              <a:srgbClr val="000000"/>
            </a:solidFill>
            <a:ln w="1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256"/>
            <p:cNvSpPr>
              <a:spLocks noChangeArrowheads="1"/>
            </p:cNvSpPr>
            <p:nvPr/>
          </p:nvSpPr>
          <p:spPr bwMode="auto">
            <a:xfrm>
              <a:off x="41668" y="13347"/>
              <a:ext cx="1480" cy="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Arial" pitchFamily="34" charset="0"/>
                </a:rPr>
                <a:t>TV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Rectangle 257"/>
            <p:cNvSpPr>
              <a:spLocks noChangeArrowheads="1"/>
            </p:cNvSpPr>
            <p:nvPr/>
          </p:nvSpPr>
          <p:spPr bwMode="auto">
            <a:xfrm>
              <a:off x="38912" y="7080"/>
              <a:ext cx="4001" cy="260"/>
            </a:xfrm>
            <a:prstGeom prst="rect">
              <a:avLst/>
            </a:prstGeom>
            <a:solidFill>
              <a:srgbClr val="000000"/>
            </a:solidFill>
            <a:ln w="1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258"/>
            <p:cNvSpPr>
              <a:spLocks noChangeArrowheads="1"/>
            </p:cNvSpPr>
            <p:nvPr/>
          </p:nvSpPr>
          <p:spPr bwMode="auto">
            <a:xfrm>
              <a:off x="26327" y="7753"/>
              <a:ext cx="311" cy="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ctangle 259"/>
            <p:cNvSpPr>
              <a:spLocks noChangeArrowheads="1"/>
            </p:cNvSpPr>
            <p:nvPr/>
          </p:nvSpPr>
          <p:spPr bwMode="auto">
            <a:xfrm>
              <a:off x="26771" y="7753"/>
              <a:ext cx="4001" cy="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Arial" pitchFamily="34" charset="0"/>
                </a:rPr>
                <a:t>57.72 dB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Rectangle 260"/>
            <p:cNvSpPr>
              <a:spLocks noChangeArrowheads="1"/>
            </p:cNvSpPr>
            <p:nvPr/>
          </p:nvSpPr>
          <p:spPr bwMode="auto">
            <a:xfrm>
              <a:off x="5213" y="17354"/>
              <a:ext cx="5525" cy="1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Arial" pitchFamily="34" charset="0"/>
                </a:rPr>
                <a:t>Fixed WSD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Freeform 261"/>
            <p:cNvSpPr>
              <a:spLocks noEditPoints="1"/>
            </p:cNvSpPr>
            <p:nvPr/>
          </p:nvSpPr>
          <p:spPr bwMode="auto">
            <a:xfrm>
              <a:off x="51003" y="6673"/>
              <a:ext cx="724" cy="9360"/>
            </a:xfrm>
            <a:custGeom>
              <a:avLst/>
              <a:gdLst>
                <a:gd name="T0" fmla="*/ 41245 w 86"/>
                <a:gd name="T1" fmla="*/ 107381 h 1107"/>
                <a:gd name="T2" fmla="*/ 40404 w 86"/>
                <a:gd name="T3" fmla="*/ 829455 h 1107"/>
                <a:gd name="T4" fmla="*/ 31145 w 86"/>
                <a:gd name="T5" fmla="*/ 829455 h 1107"/>
                <a:gd name="T6" fmla="*/ 32828 w 86"/>
                <a:gd name="T7" fmla="*/ 107381 h 1107"/>
                <a:gd name="T8" fmla="*/ 41245 w 86"/>
                <a:gd name="T9" fmla="*/ 107381 h 1107"/>
                <a:gd name="T10" fmla="*/ 1683 w 86"/>
                <a:gd name="T11" fmla="*/ 119218 h 1107"/>
                <a:gd name="T12" fmla="*/ 37037 w 86"/>
                <a:gd name="T13" fmla="*/ 0 h 1107"/>
                <a:gd name="T14" fmla="*/ 72390 w 86"/>
                <a:gd name="T15" fmla="*/ 119218 h 1107"/>
                <a:gd name="T16" fmla="*/ 1683 w 86"/>
                <a:gd name="T17" fmla="*/ 119218 h 1107"/>
                <a:gd name="T18" fmla="*/ 71548 w 86"/>
                <a:gd name="T19" fmla="*/ 817617 h 1107"/>
                <a:gd name="T20" fmla="*/ 35353 w 86"/>
                <a:gd name="T21" fmla="*/ 935990 h 1107"/>
                <a:gd name="T22" fmla="*/ 0 w 86"/>
                <a:gd name="T23" fmla="*/ 817617 h 1107"/>
                <a:gd name="T24" fmla="*/ 71548 w 86"/>
                <a:gd name="T25" fmla="*/ 817617 h 110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86" h="1107">
                  <a:moveTo>
                    <a:pt x="49" y="127"/>
                  </a:moveTo>
                  <a:lnTo>
                    <a:pt x="48" y="981"/>
                  </a:lnTo>
                  <a:lnTo>
                    <a:pt x="37" y="981"/>
                  </a:lnTo>
                  <a:lnTo>
                    <a:pt x="39" y="127"/>
                  </a:lnTo>
                  <a:lnTo>
                    <a:pt x="49" y="127"/>
                  </a:lnTo>
                  <a:close/>
                  <a:moveTo>
                    <a:pt x="2" y="141"/>
                  </a:moveTo>
                  <a:lnTo>
                    <a:pt x="44" y="0"/>
                  </a:lnTo>
                  <a:lnTo>
                    <a:pt x="86" y="141"/>
                  </a:lnTo>
                  <a:lnTo>
                    <a:pt x="2" y="141"/>
                  </a:lnTo>
                  <a:close/>
                  <a:moveTo>
                    <a:pt x="85" y="967"/>
                  </a:moveTo>
                  <a:lnTo>
                    <a:pt x="42" y="1107"/>
                  </a:lnTo>
                  <a:lnTo>
                    <a:pt x="0" y="967"/>
                  </a:lnTo>
                  <a:lnTo>
                    <a:pt x="85" y="967"/>
                  </a:lnTo>
                  <a:close/>
                </a:path>
              </a:pathLst>
            </a:custGeom>
            <a:solidFill>
              <a:srgbClr val="000000"/>
            </a:solidFill>
            <a:ln w="1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262"/>
            <p:cNvSpPr>
              <a:spLocks noChangeArrowheads="1"/>
            </p:cNvSpPr>
            <p:nvPr/>
          </p:nvSpPr>
          <p:spPr bwMode="auto">
            <a:xfrm>
              <a:off x="51638" y="10484"/>
              <a:ext cx="2572" cy="1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Arial" pitchFamily="34" charset="0"/>
                </a:rPr>
                <a:t>10 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Rectangle 263"/>
            <p:cNvSpPr>
              <a:spLocks noChangeArrowheads="1"/>
            </p:cNvSpPr>
            <p:nvPr/>
          </p:nvSpPr>
          <p:spPr bwMode="auto">
            <a:xfrm>
              <a:off x="40703" y="3441"/>
              <a:ext cx="311" cy="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Rectangle 264"/>
            <p:cNvSpPr>
              <a:spLocks noChangeArrowheads="1"/>
            </p:cNvSpPr>
            <p:nvPr/>
          </p:nvSpPr>
          <p:spPr bwMode="auto">
            <a:xfrm>
              <a:off x="41154" y="3442"/>
              <a:ext cx="2572" cy="1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Arial" pitchFamily="34" charset="0"/>
                </a:rPr>
                <a:t>16 dB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265"/>
            <p:cNvSpPr>
              <a:spLocks noChangeArrowheads="1"/>
            </p:cNvSpPr>
            <p:nvPr/>
          </p:nvSpPr>
          <p:spPr bwMode="auto">
            <a:xfrm>
              <a:off x="39732" y="4788"/>
              <a:ext cx="2571" cy="1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Arial" pitchFamily="34" charset="0"/>
                </a:rPr>
                <a:t>+9.15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ectangle 266"/>
            <p:cNvSpPr>
              <a:spLocks noChangeArrowheads="1"/>
            </p:cNvSpPr>
            <p:nvPr/>
          </p:nvSpPr>
          <p:spPr bwMode="auto">
            <a:xfrm>
              <a:off x="43637" y="4788"/>
              <a:ext cx="1429" cy="1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Arial" pitchFamily="34" charset="0"/>
                </a:rPr>
                <a:t>dBi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Freeform 267"/>
            <p:cNvSpPr>
              <a:spLocks/>
            </p:cNvSpPr>
            <p:nvPr/>
          </p:nvSpPr>
          <p:spPr bwMode="auto">
            <a:xfrm>
              <a:off x="1377" y="15887"/>
              <a:ext cx="51575" cy="197"/>
            </a:xfrm>
            <a:custGeom>
              <a:avLst/>
              <a:gdLst>
                <a:gd name="T0" fmla="*/ 0 w 6101"/>
                <a:gd name="T1" fmla="*/ 0 h 23"/>
                <a:gd name="T2" fmla="*/ 5157470 w 6101"/>
                <a:gd name="T3" fmla="*/ 1712 h 23"/>
                <a:gd name="T4" fmla="*/ 5157470 w 6101"/>
                <a:gd name="T5" fmla="*/ 19685 h 23"/>
                <a:gd name="T6" fmla="*/ 0 w 6101"/>
                <a:gd name="T7" fmla="*/ 17973 h 23"/>
                <a:gd name="T8" fmla="*/ 0 w 6101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01" h="23">
                  <a:moveTo>
                    <a:pt x="0" y="0"/>
                  </a:moveTo>
                  <a:lnTo>
                    <a:pt x="6101" y="2"/>
                  </a:lnTo>
                  <a:lnTo>
                    <a:pt x="6101" y="23"/>
                  </a:lnTo>
                  <a:lnTo>
                    <a:pt x="0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268"/>
            <p:cNvSpPr>
              <a:spLocks/>
            </p:cNvSpPr>
            <p:nvPr/>
          </p:nvSpPr>
          <p:spPr bwMode="auto">
            <a:xfrm>
              <a:off x="12661" y="6273"/>
              <a:ext cx="7373" cy="2045"/>
            </a:xfrm>
            <a:custGeom>
              <a:avLst/>
              <a:gdLst>
                <a:gd name="T0" fmla="*/ 0 w 1328"/>
                <a:gd name="T1" fmla="*/ 102235 h 368"/>
                <a:gd name="T2" fmla="*/ 368618 w 1328"/>
                <a:gd name="T3" fmla="*/ 0 h 368"/>
                <a:gd name="T4" fmla="*/ 368618 w 1328"/>
                <a:gd name="T5" fmla="*/ 0 h 368"/>
                <a:gd name="T6" fmla="*/ 737235 w 1328"/>
                <a:gd name="T7" fmla="*/ 102235 h 368"/>
                <a:gd name="T8" fmla="*/ 737235 w 1328"/>
                <a:gd name="T9" fmla="*/ 102235 h 368"/>
                <a:gd name="T10" fmla="*/ 737235 w 1328"/>
                <a:gd name="T11" fmla="*/ 102235 h 368"/>
                <a:gd name="T12" fmla="*/ 368618 w 1328"/>
                <a:gd name="T13" fmla="*/ 204470 h 368"/>
                <a:gd name="T14" fmla="*/ 368618 w 1328"/>
                <a:gd name="T15" fmla="*/ 204470 h 368"/>
                <a:gd name="T16" fmla="*/ 368618 w 1328"/>
                <a:gd name="T17" fmla="*/ 204470 h 368"/>
                <a:gd name="T18" fmla="*/ 0 w 1328"/>
                <a:gd name="T19" fmla="*/ 102235 h 368"/>
                <a:gd name="T20" fmla="*/ 0 w 1328"/>
                <a:gd name="T21" fmla="*/ 102235 h 3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28" h="368">
                  <a:moveTo>
                    <a:pt x="0" y="184"/>
                  </a:moveTo>
                  <a:cubicBezTo>
                    <a:pt x="0" y="83"/>
                    <a:pt x="298" y="0"/>
                    <a:pt x="664" y="0"/>
                  </a:cubicBezTo>
                  <a:lnTo>
                    <a:pt x="664" y="0"/>
                  </a:lnTo>
                  <a:cubicBezTo>
                    <a:pt x="1031" y="0"/>
                    <a:pt x="1328" y="83"/>
                    <a:pt x="1328" y="184"/>
                  </a:cubicBezTo>
                  <a:cubicBezTo>
                    <a:pt x="1328" y="184"/>
                    <a:pt x="1328" y="184"/>
                    <a:pt x="1328" y="184"/>
                  </a:cubicBezTo>
                  <a:lnTo>
                    <a:pt x="1328" y="184"/>
                  </a:lnTo>
                  <a:cubicBezTo>
                    <a:pt x="1328" y="286"/>
                    <a:pt x="1031" y="368"/>
                    <a:pt x="664" y="368"/>
                  </a:cubicBezTo>
                  <a:cubicBezTo>
                    <a:pt x="664" y="368"/>
                    <a:pt x="664" y="368"/>
                    <a:pt x="664" y="368"/>
                  </a:cubicBezTo>
                  <a:lnTo>
                    <a:pt x="664" y="368"/>
                  </a:lnTo>
                  <a:cubicBezTo>
                    <a:pt x="298" y="368"/>
                    <a:pt x="0" y="286"/>
                    <a:pt x="0" y="184"/>
                  </a:cubicBezTo>
                  <a:cubicBezTo>
                    <a:pt x="0" y="184"/>
                    <a:pt x="0" y="184"/>
                    <a:pt x="0" y="184"/>
                  </a:cubicBezTo>
                  <a:close/>
                </a:path>
              </a:pathLst>
            </a:custGeom>
            <a:solidFill>
              <a:srgbClr val="D9D9D9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269"/>
            <p:cNvSpPr>
              <a:spLocks noChangeArrowheads="1"/>
            </p:cNvSpPr>
            <p:nvPr/>
          </p:nvSpPr>
          <p:spPr bwMode="auto">
            <a:xfrm>
              <a:off x="12788" y="7162"/>
              <a:ext cx="4001" cy="273"/>
            </a:xfrm>
            <a:prstGeom prst="rect">
              <a:avLst/>
            </a:prstGeom>
            <a:solidFill>
              <a:srgbClr val="000000"/>
            </a:solidFill>
            <a:ln w="1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270"/>
            <p:cNvSpPr>
              <a:spLocks noChangeArrowheads="1"/>
            </p:cNvSpPr>
            <p:nvPr/>
          </p:nvSpPr>
          <p:spPr bwMode="auto">
            <a:xfrm>
              <a:off x="33775" y="4692"/>
              <a:ext cx="3810" cy="16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Arial" pitchFamily="34" charset="0"/>
                </a:rPr>
                <a:t>H-polar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Rectangle 271"/>
            <p:cNvSpPr>
              <a:spLocks noChangeArrowheads="1"/>
            </p:cNvSpPr>
            <p:nvPr/>
          </p:nvSpPr>
          <p:spPr bwMode="auto">
            <a:xfrm>
              <a:off x="15062" y="4464"/>
              <a:ext cx="5525" cy="1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Arial" pitchFamily="34" charset="0"/>
                </a:rPr>
                <a:t>Slant-polar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Freeform 272"/>
            <p:cNvSpPr>
              <a:spLocks/>
            </p:cNvSpPr>
            <p:nvPr/>
          </p:nvSpPr>
          <p:spPr bwMode="auto">
            <a:xfrm>
              <a:off x="16789" y="7162"/>
              <a:ext cx="22117" cy="172"/>
            </a:xfrm>
            <a:custGeom>
              <a:avLst/>
              <a:gdLst>
                <a:gd name="T0" fmla="*/ 0 w 2616"/>
                <a:gd name="T1" fmla="*/ 7715 h 20"/>
                <a:gd name="T2" fmla="*/ 2211705 w 2616"/>
                <a:gd name="T3" fmla="*/ 0 h 20"/>
                <a:gd name="T4" fmla="*/ 2211705 w 2616"/>
                <a:gd name="T5" fmla="*/ 9430 h 20"/>
                <a:gd name="T6" fmla="*/ 0 w 2616"/>
                <a:gd name="T7" fmla="*/ 17145 h 20"/>
                <a:gd name="T8" fmla="*/ 0 w 2616"/>
                <a:gd name="T9" fmla="*/ 7715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16" h="20">
                  <a:moveTo>
                    <a:pt x="0" y="9"/>
                  </a:moveTo>
                  <a:lnTo>
                    <a:pt x="2616" y="0"/>
                  </a:lnTo>
                  <a:lnTo>
                    <a:pt x="2616" y="11"/>
                  </a:lnTo>
                  <a:lnTo>
                    <a:pt x="0" y="2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C00000"/>
            </a:solidFill>
            <a:ln w="1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273"/>
            <p:cNvSpPr>
              <a:spLocks noChangeArrowheads="1"/>
            </p:cNvSpPr>
            <p:nvPr/>
          </p:nvSpPr>
          <p:spPr bwMode="auto">
            <a:xfrm>
              <a:off x="12661" y="6629"/>
              <a:ext cx="178" cy="6674"/>
            </a:xfrm>
            <a:prstGeom prst="rect">
              <a:avLst/>
            </a:prstGeom>
            <a:solidFill>
              <a:srgbClr val="000000"/>
            </a:solidFill>
            <a:ln w="1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274"/>
            <p:cNvSpPr>
              <a:spLocks noChangeArrowheads="1"/>
            </p:cNvSpPr>
            <p:nvPr/>
          </p:nvSpPr>
          <p:spPr bwMode="auto">
            <a:xfrm>
              <a:off x="4083" y="9969"/>
              <a:ext cx="9423" cy="60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275"/>
            <p:cNvSpPr>
              <a:spLocks noEditPoints="1"/>
            </p:cNvSpPr>
            <p:nvPr/>
          </p:nvSpPr>
          <p:spPr bwMode="auto">
            <a:xfrm>
              <a:off x="3956" y="9836"/>
              <a:ext cx="9677" cy="6318"/>
            </a:xfrm>
            <a:custGeom>
              <a:avLst/>
              <a:gdLst>
                <a:gd name="T0" fmla="*/ 0 w 1145"/>
                <a:gd name="T1" fmla="*/ 0 h 747"/>
                <a:gd name="T2" fmla="*/ 967740 w 1145"/>
                <a:gd name="T3" fmla="*/ 0 h 747"/>
                <a:gd name="T4" fmla="*/ 967740 w 1145"/>
                <a:gd name="T5" fmla="*/ 631825 h 747"/>
                <a:gd name="T6" fmla="*/ 0 w 1145"/>
                <a:gd name="T7" fmla="*/ 631825 h 747"/>
                <a:gd name="T8" fmla="*/ 0 w 1145"/>
                <a:gd name="T9" fmla="*/ 0 h 747"/>
                <a:gd name="T10" fmla="*/ 26201 w 1145"/>
                <a:gd name="T11" fmla="*/ 618292 h 747"/>
                <a:gd name="T12" fmla="*/ 12678 w 1145"/>
                <a:gd name="T13" fmla="*/ 605605 h 747"/>
                <a:gd name="T14" fmla="*/ 955062 w 1145"/>
                <a:gd name="T15" fmla="*/ 605605 h 747"/>
                <a:gd name="T16" fmla="*/ 941539 w 1145"/>
                <a:gd name="T17" fmla="*/ 618292 h 747"/>
                <a:gd name="T18" fmla="*/ 941539 w 1145"/>
                <a:gd name="T19" fmla="*/ 13533 h 747"/>
                <a:gd name="T20" fmla="*/ 955062 w 1145"/>
                <a:gd name="T21" fmla="*/ 27066 h 747"/>
                <a:gd name="T22" fmla="*/ 12678 w 1145"/>
                <a:gd name="T23" fmla="*/ 27066 h 747"/>
                <a:gd name="T24" fmla="*/ 26201 w 1145"/>
                <a:gd name="T25" fmla="*/ 13533 h 747"/>
                <a:gd name="T26" fmla="*/ 26201 w 1145"/>
                <a:gd name="T27" fmla="*/ 618292 h 74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145" h="747">
                  <a:moveTo>
                    <a:pt x="0" y="0"/>
                  </a:moveTo>
                  <a:lnTo>
                    <a:pt x="1145" y="0"/>
                  </a:lnTo>
                  <a:lnTo>
                    <a:pt x="1145" y="747"/>
                  </a:lnTo>
                  <a:lnTo>
                    <a:pt x="0" y="747"/>
                  </a:lnTo>
                  <a:lnTo>
                    <a:pt x="0" y="0"/>
                  </a:lnTo>
                  <a:close/>
                  <a:moveTo>
                    <a:pt x="31" y="731"/>
                  </a:moveTo>
                  <a:lnTo>
                    <a:pt x="15" y="716"/>
                  </a:lnTo>
                  <a:lnTo>
                    <a:pt x="1130" y="716"/>
                  </a:lnTo>
                  <a:lnTo>
                    <a:pt x="1114" y="731"/>
                  </a:lnTo>
                  <a:lnTo>
                    <a:pt x="1114" y="16"/>
                  </a:lnTo>
                  <a:lnTo>
                    <a:pt x="1130" y="32"/>
                  </a:lnTo>
                  <a:lnTo>
                    <a:pt x="15" y="32"/>
                  </a:lnTo>
                  <a:lnTo>
                    <a:pt x="31" y="16"/>
                  </a:lnTo>
                  <a:lnTo>
                    <a:pt x="31" y="731"/>
                  </a:lnTo>
                  <a:close/>
                </a:path>
              </a:pathLst>
            </a:custGeom>
            <a:solidFill>
              <a:srgbClr val="000000"/>
            </a:solidFill>
            <a:ln w="1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276"/>
            <p:cNvSpPr>
              <a:spLocks/>
            </p:cNvSpPr>
            <p:nvPr/>
          </p:nvSpPr>
          <p:spPr bwMode="auto">
            <a:xfrm>
              <a:off x="3467" y="8007"/>
              <a:ext cx="10661" cy="1962"/>
            </a:xfrm>
            <a:custGeom>
              <a:avLst/>
              <a:gdLst>
                <a:gd name="T0" fmla="*/ 0 w 1261"/>
                <a:gd name="T1" fmla="*/ 196215 h 232"/>
                <a:gd name="T2" fmla="*/ 532660 w 1261"/>
                <a:gd name="T3" fmla="*/ 0 h 232"/>
                <a:gd name="T4" fmla="*/ 1066165 w 1261"/>
                <a:gd name="T5" fmla="*/ 196215 h 232"/>
                <a:gd name="T6" fmla="*/ 0 w 1261"/>
                <a:gd name="T7" fmla="*/ 196215 h 2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61" h="232">
                  <a:moveTo>
                    <a:pt x="0" y="232"/>
                  </a:moveTo>
                  <a:lnTo>
                    <a:pt x="630" y="0"/>
                  </a:lnTo>
                  <a:lnTo>
                    <a:pt x="1261" y="232"/>
                  </a:lnTo>
                  <a:lnTo>
                    <a:pt x="0" y="2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277"/>
            <p:cNvSpPr>
              <a:spLocks noEditPoints="1"/>
            </p:cNvSpPr>
            <p:nvPr/>
          </p:nvSpPr>
          <p:spPr bwMode="auto">
            <a:xfrm>
              <a:off x="2711" y="7874"/>
              <a:ext cx="12167" cy="2228"/>
            </a:xfrm>
            <a:custGeom>
              <a:avLst/>
              <a:gdLst>
                <a:gd name="T0" fmla="*/ 0 w 1439"/>
                <a:gd name="T1" fmla="*/ 222885 h 264"/>
                <a:gd name="T2" fmla="*/ 607907 w 1439"/>
                <a:gd name="T3" fmla="*/ 0 h 264"/>
                <a:gd name="T4" fmla="*/ 1216660 w 1439"/>
                <a:gd name="T5" fmla="*/ 222885 h 264"/>
                <a:gd name="T6" fmla="*/ 0 w 1439"/>
                <a:gd name="T7" fmla="*/ 222885 h 264"/>
                <a:gd name="T8" fmla="*/ 1141411 w 1439"/>
                <a:gd name="T9" fmla="*/ 195869 h 264"/>
                <a:gd name="T10" fmla="*/ 1137184 w 1439"/>
                <a:gd name="T11" fmla="*/ 222041 h 264"/>
                <a:gd name="T12" fmla="*/ 603680 w 1439"/>
                <a:gd name="T13" fmla="*/ 26172 h 264"/>
                <a:gd name="T14" fmla="*/ 612980 w 1439"/>
                <a:gd name="T15" fmla="*/ 26172 h 264"/>
                <a:gd name="T16" fmla="*/ 80322 w 1439"/>
                <a:gd name="T17" fmla="*/ 222041 h 264"/>
                <a:gd name="T18" fmla="*/ 75249 w 1439"/>
                <a:gd name="T19" fmla="*/ 195869 h 264"/>
                <a:gd name="T20" fmla="*/ 1141411 w 1439"/>
                <a:gd name="T21" fmla="*/ 195869 h 26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439" h="264">
                  <a:moveTo>
                    <a:pt x="0" y="264"/>
                  </a:moveTo>
                  <a:lnTo>
                    <a:pt x="719" y="0"/>
                  </a:lnTo>
                  <a:lnTo>
                    <a:pt x="1439" y="264"/>
                  </a:lnTo>
                  <a:lnTo>
                    <a:pt x="0" y="264"/>
                  </a:lnTo>
                  <a:close/>
                  <a:moveTo>
                    <a:pt x="1350" y="232"/>
                  </a:moveTo>
                  <a:lnTo>
                    <a:pt x="1345" y="263"/>
                  </a:lnTo>
                  <a:lnTo>
                    <a:pt x="714" y="31"/>
                  </a:lnTo>
                  <a:lnTo>
                    <a:pt x="725" y="31"/>
                  </a:lnTo>
                  <a:lnTo>
                    <a:pt x="95" y="263"/>
                  </a:lnTo>
                  <a:lnTo>
                    <a:pt x="89" y="232"/>
                  </a:lnTo>
                  <a:lnTo>
                    <a:pt x="1350" y="232"/>
                  </a:lnTo>
                  <a:close/>
                </a:path>
              </a:pathLst>
            </a:custGeom>
            <a:solidFill>
              <a:srgbClr val="000000"/>
            </a:solidFill>
            <a:ln w="1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278"/>
            <p:cNvSpPr>
              <a:spLocks noEditPoints="1"/>
            </p:cNvSpPr>
            <p:nvPr/>
          </p:nvSpPr>
          <p:spPr bwMode="auto">
            <a:xfrm>
              <a:off x="12788" y="977"/>
              <a:ext cx="29998" cy="731"/>
            </a:xfrm>
            <a:custGeom>
              <a:avLst/>
              <a:gdLst>
                <a:gd name="T0" fmla="*/ 107375 w 3548"/>
                <a:gd name="T1" fmla="*/ 31418 h 86"/>
                <a:gd name="T2" fmla="*/ 2892365 w 3548"/>
                <a:gd name="T3" fmla="*/ 33116 h 86"/>
                <a:gd name="T4" fmla="*/ 2892365 w 3548"/>
                <a:gd name="T5" fmla="*/ 41607 h 86"/>
                <a:gd name="T6" fmla="*/ 107375 w 3548"/>
                <a:gd name="T7" fmla="*/ 40758 h 86"/>
                <a:gd name="T8" fmla="*/ 107375 w 3548"/>
                <a:gd name="T9" fmla="*/ 31418 h 86"/>
                <a:gd name="T10" fmla="*/ 119212 w 3548"/>
                <a:gd name="T11" fmla="*/ 72176 h 86"/>
                <a:gd name="T12" fmla="*/ 0 w 3548"/>
                <a:gd name="T13" fmla="*/ 35663 h 86"/>
                <a:gd name="T14" fmla="*/ 119212 w 3548"/>
                <a:gd name="T15" fmla="*/ 0 h 86"/>
                <a:gd name="T16" fmla="*/ 119212 w 3548"/>
                <a:gd name="T17" fmla="*/ 72176 h 86"/>
                <a:gd name="T18" fmla="*/ 2881374 w 3548"/>
                <a:gd name="T19" fmla="*/ 1698 h 86"/>
                <a:gd name="T20" fmla="*/ 2999740 w 3548"/>
                <a:gd name="T21" fmla="*/ 37362 h 86"/>
                <a:gd name="T22" fmla="*/ 2881374 w 3548"/>
                <a:gd name="T23" fmla="*/ 73025 h 86"/>
                <a:gd name="T24" fmla="*/ 2881374 w 3548"/>
                <a:gd name="T25" fmla="*/ 1698 h 8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548" h="86">
                  <a:moveTo>
                    <a:pt x="127" y="37"/>
                  </a:moveTo>
                  <a:lnTo>
                    <a:pt x="3421" y="39"/>
                  </a:lnTo>
                  <a:lnTo>
                    <a:pt x="3421" y="49"/>
                  </a:lnTo>
                  <a:lnTo>
                    <a:pt x="127" y="48"/>
                  </a:lnTo>
                  <a:lnTo>
                    <a:pt x="127" y="37"/>
                  </a:lnTo>
                  <a:close/>
                  <a:moveTo>
                    <a:pt x="141" y="85"/>
                  </a:moveTo>
                  <a:lnTo>
                    <a:pt x="0" y="42"/>
                  </a:lnTo>
                  <a:lnTo>
                    <a:pt x="141" y="0"/>
                  </a:lnTo>
                  <a:lnTo>
                    <a:pt x="141" y="85"/>
                  </a:lnTo>
                  <a:close/>
                  <a:moveTo>
                    <a:pt x="3408" y="2"/>
                  </a:moveTo>
                  <a:lnTo>
                    <a:pt x="3548" y="44"/>
                  </a:lnTo>
                  <a:lnTo>
                    <a:pt x="3408" y="86"/>
                  </a:lnTo>
                  <a:lnTo>
                    <a:pt x="3408" y="2"/>
                  </a:lnTo>
                  <a:close/>
                </a:path>
              </a:pathLst>
            </a:custGeom>
            <a:solidFill>
              <a:srgbClr val="000000"/>
            </a:solidFill>
            <a:ln w="1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Rectangle 279"/>
            <p:cNvSpPr>
              <a:spLocks noChangeArrowheads="1"/>
            </p:cNvSpPr>
            <p:nvPr/>
          </p:nvSpPr>
          <p:spPr bwMode="auto">
            <a:xfrm>
              <a:off x="24745" y="400"/>
              <a:ext cx="5868" cy="204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Rectangle 280"/>
            <p:cNvSpPr>
              <a:spLocks noChangeArrowheads="1"/>
            </p:cNvSpPr>
            <p:nvPr/>
          </p:nvSpPr>
          <p:spPr bwMode="auto">
            <a:xfrm>
              <a:off x="26238" y="591"/>
              <a:ext cx="2000" cy="1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Arial" pitchFamily="34" charset="0"/>
                </a:rPr>
                <a:t>20m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55" name="Picture 5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3892" y="1366482"/>
            <a:ext cx="4476023" cy="3115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7442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33375" y="1304925"/>
            <a:ext cx="9545638" cy="497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90500" indent="-190500" algn="l" rtl="0" fontAlgn="base">
              <a:spcBef>
                <a:spcPts val="363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5163" indent="-193675" algn="l" rtl="0" fontAlgn="base">
              <a:spcBef>
                <a:spcPts val="325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7763" indent="-193675" algn="l" rtl="0" fontAlgn="base">
              <a:spcBef>
                <a:spcPts val="288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2913" indent="-190500" algn="l" rtl="0" fontAlgn="base">
              <a:spcBef>
                <a:spcPts val="25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92338" indent="-225425" algn="l" rtl="0" fontAlgn="base">
              <a:spcBef>
                <a:spcPts val="338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Some </a:t>
            </a:r>
            <a:r>
              <a:rPr lang="pt-BR" dirty="0" err="1" smtClean="0"/>
              <a:t>results</a:t>
            </a:r>
            <a:r>
              <a:rPr lang="pt-BR" dirty="0" smtClean="0"/>
              <a:t> (1): </a:t>
            </a:r>
            <a:r>
              <a:rPr lang="pt-BR" dirty="0" err="1"/>
              <a:t>fixed</a:t>
            </a:r>
            <a:r>
              <a:rPr lang="pt-BR" dirty="0"/>
              <a:t> WSD – </a:t>
            </a:r>
            <a:r>
              <a:rPr lang="pt-BR" dirty="0" err="1"/>
              <a:t>fixed</a:t>
            </a:r>
            <a:r>
              <a:rPr lang="pt-BR" dirty="0"/>
              <a:t> </a:t>
            </a:r>
            <a:r>
              <a:rPr lang="pt-BR" dirty="0" smtClean="0"/>
              <a:t>DTT-</a:t>
            </a:r>
            <a:r>
              <a:rPr lang="pt-BR" dirty="0" err="1" smtClean="0"/>
              <a:t>Rx</a:t>
            </a:r>
            <a:r>
              <a:rPr lang="pt-BR" dirty="0" smtClean="0"/>
              <a:t> </a:t>
            </a:r>
          </a:p>
          <a:p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SE43(11)65 </a:t>
            </a:r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Reference spatial geometries between WSDs and DTT-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Rxs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38188" y="6356350"/>
            <a:ext cx="7261225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2008  Nokia   V1-Filename.ppt / YYYY-MM-DD / Initials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84150" y="6130925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Company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4C937-D364-4543-8EF1-2DBB47BD12F4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16" name="Rectangle 39"/>
          <p:cNvSpPr>
            <a:spLocks noChangeArrowheads="1"/>
          </p:cNvSpPr>
          <p:nvPr/>
        </p:nvSpPr>
        <p:spPr bwMode="auto">
          <a:xfrm>
            <a:off x="152400" y="15240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6" name="Picture 5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260" r="7544"/>
          <a:stretch/>
        </p:blipFill>
        <p:spPr bwMode="auto">
          <a:xfrm>
            <a:off x="823090" y="1669315"/>
            <a:ext cx="4283104" cy="295585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57" name="Picture 56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422" r="7383"/>
          <a:stretch/>
        </p:blipFill>
        <p:spPr bwMode="auto">
          <a:xfrm>
            <a:off x="5539564" y="1679948"/>
            <a:ext cx="4053740" cy="297712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63449700"/>
              </p:ext>
            </p:extLst>
          </p:nvPr>
        </p:nvGraphicFramePr>
        <p:xfrm>
          <a:off x="3678418" y="5078188"/>
          <a:ext cx="6080760" cy="1581150"/>
        </p:xfrm>
        <a:graphic>
          <a:graphicData uri="http://schemas.openxmlformats.org/drawingml/2006/table">
            <a:tbl>
              <a:tblPr firstRow="1" firstCol="1" bandRow="1"/>
              <a:tblGrid>
                <a:gridCol w="1520190"/>
                <a:gridCol w="1520190"/>
                <a:gridCol w="1520190"/>
                <a:gridCol w="1520190"/>
              </a:tblGrid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10</a:t>
                      </a:r>
                      <a:r>
                        <a:rPr lang="en-US" sz="1200" baseline="300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th</a:t>
                      </a: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percentile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Density of DTT-Rx / pixel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Total loss [dB] Omnidirectional antenna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Total loss [dB]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Directional antenna with random azimuth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Total loss [dB]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Directional antenna pointed to DTT-</a:t>
                      </a:r>
                      <a:r>
                        <a:rPr lang="en-US" sz="1200" dirty="0" err="1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Tx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2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62.1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76.1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81.5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10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54.5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68.4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75.3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25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50.4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63.7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71.2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35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48.9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62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69.6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8" name="Rectangle 57"/>
          <p:cNvSpPr/>
          <p:nvPr/>
        </p:nvSpPr>
        <p:spPr>
          <a:xfrm>
            <a:off x="1821643" y="4678333"/>
            <a:ext cx="2328530" cy="25518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2 DTT-</a:t>
            </a:r>
            <a:r>
              <a:rPr lang="pt-BR" dirty="0" err="1" smtClean="0">
                <a:solidFill>
                  <a:schemeClr val="tx1"/>
                </a:solidFill>
              </a:rPr>
              <a:t>Rx</a:t>
            </a:r>
            <a:r>
              <a:rPr lang="pt-BR" dirty="0" smtClean="0">
                <a:solidFill>
                  <a:schemeClr val="tx1"/>
                </a:solidFill>
              </a:rPr>
              <a:t> / pixel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407823" y="4696061"/>
            <a:ext cx="2328530" cy="25518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35 DTT-</a:t>
            </a:r>
            <a:r>
              <a:rPr lang="pt-BR" dirty="0" err="1" smtClean="0">
                <a:solidFill>
                  <a:schemeClr val="tx1"/>
                </a:solidFill>
              </a:rPr>
              <a:t>Rx</a:t>
            </a:r>
            <a:r>
              <a:rPr lang="pt-BR" dirty="0" smtClean="0">
                <a:solidFill>
                  <a:schemeClr val="tx1"/>
                </a:solidFill>
              </a:rPr>
              <a:t> / pixel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813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33375" y="1304925"/>
            <a:ext cx="9545638" cy="497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90500" indent="-190500" algn="l" rtl="0" fontAlgn="base">
              <a:spcBef>
                <a:spcPts val="363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5163" indent="-193675" algn="l" rtl="0" fontAlgn="base">
              <a:spcBef>
                <a:spcPts val="325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7763" indent="-193675" algn="l" rtl="0" fontAlgn="base">
              <a:spcBef>
                <a:spcPts val="288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2913" indent="-190500" algn="l" rtl="0" fontAlgn="base">
              <a:spcBef>
                <a:spcPts val="25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92338" indent="-225425" algn="l" rtl="0" fontAlgn="base">
              <a:spcBef>
                <a:spcPts val="338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Some </a:t>
            </a:r>
            <a:r>
              <a:rPr lang="pt-BR" dirty="0" err="1" smtClean="0"/>
              <a:t>results</a:t>
            </a:r>
            <a:r>
              <a:rPr lang="pt-BR" dirty="0" smtClean="0"/>
              <a:t> (2): </a:t>
            </a:r>
            <a:r>
              <a:rPr lang="pt-BR" dirty="0" err="1" smtClean="0"/>
              <a:t>portable</a:t>
            </a:r>
            <a:r>
              <a:rPr lang="pt-BR" dirty="0" smtClean="0"/>
              <a:t> WSD – </a:t>
            </a:r>
            <a:r>
              <a:rPr lang="pt-BR" dirty="0" err="1" smtClean="0"/>
              <a:t>fixed</a:t>
            </a:r>
            <a:r>
              <a:rPr lang="pt-BR" dirty="0" smtClean="0"/>
              <a:t> DTT-</a:t>
            </a:r>
            <a:r>
              <a:rPr lang="pt-BR" dirty="0" err="1" smtClean="0"/>
              <a:t>Rx</a:t>
            </a:r>
            <a:r>
              <a:rPr lang="pt-BR" dirty="0" smtClean="0"/>
              <a:t> </a:t>
            </a:r>
          </a:p>
          <a:p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SE43(11)65 </a:t>
            </a:r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Reference spatial geometries between WSDs and DTT-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Rxs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38188" y="6356350"/>
            <a:ext cx="7261225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2008  Nokia   V1-Filename.ppt / YYYY-MM-DD / Initials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84150" y="6130925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Company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4C937-D364-4543-8EF1-2DBB47BD12F4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16" name="Rectangle 39"/>
          <p:cNvSpPr>
            <a:spLocks noChangeArrowheads="1"/>
          </p:cNvSpPr>
          <p:nvPr/>
        </p:nvSpPr>
        <p:spPr bwMode="auto">
          <a:xfrm>
            <a:off x="152400" y="15240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5" name="Picture 5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3892" y="1366482"/>
            <a:ext cx="4476023" cy="3115170"/>
          </a:xfrm>
          <a:prstGeom prst="rect">
            <a:avLst/>
          </a:prstGeom>
        </p:spPr>
      </p:pic>
      <p:pic>
        <p:nvPicPr>
          <p:cNvPr id="56" name="Object 4"/>
          <p:cNvPicPr/>
          <p:nvPr/>
        </p:nvPicPr>
        <p:blipFill>
          <a:blip r:embed="rId3" cstate="print"/>
          <a:srcRect l="-2289" t="-2031" r="-2670" b="-2876"/>
          <a:stretch>
            <a:fillRect/>
          </a:stretch>
        </p:blipFill>
        <p:spPr bwMode="auto">
          <a:xfrm>
            <a:off x="461145" y="1815234"/>
            <a:ext cx="4566285" cy="171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5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8436" y="3532908"/>
            <a:ext cx="5194169" cy="3144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3236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SE43(11)66 </a:t>
            </a:r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Strategies to calculate the maximum permitted WSD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EIRP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Main</a:t>
            </a:r>
            <a:r>
              <a:rPr lang="pt-BR" dirty="0" smtClean="0"/>
              <a:t> </a:t>
            </a:r>
            <a:r>
              <a:rPr lang="pt-BR" dirty="0" err="1" smtClean="0"/>
              <a:t>issue</a:t>
            </a:r>
            <a:endParaRPr lang="pt-BR" dirty="0" smtClean="0"/>
          </a:p>
          <a:p>
            <a:pPr lvl="1"/>
            <a:r>
              <a:rPr lang="pt-BR" dirty="0" err="1" smtClean="0"/>
              <a:t>Adaptation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location</a:t>
            </a:r>
            <a:r>
              <a:rPr lang="pt-BR" dirty="0" smtClean="0"/>
              <a:t> </a:t>
            </a:r>
            <a:r>
              <a:rPr lang="pt-BR" dirty="0" err="1" smtClean="0"/>
              <a:t>probability</a:t>
            </a:r>
            <a:r>
              <a:rPr lang="pt-BR" dirty="0" smtClean="0"/>
              <a:t> </a:t>
            </a:r>
            <a:r>
              <a:rPr lang="pt-BR" dirty="0" err="1" smtClean="0"/>
              <a:t>degradation</a:t>
            </a:r>
            <a:r>
              <a:rPr lang="pt-BR" dirty="0" smtClean="0"/>
              <a:t>  </a:t>
            </a:r>
            <a:r>
              <a:rPr lang="pt-BR" dirty="0" err="1" smtClean="0"/>
              <a:t>according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quality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DTT </a:t>
            </a:r>
            <a:r>
              <a:rPr lang="pt-BR" dirty="0" err="1" smtClean="0"/>
              <a:t>signal</a:t>
            </a:r>
            <a:r>
              <a:rPr lang="pt-BR" dirty="0" smtClean="0"/>
              <a:t> in a </a:t>
            </a:r>
            <a:r>
              <a:rPr lang="pt-BR" dirty="0" err="1" smtClean="0"/>
              <a:t>given</a:t>
            </a:r>
            <a:r>
              <a:rPr lang="pt-BR" dirty="0" smtClean="0"/>
              <a:t> </a:t>
            </a:r>
            <a:r>
              <a:rPr lang="pt-BR" dirty="0" err="1" smtClean="0"/>
              <a:t>location</a:t>
            </a:r>
            <a:endParaRPr lang="pt-BR" dirty="0"/>
          </a:p>
          <a:p>
            <a:r>
              <a:rPr lang="pt-BR" dirty="0" err="1" smtClean="0"/>
              <a:t>Different</a:t>
            </a:r>
            <a:r>
              <a:rPr lang="pt-BR" dirty="0" smtClean="0"/>
              <a:t> </a:t>
            </a:r>
            <a:r>
              <a:rPr lang="pt-BR" dirty="0" err="1" smtClean="0"/>
              <a:t>strategies</a:t>
            </a:r>
            <a:r>
              <a:rPr lang="pt-BR" dirty="0" smtClean="0"/>
              <a:t> </a:t>
            </a:r>
            <a:r>
              <a:rPr lang="pt-BR" dirty="0" err="1" smtClean="0"/>
              <a:t>concerning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operation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data base</a:t>
            </a:r>
          </a:p>
          <a:p>
            <a:pPr lvl="1"/>
            <a:r>
              <a:rPr lang="pt-BR" dirty="0" err="1" smtClean="0"/>
              <a:t>Protecion</a:t>
            </a:r>
            <a:r>
              <a:rPr lang="pt-BR" dirty="0" smtClean="0"/>
              <a:t> </a:t>
            </a:r>
            <a:r>
              <a:rPr lang="pt-BR" dirty="0" err="1" smtClean="0"/>
              <a:t>criteria</a:t>
            </a:r>
            <a:endParaRPr lang="pt-BR" dirty="0" smtClean="0"/>
          </a:p>
          <a:p>
            <a:pPr lvl="2"/>
            <a:r>
              <a:rPr lang="pt-BR" dirty="0" err="1" smtClean="0"/>
              <a:t>Protection</a:t>
            </a:r>
            <a:r>
              <a:rPr lang="pt-BR" dirty="0" smtClean="0"/>
              <a:t> </a:t>
            </a:r>
            <a:r>
              <a:rPr lang="pt-BR" dirty="0" err="1" smtClean="0"/>
              <a:t>ratio</a:t>
            </a:r>
            <a:endParaRPr lang="pt-BR" dirty="0" smtClean="0"/>
          </a:p>
          <a:p>
            <a:pPr lvl="2"/>
            <a:r>
              <a:rPr lang="pt-BR" dirty="0" err="1" smtClean="0"/>
              <a:t>Overloading</a:t>
            </a:r>
            <a:r>
              <a:rPr lang="pt-BR" dirty="0" smtClean="0"/>
              <a:t> </a:t>
            </a:r>
            <a:r>
              <a:rPr lang="pt-BR" dirty="0" err="1" smtClean="0"/>
              <a:t>threshold</a:t>
            </a:r>
            <a:endParaRPr lang="pt-BR" dirty="0" smtClean="0"/>
          </a:p>
          <a:p>
            <a:pPr lvl="2"/>
            <a:r>
              <a:rPr lang="pt-BR" dirty="0" err="1" smtClean="0"/>
              <a:t>Location</a:t>
            </a:r>
            <a:r>
              <a:rPr lang="pt-BR" dirty="0" smtClean="0"/>
              <a:t> </a:t>
            </a:r>
            <a:r>
              <a:rPr lang="pt-BR" dirty="0" err="1" smtClean="0"/>
              <a:t>probability</a:t>
            </a:r>
            <a:r>
              <a:rPr lang="pt-BR" dirty="0" smtClean="0"/>
              <a:t> </a:t>
            </a:r>
            <a:r>
              <a:rPr lang="pt-BR" dirty="0" err="1" smtClean="0"/>
              <a:t>degradation</a:t>
            </a:r>
            <a:endParaRPr lang="pt-BR" dirty="0" smtClean="0"/>
          </a:p>
          <a:p>
            <a:pPr lvl="2"/>
            <a:r>
              <a:rPr lang="pt-BR" dirty="0" err="1" smtClean="0"/>
              <a:t>Interference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noise</a:t>
            </a:r>
            <a:r>
              <a:rPr lang="pt-BR" dirty="0" smtClean="0"/>
              <a:t> </a:t>
            </a:r>
            <a:r>
              <a:rPr lang="pt-BR" dirty="0" err="1" smtClean="0"/>
              <a:t>ratio</a:t>
            </a:r>
            <a:endParaRPr lang="pt-BR" dirty="0" smtClean="0"/>
          </a:p>
          <a:p>
            <a:pPr lvl="1"/>
            <a:r>
              <a:rPr lang="pt-BR" dirty="0" err="1" smtClean="0"/>
              <a:t>Methodology</a:t>
            </a:r>
            <a:r>
              <a:rPr lang="pt-BR" dirty="0" smtClean="0"/>
              <a:t> (ECC </a:t>
            </a:r>
            <a:r>
              <a:rPr lang="pt-BR" dirty="0" err="1" smtClean="0"/>
              <a:t>Report</a:t>
            </a:r>
            <a:r>
              <a:rPr lang="pt-BR" dirty="0" smtClean="0"/>
              <a:t> 159)</a:t>
            </a:r>
          </a:p>
          <a:p>
            <a:pPr lvl="2"/>
            <a:r>
              <a:rPr lang="en-US" dirty="0" smtClean="0"/>
              <a:t>Calculate </a:t>
            </a:r>
            <a:r>
              <a:rPr lang="en-US" dirty="0"/>
              <a:t>the location probability considering </a:t>
            </a:r>
            <a:r>
              <a:rPr lang="en-US" dirty="0" smtClean="0"/>
              <a:t>no interference </a:t>
            </a:r>
            <a:r>
              <a:rPr lang="en-US" dirty="0"/>
              <a:t>from secondary </a:t>
            </a:r>
            <a:r>
              <a:rPr lang="en-US" dirty="0" smtClean="0"/>
              <a:t>system;</a:t>
            </a:r>
            <a:endParaRPr lang="en-US" sz="1400" dirty="0"/>
          </a:p>
          <a:p>
            <a:pPr lvl="2"/>
            <a:r>
              <a:rPr lang="en-US" dirty="0" smtClean="0"/>
              <a:t>Calculate </a:t>
            </a:r>
            <a:r>
              <a:rPr lang="en-US" dirty="0"/>
              <a:t>the location probability considering the presence of  </a:t>
            </a:r>
            <a:r>
              <a:rPr lang="en-US" dirty="0" smtClean="0"/>
              <a:t>WSD;</a:t>
            </a:r>
            <a:endParaRPr lang="en-US" dirty="0"/>
          </a:p>
          <a:p>
            <a:pPr lvl="2"/>
            <a:r>
              <a:rPr lang="en-US" b="1" dirty="0" smtClean="0"/>
              <a:t>Define </a:t>
            </a:r>
            <a:r>
              <a:rPr lang="en-US" b="1" dirty="0"/>
              <a:t>the maximum accepted interference caused by WSDs </a:t>
            </a:r>
            <a:r>
              <a:rPr lang="en-US" b="1" dirty="0" smtClean="0"/>
              <a:t>to </a:t>
            </a:r>
            <a:r>
              <a:rPr lang="en-US" b="1" dirty="0"/>
              <a:t>the DTT service  according to the selected protection </a:t>
            </a:r>
            <a:r>
              <a:rPr lang="en-US" b="1" dirty="0" smtClean="0"/>
              <a:t>criteria;</a:t>
            </a:r>
            <a:endParaRPr lang="en-US" b="1" dirty="0"/>
          </a:p>
          <a:p>
            <a:pPr lvl="2"/>
            <a:r>
              <a:rPr lang="en-US" dirty="0" smtClean="0"/>
              <a:t>Use </a:t>
            </a:r>
            <a:r>
              <a:rPr lang="en-US" dirty="0"/>
              <a:t>a reference geometry concerning the positioning of WSD transmitter and DTT </a:t>
            </a:r>
            <a:r>
              <a:rPr lang="en-US" dirty="0" smtClean="0"/>
              <a:t>receiver;</a:t>
            </a:r>
            <a:endParaRPr lang="en-US" dirty="0"/>
          </a:p>
          <a:p>
            <a:pPr lvl="2"/>
            <a:r>
              <a:rPr lang="en-US" dirty="0" smtClean="0"/>
              <a:t>Calculate </a:t>
            </a:r>
            <a:r>
              <a:rPr lang="en-US" dirty="0"/>
              <a:t>the maximum permitted WSD EIRP for the reference geometry.</a:t>
            </a:r>
            <a:endParaRPr lang="en-US" sz="1600" dirty="0"/>
          </a:p>
          <a:p>
            <a:pPr lvl="2"/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38188" y="6356350"/>
            <a:ext cx="7261225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2008  Nokia   V1-Filename.ppt / YYYY-MM-DD / Initials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84150" y="6130925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Company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4C937-D364-4543-8EF1-2DBB47BD12F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8168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3892" y="1366482"/>
            <a:ext cx="4476023" cy="3115170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33375" y="1304925"/>
            <a:ext cx="9545638" cy="497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90500" indent="-190500" algn="l" rtl="0" fontAlgn="base">
              <a:spcBef>
                <a:spcPts val="363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5163" indent="-193675" algn="l" rtl="0" fontAlgn="base">
              <a:spcBef>
                <a:spcPts val="325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7763" indent="-193675" algn="l" rtl="0" fontAlgn="base">
              <a:spcBef>
                <a:spcPts val="288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2913" indent="-190500" algn="l" rtl="0" fontAlgn="base">
              <a:spcBef>
                <a:spcPts val="25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92338" indent="-225425" algn="l" rtl="0" fontAlgn="base">
              <a:spcBef>
                <a:spcPts val="338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Some </a:t>
            </a:r>
            <a:r>
              <a:rPr lang="pt-BR" dirty="0" err="1" smtClean="0"/>
              <a:t>results</a:t>
            </a:r>
            <a:r>
              <a:rPr lang="pt-BR" dirty="0" smtClean="0"/>
              <a:t> (3): </a:t>
            </a:r>
            <a:r>
              <a:rPr lang="pt-BR" dirty="0" err="1" smtClean="0"/>
              <a:t>portable</a:t>
            </a:r>
            <a:r>
              <a:rPr lang="pt-BR" dirty="0" smtClean="0"/>
              <a:t> WSD – </a:t>
            </a:r>
            <a:r>
              <a:rPr lang="pt-BR" dirty="0" err="1" smtClean="0"/>
              <a:t>portable</a:t>
            </a:r>
            <a:r>
              <a:rPr lang="pt-BR" dirty="0" smtClean="0"/>
              <a:t> DTT-</a:t>
            </a:r>
            <a:r>
              <a:rPr lang="pt-BR" dirty="0" err="1" smtClean="0"/>
              <a:t>Rx</a:t>
            </a:r>
            <a:r>
              <a:rPr lang="pt-BR" dirty="0" smtClean="0"/>
              <a:t> </a:t>
            </a:r>
          </a:p>
          <a:p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SE43(11)65 </a:t>
            </a:r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Reference spatial geometries between WSDs and DTT-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Rxs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38188" y="6356350"/>
            <a:ext cx="7261225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2008  Nokia   V1-Filename.ppt / YYYY-MM-DD / Initials</a:t>
            </a:r>
            <a:endParaRPr lang="en-US" dirty="0"/>
          </a:p>
        </p:txBody>
      </p:sp>
      <p:sp>
        <p:nvSpPr>
          <p:cNvPr id="16" name="Rectangle 39"/>
          <p:cNvSpPr>
            <a:spLocks noChangeArrowheads="1"/>
          </p:cNvSpPr>
          <p:nvPr/>
        </p:nvSpPr>
        <p:spPr bwMode="auto">
          <a:xfrm>
            <a:off x="152400" y="15240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9"/>
          <p:cNvSpPr>
            <a:spLocks noChangeArrowheads="1"/>
          </p:cNvSpPr>
          <p:nvPr/>
        </p:nvSpPr>
        <p:spPr bwMode="auto">
          <a:xfrm>
            <a:off x="152400" y="15240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8" name="Canvas 214"/>
          <p:cNvGrpSpPr>
            <a:grpSpLocks/>
          </p:cNvGrpSpPr>
          <p:nvPr/>
        </p:nvGrpSpPr>
        <p:grpSpPr bwMode="auto">
          <a:xfrm>
            <a:off x="80643" y="1762270"/>
            <a:ext cx="5392738" cy="2181225"/>
            <a:chOff x="0" y="0"/>
            <a:chExt cx="53924" cy="21805"/>
          </a:xfrm>
        </p:grpSpPr>
        <p:sp>
          <p:nvSpPr>
            <p:cNvPr id="9" name="AutoShape 28"/>
            <p:cNvSpPr>
              <a:spLocks noChangeAspect="1" noChangeArrowheads="1"/>
            </p:cNvSpPr>
            <p:nvPr/>
          </p:nvSpPr>
          <p:spPr bwMode="auto">
            <a:xfrm>
              <a:off x="0" y="0"/>
              <a:ext cx="53924" cy="218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" name="Group 216"/>
            <p:cNvGrpSpPr>
              <a:grpSpLocks/>
            </p:cNvGrpSpPr>
            <p:nvPr/>
          </p:nvGrpSpPr>
          <p:grpSpPr bwMode="auto">
            <a:xfrm>
              <a:off x="6287" y="999"/>
              <a:ext cx="44082" cy="18531"/>
              <a:chOff x="4022" y="2572"/>
              <a:chExt cx="4543" cy="1910"/>
            </a:xfrm>
          </p:grpSpPr>
          <p:sp>
            <p:nvSpPr>
              <p:cNvPr id="11" name="AutoShape 217"/>
              <p:cNvSpPr>
                <a:spLocks noChangeAspect="1" noChangeShapeType="1"/>
              </p:cNvSpPr>
              <p:nvPr/>
            </p:nvSpPr>
            <p:spPr bwMode="auto">
              <a:xfrm>
                <a:off x="4958" y="3355"/>
                <a:ext cx="2721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arrow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2" name="Group 218"/>
              <p:cNvGrpSpPr>
                <a:grpSpLocks noChangeAspect="1"/>
              </p:cNvGrpSpPr>
              <p:nvPr/>
            </p:nvGrpSpPr>
            <p:grpSpPr bwMode="auto">
              <a:xfrm>
                <a:off x="4710" y="2836"/>
                <a:ext cx="274" cy="648"/>
                <a:chOff x="4372" y="8799"/>
                <a:chExt cx="268" cy="383"/>
              </a:xfrm>
            </p:grpSpPr>
            <p:sp>
              <p:nvSpPr>
                <p:cNvPr id="64" name="Freeform 219"/>
                <p:cNvSpPr>
                  <a:spLocks noChangeAspect="1"/>
                </p:cNvSpPr>
                <p:nvPr/>
              </p:nvSpPr>
              <p:spPr bwMode="auto">
                <a:xfrm rot="1800000">
                  <a:off x="4372" y="8823"/>
                  <a:ext cx="268" cy="359"/>
                </a:xfrm>
                <a:custGeom>
                  <a:avLst/>
                  <a:gdLst>
                    <a:gd name="T0" fmla="*/ 262 w 1436"/>
                    <a:gd name="T1" fmla="*/ 276 h 1922"/>
                    <a:gd name="T2" fmla="*/ 248 w 1436"/>
                    <a:gd name="T3" fmla="*/ 246 h 1922"/>
                    <a:gd name="T4" fmla="*/ 227 w 1436"/>
                    <a:gd name="T5" fmla="*/ 202 h 1922"/>
                    <a:gd name="T6" fmla="*/ 206 w 1436"/>
                    <a:gd name="T7" fmla="*/ 159 h 1922"/>
                    <a:gd name="T8" fmla="*/ 192 w 1436"/>
                    <a:gd name="T9" fmla="*/ 129 h 1922"/>
                    <a:gd name="T10" fmla="*/ 186 w 1436"/>
                    <a:gd name="T11" fmla="*/ 118 h 1922"/>
                    <a:gd name="T12" fmla="*/ 175 w 1436"/>
                    <a:gd name="T13" fmla="*/ 110 h 1922"/>
                    <a:gd name="T14" fmla="*/ 163 w 1436"/>
                    <a:gd name="T15" fmla="*/ 110 h 1922"/>
                    <a:gd name="T16" fmla="*/ 157 w 1436"/>
                    <a:gd name="T17" fmla="*/ 113 h 1922"/>
                    <a:gd name="T18" fmla="*/ 147 w 1436"/>
                    <a:gd name="T19" fmla="*/ 118 h 1922"/>
                    <a:gd name="T20" fmla="*/ 132 w 1436"/>
                    <a:gd name="T21" fmla="*/ 125 h 1922"/>
                    <a:gd name="T22" fmla="*/ 115 w 1436"/>
                    <a:gd name="T23" fmla="*/ 134 h 1922"/>
                    <a:gd name="T24" fmla="*/ 99 w 1436"/>
                    <a:gd name="T25" fmla="*/ 143 h 1922"/>
                    <a:gd name="T26" fmla="*/ 39 w 1436"/>
                    <a:gd name="T27" fmla="*/ 45 h 1922"/>
                    <a:gd name="T28" fmla="*/ 45 w 1436"/>
                    <a:gd name="T29" fmla="*/ 39 h 1922"/>
                    <a:gd name="T30" fmla="*/ 48 w 1436"/>
                    <a:gd name="T31" fmla="*/ 31 h 1922"/>
                    <a:gd name="T32" fmla="*/ 48 w 1436"/>
                    <a:gd name="T33" fmla="*/ 20 h 1922"/>
                    <a:gd name="T34" fmla="*/ 42 w 1436"/>
                    <a:gd name="T35" fmla="*/ 8 h 1922"/>
                    <a:gd name="T36" fmla="*/ 29 w 1436"/>
                    <a:gd name="T37" fmla="*/ 1 h 1922"/>
                    <a:gd name="T38" fmla="*/ 15 w 1436"/>
                    <a:gd name="T39" fmla="*/ 2 h 1922"/>
                    <a:gd name="T40" fmla="*/ 4 w 1436"/>
                    <a:gd name="T41" fmla="*/ 11 h 1922"/>
                    <a:gd name="T42" fmla="*/ 0 w 1436"/>
                    <a:gd name="T43" fmla="*/ 25 h 1922"/>
                    <a:gd name="T44" fmla="*/ 4 w 1436"/>
                    <a:gd name="T45" fmla="*/ 40 h 1922"/>
                    <a:gd name="T46" fmla="*/ 15 w 1436"/>
                    <a:gd name="T47" fmla="*/ 49 h 1922"/>
                    <a:gd name="T48" fmla="*/ 26 w 1436"/>
                    <a:gd name="T49" fmla="*/ 51 h 1922"/>
                    <a:gd name="T50" fmla="*/ 30 w 1436"/>
                    <a:gd name="T51" fmla="*/ 50 h 1922"/>
                    <a:gd name="T52" fmla="*/ 78 w 1436"/>
                    <a:gd name="T53" fmla="*/ 154 h 1922"/>
                    <a:gd name="T54" fmla="*/ 75 w 1436"/>
                    <a:gd name="T55" fmla="*/ 155 h 1922"/>
                    <a:gd name="T56" fmla="*/ 70 w 1436"/>
                    <a:gd name="T57" fmla="*/ 160 h 1922"/>
                    <a:gd name="T58" fmla="*/ 67 w 1436"/>
                    <a:gd name="T59" fmla="*/ 165 h 1922"/>
                    <a:gd name="T60" fmla="*/ 65 w 1436"/>
                    <a:gd name="T61" fmla="*/ 177 h 1922"/>
                    <a:gd name="T62" fmla="*/ 68 w 1436"/>
                    <a:gd name="T63" fmla="*/ 187 h 1922"/>
                    <a:gd name="T64" fmla="*/ 79 w 1436"/>
                    <a:gd name="T65" fmla="*/ 211 h 1922"/>
                    <a:gd name="T66" fmla="*/ 99 w 1436"/>
                    <a:gd name="T67" fmla="*/ 251 h 1922"/>
                    <a:gd name="T68" fmla="*/ 120 w 1436"/>
                    <a:gd name="T69" fmla="*/ 295 h 1922"/>
                    <a:gd name="T70" fmla="*/ 137 w 1436"/>
                    <a:gd name="T71" fmla="*/ 331 h 1922"/>
                    <a:gd name="T72" fmla="*/ 145 w 1436"/>
                    <a:gd name="T73" fmla="*/ 346 h 1922"/>
                    <a:gd name="T74" fmla="*/ 154 w 1436"/>
                    <a:gd name="T75" fmla="*/ 356 h 1922"/>
                    <a:gd name="T76" fmla="*/ 166 w 1436"/>
                    <a:gd name="T77" fmla="*/ 359 h 1922"/>
                    <a:gd name="T78" fmla="*/ 256 w 1436"/>
                    <a:gd name="T79" fmla="*/ 314 h 1922"/>
                    <a:gd name="T80" fmla="*/ 265 w 1436"/>
                    <a:gd name="T81" fmla="*/ 305 h 1922"/>
                    <a:gd name="T82" fmla="*/ 268 w 1436"/>
                    <a:gd name="T83" fmla="*/ 292 h 1922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1436" h="1922">
                      <a:moveTo>
                        <a:pt x="1424" y="1515"/>
                      </a:moveTo>
                      <a:lnTo>
                        <a:pt x="1420" y="1505"/>
                      </a:lnTo>
                      <a:lnTo>
                        <a:pt x="1406" y="1478"/>
                      </a:lnTo>
                      <a:lnTo>
                        <a:pt x="1385" y="1436"/>
                      </a:lnTo>
                      <a:lnTo>
                        <a:pt x="1359" y="1380"/>
                      </a:lnTo>
                      <a:lnTo>
                        <a:pt x="1327" y="1315"/>
                      </a:lnTo>
                      <a:lnTo>
                        <a:pt x="1293" y="1242"/>
                      </a:lnTo>
                      <a:lnTo>
                        <a:pt x="1255" y="1164"/>
                      </a:lnTo>
                      <a:lnTo>
                        <a:pt x="1216" y="1084"/>
                      </a:lnTo>
                      <a:lnTo>
                        <a:pt x="1178" y="1003"/>
                      </a:lnTo>
                      <a:lnTo>
                        <a:pt x="1140" y="926"/>
                      </a:lnTo>
                      <a:lnTo>
                        <a:pt x="1106" y="853"/>
                      </a:lnTo>
                      <a:lnTo>
                        <a:pt x="1074" y="788"/>
                      </a:lnTo>
                      <a:lnTo>
                        <a:pt x="1048" y="732"/>
                      </a:lnTo>
                      <a:lnTo>
                        <a:pt x="1027" y="690"/>
                      </a:lnTo>
                      <a:lnTo>
                        <a:pt x="1013" y="663"/>
                      </a:lnTo>
                      <a:lnTo>
                        <a:pt x="1009" y="653"/>
                      </a:lnTo>
                      <a:lnTo>
                        <a:pt x="995" y="631"/>
                      </a:lnTo>
                      <a:lnTo>
                        <a:pt x="980" y="614"/>
                      </a:lnTo>
                      <a:lnTo>
                        <a:pt x="960" y="601"/>
                      </a:lnTo>
                      <a:lnTo>
                        <a:pt x="940" y="591"/>
                      </a:lnTo>
                      <a:lnTo>
                        <a:pt x="917" y="585"/>
                      </a:lnTo>
                      <a:lnTo>
                        <a:pt x="894" y="585"/>
                      </a:lnTo>
                      <a:lnTo>
                        <a:pt x="872" y="590"/>
                      </a:lnTo>
                      <a:lnTo>
                        <a:pt x="850" y="598"/>
                      </a:lnTo>
                      <a:lnTo>
                        <a:pt x="847" y="600"/>
                      </a:lnTo>
                      <a:lnTo>
                        <a:pt x="839" y="604"/>
                      </a:lnTo>
                      <a:lnTo>
                        <a:pt x="826" y="611"/>
                      </a:lnTo>
                      <a:lnTo>
                        <a:pt x="808" y="620"/>
                      </a:lnTo>
                      <a:lnTo>
                        <a:pt x="787" y="630"/>
                      </a:lnTo>
                      <a:lnTo>
                        <a:pt x="764" y="643"/>
                      </a:lnTo>
                      <a:lnTo>
                        <a:pt x="738" y="657"/>
                      </a:lnTo>
                      <a:lnTo>
                        <a:pt x="709" y="671"/>
                      </a:lnTo>
                      <a:lnTo>
                        <a:pt x="679" y="687"/>
                      </a:lnTo>
                      <a:lnTo>
                        <a:pt x="648" y="703"/>
                      </a:lnTo>
                      <a:lnTo>
                        <a:pt x="617" y="719"/>
                      </a:lnTo>
                      <a:lnTo>
                        <a:pt x="587" y="735"/>
                      </a:lnTo>
                      <a:lnTo>
                        <a:pt x="556" y="750"/>
                      </a:lnTo>
                      <a:lnTo>
                        <a:pt x="529" y="766"/>
                      </a:lnTo>
                      <a:lnTo>
                        <a:pt x="501" y="779"/>
                      </a:lnTo>
                      <a:lnTo>
                        <a:pt x="477" y="792"/>
                      </a:lnTo>
                      <a:lnTo>
                        <a:pt x="210" y="243"/>
                      </a:lnTo>
                      <a:lnTo>
                        <a:pt x="221" y="233"/>
                      </a:lnTo>
                      <a:lnTo>
                        <a:pt x="231" y="222"/>
                      </a:lnTo>
                      <a:lnTo>
                        <a:pt x="239" y="210"/>
                      </a:lnTo>
                      <a:lnTo>
                        <a:pt x="246" y="196"/>
                      </a:lnTo>
                      <a:lnTo>
                        <a:pt x="252" y="183"/>
                      </a:lnTo>
                      <a:lnTo>
                        <a:pt x="256" y="167"/>
                      </a:lnTo>
                      <a:lnTo>
                        <a:pt x="259" y="151"/>
                      </a:lnTo>
                      <a:lnTo>
                        <a:pt x="260" y="135"/>
                      </a:lnTo>
                      <a:lnTo>
                        <a:pt x="257" y="108"/>
                      </a:lnTo>
                      <a:lnTo>
                        <a:pt x="250" y="84"/>
                      </a:lnTo>
                      <a:lnTo>
                        <a:pt x="238" y="61"/>
                      </a:lnTo>
                      <a:lnTo>
                        <a:pt x="223" y="41"/>
                      </a:lnTo>
                      <a:lnTo>
                        <a:pt x="203" y="23"/>
                      </a:lnTo>
                      <a:lnTo>
                        <a:pt x="181" y="12"/>
                      </a:lnTo>
                      <a:lnTo>
                        <a:pt x="156" y="3"/>
                      </a:lnTo>
                      <a:lnTo>
                        <a:pt x="130" y="0"/>
                      </a:lnTo>
                      <a:lnTo>
                        <a:pt x="104" y="3"/>
                      </a:lnTo>
                      <a:lnTo>
                        <a:pt x="79" y="12"/>
                      </a:lnTo>
                      <a:lnTo>
                        <a:pt x="57" y="23"/>
                      </a:lnTo>
                      <a:lnTo>
                        <a:pt x="39" y="41"/>
                      </a:lnTo>
                      <a:lnTo>
                        <a:pt x="22" y="61"/>
                      </a:lnTo>
                      <a:lnTo>
                        <a:pt x="10" y="84"/>
                      </a:lnTo>
                      <a:lnTo>
                        <a:pt x="3" y="108"/>
                      </a:lnTo>
                      <a:lnTo>
                        <a:pt x="0" y="135"/>
                      </a:lnTo>
                      <a:lnTo>
                        <a:pt x="3" y="163"/>
                      </a:lnTo>
                      <a:lnTo>
                        <a:pt x="10" y="189"/>
                      </a:lnTo>
                      <a:lnTo>
                        <a:pt x="22" y="212"/>
                      </a:lnTo>
                      <a:lnTo>
                        <a:pt x="39" y="232"/>
                      </a:lnTo>
                      <a:lnTo>
                        <a:pt x="57" y="249"/>
                      </a:lnTo>
                      <a:lnTo>
                        <a:pt x="79" y="260"/>
                      </a:lnTo>
                      <a:lnTo>
                        <a:pt x="104" y="269"/>
                      </a:lnTo>
                      <a:lnTo>
                        <a:pt x="130" y="272"/>
                      </a:lnTo>
                      <a:lnTo>
                        <a:pt x="140" y="272"/>
                      </a:lnTo>
                      <a:lnTo>
                        <a:pt x="148" y="270"/>
                      </a:lnTo>
                      <a:lnTo>
                        <a:pt x="156" y="268"/>
                      </a:lnTo>
                      <a:lnTo>
                        <a:pt x="163" y="266"/>
                      </a:lnTo>
                      <a:lnTo>
                        <a:pt x="432" y="815"/>
                      </a:lnTo>
                      <a:lnTo>
                        <a:pt x="423" y="819"/>
                      </a:lnTo>
                      <a:lnTo>
                        <a:pt x="418" y="822"/>
                      </a:lnTo>
                      <a:lnTo>
                        <a:pt x="415" y="824"/>
                      </a:lnTo>
                      <a:lnTo>
                        <a:pt x="414" y="825"/>
                      </a:lnTo>
                      <a:lnTo>
                        <a:pt x="403" y="831"/>
                      </a:lnTo>
                      <a:lnTo>
                        <a:pt x="393" y="838"/>
                      </a:lnTo>
                      <a:lnTo>
                        <a:pt x="385" y="845"/>
                      </a:lnTo>
                      <a:lnTo>
                        <a:pt x="376" y="854"/>
                      </a:lnTo>
                      <a:lnTo>
                        <a:pt x="369" y="864"/>
                      </a:lnTo>
                      <a:lnTo>
                        <a:pt x="363" y="874"/>
                      </a:lnTo>
                      <a:lnTo>
                        <a:pt x="357" y="886"/>
                      </a:lnTo>
                      <a:lnTo>
                        <a:pt x="353" y="897"/>
                      </a:lnTo>
                      <a:lnTo>
                        <a:pt x="347" y="922"/>
                      </a:lnTo>
                      <a:lnTo>
                        <a:pt x="347" y="945"/>
                      </a:lnTo>
                      <a:lnTo>
                        <a:pt x="351" y="969"/>
                      </a:lnTo>
                      <a:lnTo>
                        <a:pt x="360" y="992"/>
                      </a:lnTo>
                      <a:lnTo>
                        <a:pt x="364" y="1002"/>
                      </a:lnTo>
                      <a:lnTo>
                        <a:pt x="378" y="1029"/>
                      </a:lnTo>
                      <a:lnTo>
                        <a:pt x="399" y="1071"/>
                      </a:lnTo>
                      <a:lnTo>
                        <a:pt x="425" y="1127"/>
                      </a:lnTo>
                      <a:lnTo>
                        <a:pt x="457" y="1192"/>
                      </a:lnTo>
                      <a:lnTo>
                        <a:pt x="491" y="1265"/>
                      </a:lnTo>
                      <a:lnTo>
                        <a:pt x="529" y="1343"/>
                      </a:lnTo>
                      <a:lnTo>
                        <a:pt x="567" y="1422"/>
                      </a:lnTo>
                      <a:lnTo>
                        <a:pt x="606" y="1502"/>
                      </a:lnTo>
                      <a:lnTo>
                        <a:pt x="643" y="1580"/>
                      </a:lnTo>
                      <a:lnTo>
                        <a:pt x="678" y="1653"/>
                      </a:lnTo>
                      <a:lnTo>
                        <a:pt x="710" y="1718"/>
                      </a:lnTo>
                      <a:lnTo>
                        <a:pt x="736" y="1774"/>
                      </a:lnTo>
                      <a:lnTo>
                        <a:pt x="757" y="1815"/>
                      </a:lnTo>
                      <a:lnTo>
                        <a:pt x="771" y="1843"/>
                      </a:lnTo>
                      <a:lnTo>
                        <a:pt x="775" y="1853"/>
                      </a:lnTo>
                      <a:lnTo>
                        <a:pt x="789" y="1874"/>
                      </a:lnTo>
                      <a:lnTo>
                        <a:pt x="805" y="1892"/>
                      </a:lnTo>
                      <a:lnTo>
                        <a:pt x="823" y="1906"/>
                      </a:lnTo>
                      <a:lnTo>
                        <a:pt x="846" y="1915"/>
                      </a:lnTo>
                      <a:lnTo>
                        <a:pt x="868" y="1920"/>
                      </a:lnTo>
                      <a:lnTo>
                        <a:pt x="890" y="1922"/>
                      </a:lnTo>
                      <a:lnTo>
                        <a:pt x="913" y="1917"/>
                      </a:lnTo>
                      <a:lnTo>
                        <a:pt x="935" y="1909"/>
                      </a:lnTo>
                      <a:lnTo>
                        <a:pt x="1370" y="1682"/>
                      </a:lnTo>
                      <a:lnTo>
                        <a:pt x="1391" y="1669"/>
                      </a:lnTo>
                      <a:lnTo>
                        <a:pt x="1407" y="1652"/>
                      </a:lnTo>
                      <a:lnTo>
                        <a:pt x="1421" y="1631"/>
                      </a:lnTo>
                      <a:lnTo>
                        <a:pt x="1431" y="1610"/>
                      </a:lnTo>
                      <a:lnTo>
                        <a:pt x="1435" y="1587"/>
                      </a:lnTo>
                      <a:lnTo>
                        <a:pt x="1436" y="1562"/>
                      </a:lnTo>
                      <a:lnTo>
                        <a:pt x="1432" y="1538"/>
                      </a:lnTo>
                      <a:lnTo>
                        <a:pt x="1424" y="15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" name="Freeform 220"/>
                <p:cNvSpPr>
                  <a:spLocks noChangeAspect="1"/>
                </p:cNvSpPr>
                <p:nvPr/>
              </p:nvSpPr>
              <p:spPr bwMode="auto">
                <a:xfrm rot="1800000">
                  <a:off x="4473" y="8799"/>
                  <a:ext cx="29" cy="31"/>
                </a:xfrm>
                <a:custGeom>
                  <a:avLst/>
                  <a:gdLst>
                    <a:gd name="T0" fmla="*/ 0 w 158"/>
                    <a:gd name="T1" fmla="*/ 16 h 164"/>
                    <a:gd name="T2" fmla="*/ 0 w 158"/>
                    <a:gd name="T3" fmla="*/ 13 h 164"/>
                    <a:gd name="T4" fmla="*/ 1 w 158"/>
                    <a:gd name="T5" fmla="*/ 10 h 164"/>
                    <a:gd name="T6" fmla="*/ 3 w 158"/>
                    <a:gd name="T7" fmla="*/ 7 h 164"/>
                    <a:gd name="T8" fmla="*/ 4 w 158"/>
                    <a:gd name="T9" fmla="*/ 5 h 164"/>
                    <a:gd name="T10" fmla="*/ 6 w 158"/>
                    <a:gd name="T11" fmla="*/ 3 h 164"/>
                    <a:gd name="T12" fmla="*/ 9 w 158"/>
                    <a:gd name="T13" fmla="*/ 2 h 164"/>
                    <a:gd name="T14" fmla="*/ 12 w 158"/>
                    <a:gd name="T15" fmla="*/ 0 h 164"/>
                    <a:gd name="T16" fmla="*/ 15 w 158"/>
                    <a:gd name="T17" fmla="*/ 0 h 164"/>
                    <a:gd name="T18" fmla="*/ 18 w 158"/>
                    <a:gd name="T19" fmla="*/ 0 h 164"/>
                    <a:gd name="T20" fmla="*/ 20 w 158"/>
                    <a:gd name="T21" fmla="*/ 2 h 164"/>
                    <a:gd name="T22" fmla="*/ 23 w 158"/>
                    <a:gd name="T23" fmla="*/ 3 h 164"/>
                    <a:gd name="T24" fmla="*/ 25 w 158"/>
                    <a:gd name="T25" fmla="*/ 5 h 164"/>
                    <a:gd name="T26" fmla="*/ 26 w 158"/>
                    <a:gd name="T27" fmla="*/ 7 h 164"/>
                    <a:gd name="T28" fmla="*/ 28 w 158"/>
                    <a:gd name="T29" fmla="*/ 10 h 164"/>
                    <a:gd name="T30" fmla="*/ 29 w 158"/>
                    <a:gd name="T31" fmla="*/ 13 h 164"/>
                    <a:gd name="T32" fmla="*/ 29 w 158"/>
                    <a:gd name="T33" fmla="*/ 16 h 164"/>
                    <a:gd name="T34" fmla="*/ 29 w 158"/>
                    <a:gd name="T35" fmla="*/ 19 h 164"/>
                    <a:gd name="T36" fmla="*/ 28 w 158"/>
                    <a:gd name="T37" fmla="*/ 22 h 164"/>
                    <a:gd name="T38" fmla="*/ 26 w 158"/>
                    <a:gd name="T39" fmla="*/ 24 h 164"/>
                    <a:gd name="T40" fmla="*/ 25 w 158"/>
                    <a:gd name="T41" fmla="*/ 26 h 164"/>
                    <a:gd name="T42" fmla="*/ 23 w 158"/>
                    <a:gd name="T43" fmla="*/ 28 h 164"/>
                    <a:gd name="T44" fmla="*/ 20 w 158"/>
                    <a:gd name="T45" fmla="*/ 30 h 164"/>
                    <a:gd name="T46" fmla="*/ 18 w 158"/>
                    <a:gd name="T47" fmla="*/ 31 h 164"/>
                    <a:gd name="T48" fmla="*/ 15 w 158"/>
                    <a:gd name="T49" fmla="*/ 31 h 164"/>
                    <a:gd name="T50" fmla="*/ 12 w 158"/>
                    <a:gd name="T51" fmla="*/ 31 h 164"/>
                    <a:gd name="T52" fmla="*/ 9 w 158"/>
                    <a:gd name="T53" fmla="*/ 30 h 164"/>
                    <a:gd name="T54" fmla="*/ 6 w 158"/>
                    <a:gd name="T55" fmla="*/ 28 h 164"/>
                    <a:gd name="T56" fmla="*/ 4 w 158"/>
                    <a:gd name="T57" fmla="*/ 26 h 164"/>
                    <a:gd name="T58" fmla="*/ 3 w 158"/>
                    <a:gd name="T59" fmla="*/ 24 h 164"/>
                    <a:gd name="T60" fmla="*/ 1 w 158"/>
                    <a:gd name="T61" fmla="*/ 22 h 164"/>
                    <a:gd name="T62" fmla="*/ 0 w 158"/>
                    <a:gd name="T63" fmla="*/ 19 h 164"/>
                    <a:gd name="T64" fmla="*/ 0 w 158"/>
                    <a:gd name="T65" fmla="*/ 16 h 16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8" h="164">
                      <a:moveTo>
                        <a:pt x="0" y="82"/>
                      </a:moveTo>
                      <a:lnTo>
                        <a:pt x="2" y="67"/>
                      </a:lnTo>
                      <a:lnTo>
                        <a:pt x="7" y="51"/>
                      </a:lnTo>
                      <a:lnTo>
                        <a:pt x="14" y="36"/>
                      </a:lnTo>
                      <a:lnTo>
                        <a:pt x="24" y="25"/>
                      </a:lnTo>
                      <a:lnTo>
                        <a:pt x="35" y="15"/>
                      </a:lnTo>
                      <a:lnTo>
                        <a:pt x="49" y="8"/>
                      </a:lnTo>
                      <a:lnTo>
                        <a:pt x="64" y="2"/>
                      </a:lnTo>
                      <a:lnTo>
                        <a:pt x="79" y="0"/>
                      </a:lnTo>
                      <a:lnTo>
                        <a:pt x="96" y="2"/>
                      </a:lnTo>
                      <a:lnTo>
                        <a:pt x="110" y="8"/>
                      </a:lnTo>
                      <a:lnTo>
                        <a:pt x="123" y="15"/>
                      </a:lnTo>
                      <a:lnTo>
                        <a:pt x="136" y="25"/>
                      </a:lnTo>
                      <a:lnTo>
                        <a:pt x="144" y="36"/>
                      </a:lnTo>
                      <a:lnTo>
                        <a:pt x="152" y="51"/>
                      </a:lnTo>
                      <a:lnTo>
                        <a:pt x="157" y="67"/>
                      </a:lnTo>
                      <a:lnTo>
                        <a:pt x="158" y="82"/>
                      </a:lnTo>
                      <a:lnTo>
                        <a:pt x="157" y="100"/>
                      </a:lnTo>
                      <a:lnTo>
                        <a:pt x="152" y="114"/>
                      </a:lnTo>
                      <a:lnTo>
                        <a:pt x="144" y="128"/>
                      </a:lnTo>
                      <a:lnTo>
                        <a:pt x="136" y="140"/>
                      </a:lnTo>
                      <a:lnTo>
                        <a:pt x="123" y="150"/>
                      </a:lnTo>
                      <a:lnTo>
                        <a:pt x="110" y="159"/>
                      </a:lnTo>
                      <a:lnTo>
                        <a:pt x="96" y="163"/>
                      </a:lnTo>
                      <a:lnTo>
                        <a:pt x="79" y="164"/>
                      </a:lnTo>
                      <a:lnTo>
                        <a:pt x="64" y="163"/>
                      </a:lnTo>
                      <a:lnTo>
                        <a:pt x="49" y="159"/>
                      </a:lnTo>
                      <a:lnTo>
                        <a:pt x="35" y="150"/>
                      </a:lnTo>
                      <a:lnTo>
                        <a:pt x="24" y="140"/>
                      </a:lnTo>
                      <a:lnTo>
                        <a:pt x="14" y="128"/>
                      </a:lnTo>
                      <a:lnTo>
                        <a:pt x="7" y="114"/>
                      </a:lnTo>
                      <a:lnTo>
                        <a:pt x="2" y="100"/>
                      </a:lnTo>
                      <a:lnTo>
                        <a:pt x="0" y="82"/>
                      </a:lnTo>
                      <a:close/>
                    </a:path>
                  </a:pathLst>
                </a:custGeom>
                <a:solidFill>
                  <a:srgbClr val="F4FFB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" name="Freeform 221"/>
                <p:cNvSpPr>
                  <a:spLocks noChangeAspect="1"/>
                </p:cNvSpPr>
                <p:nvPr/>
              </p:nvSpPr>
              <p:spPr bwMode="auto">
                <a:xfrm rot="1800000">
                  <a:off x="4414" y="8950"/>
                  <a:ext cx="184" cy="230"/>
                </a:xfrm>
                <a:custGeom>
                  <a:avLst/>
                  <a:gdLst>
                    <a:gd name="T0" fmla="*/ 176 w 986"/>
                    <a:gd name="T1" fmla="*/ 187 h 1231"/>
                    <a:gd name="T2" fmla="*/ 170 w 986"/>
                    <a:gd name="T3" fmla="*/ 190 h 1231"/>
                    <a:gd name="T4" fmla="*/ 158 w 986"/>
                    <a:gd name="T5" fmla="*/ 196 h 1231"/>
                    <a:gd name="T6" fmla="*/ 144 w 986"/>
                    <a:gd name="T7" fmla="*/ 203 h 1231"/>
                    <a:gd name="T8" fmla="*/ 129 w 986"/>
                    <a:gd name="T9" fmla="*/ 211 h 1231"/>
                    <a:gd name="T10" fmla="*/ 115 w 986"/>
                    <a:gd name="T11" fmla="*/ 219 h 1231"/>
                    <a:gd name="T12" fmla="*/ 103 w 986"/>
                    <a:gd name="T13" fmla="*/ 225 h 1231"/>
                    <a:gd name="T14" fmla="*/ 97 w 986"/>
                    <a:gd name="T15" fmla="*/ 228 h 1231"/>
                    <a:gd name="T16" fmla="*/ 93 w 986"/>
                    <a:gd name="T17" fmla="*/ 229 h 1231"/>
                    <a:gd name="T18" fmla="*/ 88 w 986"/>
                    <a:gd name="T19" fmla="*/ 230 h 1231"/>
                    <a:gd name="T20" fmla="*/ 84 w 986"/>
                    <a:gd name="T21" fmla="*/ 228 h 1231"/>
                    <a:gd name="T22" fmla="*/ 80 w 986"/>
                    <a:gd name="T23" fmla="*/ 225 h 1231"/>
                    <a:gd name="T24" fmla="*/ 78 w 986"/>
                    <a:gd name="T25" fmla="*/ 221 h 1231"/>
                    <a:gd name="T26" fmla="*/ 72 w 986"/>
                    <a:gd name="T27" fmla="*/ 208 h 1231"/>
                    <a:gd name="T28" fmla="*/ 61 w 986"/>
                    <a:gd name="T29" fmla="*/ 185 h 1231"/>
                    <a:gd name="T30" fmla="*/ 47 w 986"/>
                    <a:gd name="T31" fmla="*/ 157 h 1231"/>
                    <a:gd name="T32" fmla="*/ 33 w 986"/>
                    <a:gd name="T33" fmla="*/ 127 h 1231"/>
                    <a:gd name="T34" fmla="*/ 19 w 986"/>
                    <a:gd name="T35" fmla="*/ 99 h 1231"/>
                    <a:gd name="T36" fmla="*/ 8 w 986"/>
                    <a:gd name="T37" fmla="*/ 76 h 1231"/>
                    <a:gd name="T38" fmla="*/ 2 w 986"/>
                    <a:gd name="T39" fmla="*/ 64 h 1231"/>
                    <a:gd name="T40" fmla="*/ 0 w 986"/>
                    <a:gd name="T41" fmla="*/ 59 h 1231"/>
                    <a:gd name="T42" fmla="*/ 0 w 986"/>
                    <a:gd name="T43" fmla="*/ 54 h 1231"/>
                    <a:gd name="T44" fmla="*/ 2 w 986"/>
                    <a:gd name="T45" fmla="*/ 49 h 1231"/>
                    <a:gd name="T46" fmla="*/ 5 w 986"/>
                    <a:gd name="T47" fmla="*/ 45 h 1231"/>
                    <a:gd name="T48" fmla="*/ 8 w 986"/>
                    <a:gd name="T49" fmla="*/ 43 h 1231"/>
                    <a:gd name="T50" fmla="*/ 14 w 986"/>
                    <a:gd name="T51" fmla="*/ 40 h 1231"/>
                    <a:gd name="T52" fmla="*/ 26 w 986"/>
                    <a:gd name="T53" fmla="*/ 34 h 1231"/>
                    <a:gd name="T54" fmla="*/ 40 w 986"/>
                    <a:gd name="T55" fmla="*/ 27 h 1231"/>
                    <a:gd name="T56" fmla="*/ 55 w 986"/>
                    <a:gd name="T57" fmla="*/ 19 h 1231"/>
                    <a:gd name="T58" fmla="*/ 69 w 986"/>
                    <a:gd name="T59" fmla="*/ 11 h 1231"/>
                    <a:gd name="T60" fmla="*/ 81 w 986"/>
                    <a:gd name="T61" fmla="*/ 5 h 1231"/>
                    <a:gd name="T62" fmla="*/ 87 w 986"/>
                    <a:gd name="T63" fmla="*/ 2 h 1231"/>
                    <a:gd name="T64" fmla="*/ 91 w 986"/>
                    <a:gd name="T65" fmla="*/ 1 h 1231"/>
                    <a:gd name="T66" fmla="*/ 96 w 986"/>
                    <a:gd name="T67" fmla="*/ 0 h 1231"/>
                    <a:gd name="T68" fmla="*/ 100 w 986"/>
                    <a:gd name="T69" fmla="*/ 2 h 1231"/>
                    <a:gd name="T70" fmla="*/ 104 w 986"/>
                    <a:gd name="T71" fmla="*/ 5 h 1231"/>
                    <a:gd name="T72" fmla="*/ 106 w 986"/>
                    <a:gd name="T73" fmla="*/ 9 h 1231"/>
                    <a:gd name="T74" fmla="*/ 113 w 986"/>
                    <a:gd name="T75" fmla="*/ 22 h 1231"/>
                    <a:gd name="T76" fmla="*/ 123 w 986"/>
                    <a:gd name="T77" fmla="*/ 45 h 1231"/>
                    <a:gd name="T78" fmla="*/ 137 w 986"/>
                    <a:gd name="T79" fmla="*/ 73 h 1231"/>
                    <a:gd name="T80" fmla="*/ 151 w 986"/>
                    <a:gd name="T81" fmla="*/ 103 h 1231"/>
                    <a:gd name="T82" fmla="*/ 165 w 986"/>
                    <a:gd name="T83" fmla="*/ 131 h 1231"/>
                    <a:gd name="T84" fmla="*/ 176 w 986"/>
                    <a:gd name="T85" fmla="*/ 153 h 1231"/>
                    <a:gd name="T86" fmla="*/ 182 w 986"/>
                    <a:gd name="T87" fmla="*/ 166 h 1231"/>
                    <a:gd name="T88" fmla="*/ 183 w 986"/>
                    <a:gd name="T89" fmla="*/ 171 h 1231"/>
                    <a:gd name="T90" fmla="*/ 184 w 986"/>
                    <a:gd name="T91" fmla="*/ 176 h 1231"/>
                    <a:gd name="T92" fmla="*/ 183 w 986"/>
                    <a:gd name="T93" fmla="*/ 181 h 1231"/>
                    <a:gd name="T94" fmla="*/ 179 w 986"/>
                    <a:gd name="T95" fmla="*/ 185 h 1231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0" t="0" r="r" b="b"/>
                  <a:pathLst>
                    <a:path w="986" h="1231">
                      <a:moveTo>
                        <a:pt x="949" y="996"/>
                      </a:moveTo>
                      <a:lnTo>
                        <a:pt x="943" y="999"/>
                      </a:lnTo>
                      <a:lnTo>
                        <a:pt x="930" y="1006"/>
                      </a:lnTo>
                      <a:lnTo>
                        <a:pt x="909" y="1018"/>
                      </a:lnTo>
                      <a:lnTo>
                        <a:pt x="881" y="1032"/>
                      </a:lnTo>
                      <a:lnTo>
                        <a:pt x="848" y="1050"/>
                      </a:lnTo>
                      <a:lnTo>
                        <a:pt x="810" y="1068"/>
                      </a:lnTo>
                      <a:lnTo>
                        <a:pt x="772" y="1088"/>
                      </a:lnTo>
                      <a:lnTo>
                        <a:pt x="732" y="1110"/>
                      </a:lnTo>
                      <a:lnTo>
                        <a:pt x="690" y="1131"/>
                      </a:lnTo>
                      <a:lnTo>
                        <a:pt x="651" y="1152"/>
                      </a:lnTo>
                      <a:lnTo>
                        <a:pt x="614" y="1170"/>
                      </a:lnTo>
                      <a:lnTo>
                        <a:pt x="581" y="1187"/>
                      </a:lnTo>
                      <a:lnTo>
                        <a:pt x="553" y="1202"/>
                      </a:lnTo>
                      <a:lnTo>
                        <a:pt x="532" y="1213"/>
                      </a:lnTo>
                      <a:lnTo>
                        <a:pt x="518" y="1221"/>
                      </a:lnTo>
                      <a:lnTo>
                        <a:pt x="513" y="1223"/>
                      </a:lnTo>
                      <a:lnTo>
                        <a:pt x="501" y="1228"/>
                      </a:lnTo>
                      <a:lnTo>
                        <a:pt x="488" y="1231"/>
                      </a:lnTo>
                      <a:lnTo>
                        <a:pt x="474" y="1231"/>
                      </a:lnTo>
                      <a:lnTo>
                        <a:pt x="462" y="1226"/>
                      </a:lnTo>
                      <a:lnTo>
                        <a:pt x="451" y="1222"/>
                      </a:lnTo>
                      <a:lnTo>
                        <a:pt x="440" y="1213"/>
                      </a:lnTo>
                      <a:lnTo>
                        <a:pt x="430" y="1203"/>
                      </a:lnTo>
                      <a:lnTo>
                        <a:pt x="423" y="1192"/>
                      </a:lnTo>
                      <a:lnTo>
                        <a:pt x="419" y="1182"/>
                      </a:lnTo>
                      <a:lnTo>
                        <a:pt x="405" y="1154"/>
                      </a:lnTo>
                      <a:lnTo>
                        <a:pt x="384" y="1113"/>
                      </a:lnTo>
                      <a:lnTo>
                        <a:pt x="358" y="1057"/>
                      </a:lnTo>
                      <a:lnTo>
                        <a:pt x="326" y="992"/>
                      </a:lnTo>
                      <a:lnTo>
                        <a:pt x="292" y="919"/>
                      </a:lnTo>
                      <a:lnTo>
                        <a:pt x="254" y="841"/>
                      </a:lnTo>
                      <a:lnTo>
                        <a:pt x="215" y="761"/>
                      </a:lnTo>
                      <a:lnTo>
                        <a:pt x="175" y="680"/>
                      </a:lnTo>
                      <a:lnTo>
                        <a:pt x="138" y="603"/>
                      </a:lnTo>
                      <a:lnTo>
                        <a:pt x="103" y="529"/>
                      </a:lnTo>
                      <a:lnTo>
                        <a:pt x="72" y="465"/>
                      </a:lnTo>
                      <a:lnTo>
                        <a:pt x="45" y="409"/>
                      </a:lnTo>
                      <a:lnTo>
                        <a:pt x="24" y="367"/>
                      </a:lnTo>
                      <a:lnTo>
                        <a:pt x="11" y="340"/>
                      </a:lnTo>
                      <a:lnTo>
                        <a:pt x="6" y="330"/>
                      </a:lnTo>
                      <a:lnTo>
                        <a:pt x="1" y="317"/>
                      </a:lnTo>
                      <a:lnTo>
                        <a:pt x="0" y="302"/>
                      </a:lnTo>
                      <a:lnTo>
                        <a:pt x="0" y="289"/>
                      </a:lnTo>
                      <a:lnTo>
                        <a:pt x="4" y="275"/>
                      </a:lnTo>
                      <a:lnTo>
                        <a:pt x="9" y="262"/>
                      </a:lnTo>
                      <a:lnTo>
                        <a:pt x="16" y="252"/>
                      </a:lnTo>
                      <a:lnTo>
                        <a:pt x="26" y="242"/>
                      </a:lnTo>
                      <a:lnTo>
                        <a:pt x="37" y="235"/>
                      </a:lnTo>
                      <a:lnTo>
                        <a:pt x="42" y="232"/>
                      </a:lnTo>
                      <a:lnTo>
                        <a:pt x="56" y="225"/>
                      </a:lnTo>
                      <a:lnTo>
                        <a:pt x="77" y="213"/>
                      </a:lnTo>
                      <a:lnTo>
                        <a:pt x="105" y="199"/>
                      </a:lnTo>
                      <a:lnTo>
                        <a:pt x="138" y="181"/>
                      </a:lnTo>
                      <a:lnTo>
                        <a:pt x="175" y="163"/>
                      </a:lnTo>
                      <a:lnTo>
                        <a:pt x="214" y="143"/>
                      </a:lnTo>
                      <a:lnTo>
                        <a:pt x="256" y="121"/>
                      </a:lnTo>
                      <a:lnTo>
                        <a:pt x="296" y="100"/>
                      </a:lnTo>
                      <a:lnTo>
                        <a:pt x="334" y="79"/>
                      </a:lnTo>
                      <a:lnTo>
                        <a:pt x="372" y="61"/>
                      </a:lnTo>
                      <a:lnTo>
                        <a:pt x="405" y="44"/>
                      </a:lnTo>
                      <a:lnTo>
                        <a:pt x="433" y="29"/>
                      </a:lnTo>
                      <a:lnTo>
                        <a:pt x="453" y="18"/>
                      </a:lnTo>
                      <a:lnTo>
                        <a:pt x="467" y="10"/>
                      </a:lnTo>
                      <a:lnTo>
                        <a:pt x="473" y="8"/>
                      </a:lnTo>
                      <a:lnTo>
                        <a:pt x="485" y="3"/>
                      </a:lnTo>
                      <a:lnTo>
                        <a:pt x="499" y="0"/>
                      </a:lnTo>
                      <a:lnTo>
                        <a:pt x="512" y="0"/>
                      </a:lnTo>
                      <a:lnTo>
                        <a:pt x="524" y="3"/>
                      </a:lnTo>
                      <a:lnTo>
                        <a:pt x="536" y="9"/>
                      </a:lnTo>
                      <a:lnTo>
                        <a:pt x="548" y="18"/>
                      </a:lnTo>
                      <a:lnTo>
                        <a:pt x="556" y="28"/>
                      </a:lnTo>
                      <a:lnTo>
                        <a:pt x="564" y="39"/>
                      </a:lnTo>
                      <a:lnTo>
                        <a:pt x="568" y="49"/>
                      </a:lnTo>
                      <a:lnTo>
                        <a:pt x="582" y="77"/>
                      </a:lnTo>
                      <a:lnTo>
                        <a:pt x="603" y="118"/>
                      </a:lnTo>
                      <a:lnTo>
                        <a:pt x="629" y="174"/>
                      </a:lnTo>
                      <a:lnTo>
                        <a:pt x="661" y="239"/>
                      </a:lnTo>
                      <a:lnTo>
                        <a:pt x="696" y="312"/>
                      </a:lnTo>
                      <a:lnTo>
                        <a:pt x="733" y="390"/>
                      </a:lnTo>
                      <a:lnTo>
                        <a:pt x="772" y="469"/>
                      </a:lnTo>
                      <a:lnTo>
                        <a:pt x="810" y="549"/>
                      </a:lnTo>
                      <a:lnTo>
                        <a:pt x="848" y="627"/>
                      </a:lnTo>
                      <a:lnTo>
                        <a:pt x="882" y="700"/>
                      </a:lnTo>
                      <a:lnTo>
                        <a:pt x="914" y="765"/>
                      </a:lnTo>
                      <a:lnTo>
                        <a:pt x="941" y="821"/>
                      </a:lnTo>
                      <a:lnTo>
                        <a:pt x="961" y="863"/>
                      </a:lnTo>
                      <a:lnTo>
                        <a:pt x="975" y="890"/>
                      </a:lnTo>
                      <a:lnTo>
                        <a:pt x="979" y="900"/>
                      </a:lnTo>
                      <a:lnTo>
                        <a:pt x="983" y="914"/>
                      </a:lnTo>
                      <a:lnTo>
                        <a:pt x="986" y="927"/>
                      </a:lnTo>
                      <a:lnTo>
                        <a:pt x="986" y="942"/>
                      </a:lnTo>
                      <a:lnTo>
                        <a:pt x="983" y="955"/>
                      </a:lnTo>
                      <a:lnTo>
                        <a:pt x="978" y="968"/>
                      </a:lnTo>
                      <a:lnTo>
                        <a:pt x="970" y="979"/>
                      </a:lnTo>
                      <a:lnTo>
                        <a:pt x="960" y="989"/>
                      </a:lnTo>
                      <a:lnTo>
                        <a:pt x="949" y="996"/>
                      </a:lnTo>
                      <a:close/>
                    </a:path>
                  </a:pathLst>
                </a:custGeom>
                <a:solidFill>
                  <a:srgbClr val="3FBF3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" name="Freeform 222"/>
                <p:cNvSpPr>
                  <a:spLocks noChangeAspect="1"/>
                </p:cNvSpPr>
                <p:nvPr/>
              </p:nvSpPr>
              <p:spPr bwMode="auto">
                <a:xfrm rot="1800000">
                  <a:off x="4528" y="9027"/>
                  <a:ext cx="30" cy="32"/>
                </a:xfrm>
                <a:custGeom>
                  <a:avLst/>
                  <a:gdLst>
                    <a:gd name="T0" fmla="*/ 11 w 160"/>
                    <a:gd name="T1" fmla="*/ 32 h 173"/>
                    <a:gd name="T2" fmla="*/ 0 w 160"/>
                    <a:gd name="T3" fmla="*/ 10 h 173"/>
                    <a:gd name="T4" fmla="*/ 19 w 160"/>
                    <a:gd name="T5" fmla="*/ 0 h 173"/>
                    <a:gd name="T6" fmla="*/ 30 w 160"/>
                    <a:gd name="T7" fmla="*/ 22 h 173"/>
                    <a:gd name="T8" fmla="*/ 11 w 160"/>
                    <a:gd name="T9" fmla="*/ 32 h 17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60" h="173">
                      <a:moveTo>
                        <a:pt x="56" y="173"/>
                      </a:moveTo>
                      <a:lnTo>
                        <a:pt x="0" y="55"/>
                      </a:lnTo>
                      <a:lnTo>
                        <a:pt x="103" y="0"/>
                      </a:lnTo>
                      <a:lnTo>
                        <a:pt x="160" y="118"/>
                      </a:lnTo>
                      <a:lnTo>
                        <a:pt x="56" y="17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" name="Freeform 223"/>
                <p:cNvSpPr>
                  <a:spLocks noChangeAspect="1"/>
                </p:cNvSpPr>
                <p:nvPr/>
              </p:nvSpPr>
              <p:spPr bwMode="auto">
                <a:xfrm rot="1800000">
                  <a:off x="4494" y="9025"/>
                  <a:ext cx="30" cy="32"/>
                </a:xfrm>
                <a:custGeom>
                  <a:avLst/>
                  <a:gdLst>
                    <a:gd name="T0" fmla="*/ 11 w 161"/>
                    <a:gd name="T1" fmla="*/ 32 h 172"/>
                    <a:gd name="T2" fmla="*/ 0 w 161"/>
                    <a:gd name="T3" fmla="*/ 10 h 172"/>
                    <a:gd name="T4" fmla="*/ 19 w 161"/>
                    <a:gd name="T5" fmla="*/ 0 h 172"/>
                    <a:gd name="T6" fmla="*/ 30 w 161"/>
                    <a:gd name="T7" fmla="*/ 22 h 172"/>
                    <a:gd name="T8" fmla="*/ 11 w 161"/>
                    <a:gd name="T9" fmla="*/ 32 h 1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61" h="172">
                      <a:moveTo>
                        <a:pt x="57" y="172"/>
                      </a:moveTo>
                      <a:lnTo>
                        <a:pt x="0" y="54"/>
                      </a:lnTo>
                      <a:lnTo>
                        <a:pt x="104" y="0"/>
                      </a:lnTo>
                      <a:lnTo>
                        <a:pt x="161" y="118"/>
                      </a:lnTo>
                      <a:lnTo>
                        <a:pt x="57" y="17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" name="Freeform 224"/>
                <p:cNvSpPr>
                  <a:spLocks noChangeAspect="1"/>
                </p:cNvSpPr>
                <p:nvPr/>
              </p:nvSpPr>
              <p:spPr bwMode="auto">
                <a:xfrm rot="1800000">
                  <a:off x="4459" y="9024"/>
                  <a:ext cx="31" cy="32"/>
                </a:xfrm>
                <a:custGeom>
                  <a:avLst/>
                  <a:gdLst>
                    <a:gd name="T0" fmla="*/ 11 w 162"/>
                    <a:gd name="T1" fmla="*/ 32 h 172"/>
                    <a:gd name="T2" fmla="*/ 0 w 162"/>
                    <a:gd name="T3" fmla="*/ 10 h 172"/>
                    <a:gd name="T4" fmla="*/ 20 w 162"/>
                    <a:gd name="T5" fmla="*/ 0 h 172"/>
                    <a:gd name="T6" fmla="*/ 31 w 162"/>
                    <a:gd name="T7" fmla="*/ 22 h 172"/>
                    <a:gd name="T8" fmla="*/ 11 w 162"/>
                    <a:gd name="T9" fmla="*/ 32 h 1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62" h="172">
                      <a:moveTo>
                        <a:pt x="58" y="172"/>
                      </a:moveTo>
                      <a:lnTo>
                        <a:pt x="0" y="54"/>
                      </a:lnTo>
                      <a:lnTo>
                        <a:pt x="105" y="0"/>
                      </a:lnTo>
                      <a:lnTo>
                        <a:pt x="162" y="117"/>
                      </a:lnTo>
                      <a:lnTo>
                        <a:pt x="58" y="17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" name="Freeform 225"/>
                <p:cNvSpPr>
                  <a:spLocks noChangeAspect="1"/>
                </p:cNvSpPr>
                <p:nvPr/>
              </p:nvSpPr>
              <p:spPr bwMode="auto">
                <a:xfrm rot="1800000">
                  <a:off x="4472" y="8963"/>
                  <a:ext cx="78" cy="57"/>
                </a:xfrm>
                <a:custGeom>
                  <a:avLst/>
                  <a:gdLst>
                    <a:gd name="T0" fmla="*/ 11 w 417"/>
                    <a:gd name="T1" fmla="*/ 57 h 307"/>
                    <a:gd name="T2" fmla="*/ 0 w 417"/>
                    <a:gd name="T3" fmla="*/ 35 h 307"/>
                    <a:gd name="T4" fmla="*/ 68 w 417"/>
                    <a:gd name="T5" fmla="*/ 0 h 307"/>
                    <a:gd name="T6" fmla="*/ 78 w 417"/>
                    <a:gd name="T7" fmla="*/ 22 h 307"/>
                    <a:gd name="T8" fmla="*/ 11 w 417"/>
                    <a:gd name="T9" fmla="*/ 57 h 30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17" h="307">
                      <a:moveTo>
                        <a:pt x="57" y="307"/>
                      </a:moveTo>
                      <a:lnTo>
                        <a:pt x="0" y="190"/>
                      </a:lnTo>
                      <a:lnTo>
                        <a:pt x="361" y="0"/>
                      </a:lnTo>
                      <a:lnTo>
                        <a:pt x="417" y="118"/>
                      </a:lnTo>
                      <a:lnTo>
                        <a:pt x="57" y="30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" name="Freeform 226"/>
                <p:cNvSpPr>
                  <a:spLocks noChangeAspect="1"/>
                </p:cNvSpPr>
                <p:nvPr/>
              </p:nvSpPr>
              <p:spPr bwMode="auto">
                <a:xfrm rot="1800000">
                  <a:off x="4526" y="9063"/>
                  <a:ext cx="30" cy="32"/>
                </a:xfrm>
                <a:custGeom>
                  <a:avLst/>
                  <a:gdLst>
                    <a:gd name="T0" fmla="*/ 10 w 162"/>
                    <a:gd name="T1" fmla="*/ 32 h 171"/>
                    <a:gd name="T2" fmla="*/ 0 w 162"/>
                    <a:gd name="T3" fmla="*/ 10 h 171"/>
                    <a:gd name="T4" fmla="*/ 19 w 162"/>
                    <a:gd name="T5" fmla="*/ 0 h 171"/>
                    <a:gd name="T6" fmla="*/ 30 w 162"/>
                    <a:gd name="T7" fmla="*/ 22 h 171"/>
                    <a:gd name="T8" fmla="*/ 10 w 162"/>
                    <a:gd name="T9" fmla="*/ 32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62" h="171">
                      <a:moveTo>
                        <a:pt x="56" y="171"/>
                      </a:moveTo>
                      <a:lnTo>
                        <a:pt x="0" y="53"/>
                      </a:lnTo>
                      <a:lnTo>
                        <a:pt x="103" y="0"/>
                      </a:lnTo>
                      <a:lnTo>
                        <a:pt x="162" y="117"/>
                      </a:lnTo>
                      <a:lnTo>
                        <a:pt x="56" y="17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" name="Freeform 227"/>
                <p:cNvSpPr>
                  <a:spLocks noChangeAspect="1"/>
                </p:cNvSpPr>
                <p:nvPr/>
              </p:nvSpPr>
              <p:spPr bwMode="auto">
                <a:xfrm rot="1800000">
                  <a:off x="4491" y="9062"/>
                  <a:ext cx="29" cy="32"/>
                </a:xfrm>
                <a:custGeom>
                  <a:avLst/>
                  <a:gdLst>
                    <a:gd name="T0" fmla="*/ 10 w 159"/>
                    <a:gd name="T1" fmla="*/ 32 h 171"/>
                    <a:gd name="T2" fmla="*/ 0 w 159"/>
                    <a:gd name="T3" fmla="*/ 10 h 171"/>
                    <a:gd name="T4" fmla="*/ 19 w 159"/>
                    <a:gd name="T5" fmla="*/ 0 h 171"/>
                    <a:gd name="T6" fmla="*/ 29 w 159"/>
                    <a:gd name="T7" fmla="*/ 22 h 171"/>
                    <a:gd name="T8" fmla="*/ 10 w 159"/>
                    <a:gd name="T9" fmla="*/ 32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59" h="171">
                      <a:moveTo>
                        <a:pt x="55" y="171"/>
                      </a:moveTo>
                      <a:lnTo>
                        <a:pt x="0" y="54"/>
                      </a:lnTo>
                      <a:lnTo>
                        <a:pt x="102" y="0"/>
                      </a:lnTo>
                      <a:lnTo>
                        <a:pt x="159" y="116"/>
                      </a:lnTo>
                      <a:lnTo>
                        <a:pt x="55" y="17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" name="Freeform 228"/>
                <p:cNvSpPr>
                  <a:spLocks noChangeAspect="1"/>
                </p:cNvSpPr>
                <p:nvPr/>
              </p:nvSpPr>
              <p:spPr bwMode="auto">
                <a:xfrm rot="1800000">
                  <a:off x="4456" y="9060"/>
                  <a:ext cx="30" cy="32"/>
                </a:xfrm>
                <a:custGeom>
                  <a:avLst/>
                  <a:gdLst>
                    <a:gd name="T0" fmla="*/ 11 w 161"/>
                    <a:gd name="T1" fmla="*/ 32 h 171"/>
                    <a:gd name="T2" fmla="*/ 0 w 161"/>
                    <a:gd name="T3" fmla="*/ 10 h 171"/>
                    <a:gd name="T4" fmla="*/ 19 w 161"/>
                    <a:gd name="T5" fmla="*/ 0 h 171"/>
                    <a:gd name="T6" fmla="*/ 30 w 161"/>
                    <a:gd name="T7" fmla="*/ 22 h 171"/>
                    <a:gd name="T8" fmla="*/ 11 w 161"/>
                    <a:gd name="T9" fmla="*/ 32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61" h="171">
                      <a:moveTo>
                        <a:pt x="57" y="171"/>
                      </a:moveTo>
                      <a:lnTo>
                        <a:pt x="0" y="53"/>
                      </a:lnTo>
                      <a:lnTo>
                        <a:pt x="104" y="0"/>
                      </a:lnTo>
                      <a:lnTo>
                        <a:pt x="161" y="116"/>
                      </a:lnTo>
                      <a:lnTo>
                        <a:pt x="57" y="17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" name="Freeform 229"/>
                <p:cNvSpPr>
                  <a:spLocks noChangeAspect="1"/>
                </p:cNvSpPr>
                <p:nvPr/>
              </p:nvSpPr>
              <p:spPr bwMode="auto">
                <a:xfrm rot="1800000">
                  <a:off x="4523" y="9099"/>
                  <a:ext cx="30" cy="32"/>
                </a:xfrm>
                <a:custGeom>
                  <a:avLst/>
                  <a:gdLst>
                    <a:gd name="T0" fmla="*/ 11 w 161"/>
                    <a:gd name="T1" fmla="*/ 32 h 171"/>
                    <a:gd name="T2" fmla="*/ 0 w 161"/>
                    <a:gd name="T3" fmla="*/ 10 h 171"/>
                    <a:gd name="T4" fmla="*/ 19 w 161"/>
                    <a:gd name="T5" fmla="*/ 0 h 171"/>
                    <a:gd name="T6" fmla="*/ 30 w 161"/>
                    <a:gd name="T7" fmla="*/ 22 h 171"/>
                    <a:gd name="T8" fmla="*/ 11 w 161"/>
                    <a:gd name="T9" fmla="*/ 32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61" h="171">
                      <a:moveTo>
                        <a:pt x="57" y="171"/>
                      </a:moveTo>
                      <a:lnTo>
                        <a:pt x="0" y="53"/>
                      </a:lnTo>
                      <a:lnTo>
                        <a:pt x="104" y="0"/>
                      </a:lnTo>
                      <a:lnTo>
                        <a:pt x="161" y="118"/>
                      </a:lnTo>
                      <a:lnTo>
                        <a:pt x="57" y="17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" name="Freeform 230"/>
                <p:cNvSpPr>
                  <a:spLocks noChangeAspect="1"/>
                </p:cNvSpPr>
                <p:nvPr/>
              </p:nvSpPr>
              <p:spPr bwMode="auto">
                <a:xfrm rot="1800000">
                  <a:off x="4488" y="9097"/>
                  <a:ext cx="30" cy="32"/>
                </a:xfrm>
                <a:custGeom>
                  <a:avLst/>
                  <a:gdLst>
                    <a:gd name="T0" fmla="*/ 11 w 160"/>
                    <a:gd name="T1" fmla="*/ 32 h 171"/>
                    <a:gd name="T2" fmla="*/ 0 w 160"/>
                    <a:gd name="T3" fmla="*/ 10 h 171"/>
                    <a:gd name="T4" fmla="*/ 19 w 160"/>
                    <a:gd name="T5" fmla="*/ 0 h 171"/>
                    <a:gd name="T6" fmla="*/ 30 w 160"/>
                    <a:gd name="T7" fmla="*/ 22 h 171"/>
                    <a:gd name="T8" fmla="*/ 11 w 160"/>
                    <a:gd name="T9" fmla="*/ 32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60" h="171">
                      <a:moveTo>
                        <a:pt x="56" y="171"/>
                      </a:moveTo>
                      <a:lnTo>
                        <a:pt x="0" y="53"/>
                      </a:lnTo>
                      <a:lnTo>
                        <a:pt x="103" y="0"/>
                      </a:lnTo>
                      <a:lnTo>
                        <a:pt x="160" y="117"/>
                      </a:lnTo>
                      <a:lnTo>
                        <a:pt x="56" y="17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" name="Freeform 231"/>
                <p:cNvSpPr>
                  <a:spLocks noChangeAspect="1"/>
                </p:cNvSpPr>
                <p:nvPr/>
              </p:nvSpPr>
              <p:spPr bwMode="auto">
                <a:xfrm rot="1800000">
                  <a:off x="4454" y="9096"/>
                  <a:ext cx="30" cy="32"/>
                </a:xfrm>
                <a:custGeom>
                  <a:avLst/>
                  <a:gdLst>
                    <a:gd name="T0" fmla="*/ 11 w 159"/>
                    <a:gd name="T1" fmla="*/ 32 h 171"/>
                    <a:gd name="T2" fmla="*/ 0 w 159"/>
                    <a:gd name="T3" fmla="*/ 10 h 171"/>
                    <a:gd name="T4" fmla="*/ 20 w 159"/>
                    <a:gd name="T5" fmla="*/ 0 h 171"/>
                    <a:gd name="T6" fmla="*/ 30 w 159"/>
                    <a:gd name="T7" fmla="*/ 22 h 171"/>
                    <a:gd name="T8" fmla="*/ 11 w 159"/>
                    <a:gd name="T9" fmla="*/ 32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59" h="171">
                      <a:moveTo>
                        <a:pt x="56" y="171"/>
                      </a:moveTo>
                      <a:lnTo>
                        <a:pt x="0" y="54"/>
                      </a:lnTo>
                      <a:lnTo>
                        <a:pt x="104" y="0"/>
                      </a:lnTo>
                      <a:lnTo>
                        <a:pt x="159" y="118"/>
                      </a:lnTo>
                      <a:lnTo>
                        <a:pt x="56" y="17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3" name="Text Box 232"/>
              <p:cNvSpPr txBox="1">
                <a:spLocks noChangeAspect="1" noChangeArrowheads="1"/>
              </p:cNvSpPr>
              <p:nvPr/>
            </p:nvSpPr>
            <p:spPr bwMode="auto">
              <a:xfrm>
                <a:off x="5845" y="3313"/>
                <a:ext cx="950" cy="4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CH" sz="1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2 m</a:t>
                </a:r>
                <a:endParaRPr kumimoji="0" lang="fr-CH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AutoShape 233"/>
              <p:cNvSpPr>
                <a:spLocks noChangeShapeType="1"/>
              </p:cNvSpPr>
              <p:nvPr/>
            </p:nvSpPr>
            <p:spPr bwMode="auto">
              <a:xfrm flipH="1">
                <a:off x="4976" y="3412"/>
                <a:ext cx="0" cy="89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arrow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Text Box 234"/>
              <p:cNvSpPr txBox="1">
                <a:spLocks noChangeAspect="1" noChangeArrowheads="1"/>
              </p:cNvSpPr>
              <p:nvPr/>
            </p:nvSpPr>
            <p:spPr bwMode="auto">
              <a:xfrm>
                <a:off x="4224" y="3821"/>
                <a:ext cx="802" cy="6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CH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1.5 m</a:t>
                </a:r>
                <a:endParaRPr kumimoji="0" lang="fr-CH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Text Box 235"/>
              <p:cNvSpPr txBox="1">
                <a:spLocks noChangeAspect="1" noChangeArrowheads="1"/>
              </p:cNvSpPr>
              <p:nvPr/>
            </p:nvSpPr>
            <p:spPr bwMode="auto">
              <a:xfrm>
                <a:off x="7668" y="3904"/>
                <a:ext cx="860" cy="4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CH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1.5 m</a:t>
                </a:r>
                <a:endParaRPr kumimoji="0" lang="fr-CH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" name="AutoShape 236"/>
              <p:cNvSpPr>
                <a:spLocks noChangeShapeType="1"/>
              </p:cNvSpPr>
              <p:nvPr/>
            </p:nvSpPr>
            <p:spPr bwMode="auto">
              <a:xfrm>
                <a:off x="7686" y="3374"/>
                <a:ext cx="0" cy="96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arrow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Text Box 238"/>
              <p:cNvSpPr txBox="1">
                <a:spLocks noChangeAspect="1" noChangeArrowheads="1"/>
              </p:cNvSpPr>
              <p:nvPr/>
            </p:nvSpPr>
            <p:spPr bwMode="auto">
              <a:xfrm>
                <a:off x="4022" y="3419"/>
                <a:ext cx="860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CH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WSD</a:t>
                </a:r>
                <a:endParaRPr kumimoji="0" lang="fr-CH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" name="Text Box 239"/>
              <p:cNvSpPr txBox="1">
                <a:spLocks noChangeAspect="1" noChangeArrowheads="1"/>
              </p:cNvSpPr>
              <p:nvPr/>
            </p:nvSpPr>
            <p:spPr bwMode="auto">
              <a:xfrm>
                <a:off x="7820" y="3377"/>
                <a:ext cx="745" cy="4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CH" sz="10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DTT</a:t>
                </a:r>
                <a:endParaRPr kumimoji="0" lang="fr-CH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" name="Freeform 240"/>
              <p:cNvSpPr>
                <a:spLocks noChangeAspect="1"/>
              </p:cNvSpPr>
              <p:nvPr/>
            </p:nvSpPr>
            <p:spPr bwMode="auto">
              <a:xfrm rot="19800000" flipH="1">
                <a:off x="7815" y="2970"/>
                <a:ext cx="170" cy="377"/>
              </a:xfrm>
              <a:custGeom>
                <a:avLst/>
                <a:gdLst>
                  <a:gd name="T0" fmla="*/ 166 w 1436"/>
                  <a:gd name="T1" fmla="*/ 290 h 1922"/>
                  <a:gd name="T2" fmla="*/ 157 w 1436"/>
                  <a:gd name="T3" fmla="*/ 258 h 1922"/>
                  <a:gd name="T4" fmla="*/ 144 w 1436"/>
                  <a:gd name="T5" fmla="*/ 213 h 1922"/>
                  <a:gd name="T6" fmla="*/ 131 w 1436"/>
                  <a:gd name="T7" fmla="*/ 167 h 1922"/>
                  <a:gd name="T8" fmla="*/ 122 w 1436"/>
                  <a:gd name="T9" fmla="*/ 135 h 1922"/>
                  <a:gd name="T10" fmla="*/ 118 w 1436"/>
                  <a:gd name="T11" fmla="*/ 124 h 1922"/>
                  <a:gd name="T12" fmla="*/ 111 w 1436"/>
                  <a:gd name="T13" fmla="*/ 116 h 1922"/>
                  <a:gd name="T14" fmla="*/ 103 w 1436"/>
                  <a:gd name="T15" fmla="*/ 116 h 1922"/>
                  <a:gd name="T16" fmla="*/ 99 w 1436"/>
                  <a:gd name="T17" fmla="*/ 118 h 1922"/>
                  <a:gd name="T18" fmla="*/ 93 w 1436"/>
                  <a:gd name="T19" fmla="*/ 124 h 1922"/>
                  <a:gd name="T20" fmla="*/ 84 w 1436"/>
                  <a:gd name="T21" fmla="*/ 132 h 1922"/>
                  <a:gd name="T22" fmla="*/ 73 w 1436"/>
                  <a:gd name="T23" fmla="*/ 141 h 1922"/>
                  <a:gd name="T24" fmla="*/ 63 w 1436"/>
                  <a:gd name="T25" fmla="*/ 150 h 1922"/>
                  <a:gd name="T26" fmla="*/ 25 w 1436"/>
                  <a:gd name="T27" fmla="*/ 48 h 1922"/>
                  <a:gd name="T28" fmla="*/ 28 w 1436"/>
                  <a:gd name="T29" fmla="*/ 41 h 1922"/>
                  <a:gd name="T30" fmla="*/ 30 w 1436"/>
                  <a:gd name="T31" fmla="*/ 33 h 1922"/>
                  <a:gd name="T32" fmla="*/ 30 w 1436"/>
                  <a:gd name="T33" fmla="*/ 21 h 1922"/>
                  <a:gd name="T34" fmla="*/ 26 w 1436"/>
                  <a:gd name="T35" fmla="*/ 8 h 1922"/>
                  <a:gd name="T36" fmla="*/ 18 w 1436"/>
                  <a:gd name="T37" fmla="*/ 1 h 1922"/>
                  <a:gd name="T38" fmla="*/ 9 w 1436"/>
                  <a:gd name="T39" fmla="*/ 2 h 1922"/>
                  <a:gd name="T40" fmla="*/ 3 w 1436"/>
                  <a:gd name="T41" fmla="*/ 12 h 1922"/>
                  <a:gd name="T42" fmla="*/ 0 w 1436"/>
                  <a:gd name="T43" fmla="*/ 26 h 1922"/>
                  <a:gd name="T44" fmla="*/ 3 w 1436"/>
                  <a:gd name="T45" fmla="*/ 42 h 1922"/>
                  <a:gd name="T46" fmla="*/ 9 w 1436"/>
                  <a:gd name="T47" fmla="*/ 51 h 1922"/>
                  <a:gd name="T48" fmla="*/ 17 w 1436"/>
                  <a:gd name="T49" fmla="*/ 53 h 1922"/>
                  <a:gd name="T50" fmla="*/ 19 w 1436"/>
                  <a:gd name="T51" fmla="*/ 52 h 1922"/>
                  <a:gd name="T52" fmla="*/ 49 w 1436"/>
                  <a:gd name="T53" fmla="*/ 161 h 1922"/>
                  <a:gd name="T54" fmla="*/ 48 w 1436"/>
                  <a:gd name="T55" fmla="*/ 163 h 1922"/>
                  <a:gd name="T56" fmla="*/ 45 w 1436"/>
                  <a:gd name="T57" fmla="*/ 168 h 1922"/>
                  <a:gd name="T58" fmla="*/ 42 w 1436"/>
                  <a:gd name="T59" fmla="*/ 174 h 1922"/>
                  <a:gd name="T60" fmla="*/ 41 w 1436"/>
                  <a:gd name="T61" fmla="*/ 185 h 1922"/>
                  <a:gd name="T62" fmla="*/ 43 w 1436"/>
                  <a:gd name="T63" fmla="*/ 197 h 1922"/>
                  <a:gd name="T64" fmla="*/ 50 w 1436"/>
                  <a:gd name="T65" fmla="*/ 221 h 1922"/>
                  <a:gd name="T66" fmla="*/ 63 w 1436"/>
                  <a:gd name="T67" fmla="*/ 263 h 1922"/>
                  <a:gd name="T68" fmla="*/ 76 w 1436"/>
                  <a:gd name="T69" fmla="*/ 310 h 1922"/>
                  <a:gd name="T70" fmla="*/ 87 w 1436"/>
                  <a:gd name="T71" fmla="*/ 348 h 1922"/>
                  <a:gd name="T72" fmla="*/ 92 w 1436"/>
                  <a:gd name="T73" fmla="*/ 363 h 1922"/>
                  <a:gd name="T74" fmla="*/ 97 w 1436"/>
                  <a:gd name="T75" fmla="*/ 374 h 1922"/>
                  <a:gd name="T76" fmla="*/ 105 w 1436"/>
                  <a:gd name="T77" fmla="*/ 377 h 1922"/>
                  <a:gd name="T78" fmla="*/ 162 w 1436"/>
                  <a:gd name="T79" fmla="*/ 330 h 1922"/>
                  <a:gd name="T80" fmla="*/ 168 w 1436"/>
                  <a:gd name="T81" fmla="*/ 320 h 1922"/>
                  <a:gd name="T82" fmla="*/ 170 w 1436"/>
                  <a:gd name="T83" fmla="*/ 306 h 1922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36" h="1922">
                    <a:moveTo>
                      <a:pt x="1424" y="1515"/>
                    </a:moveTo>
                    <a:lnTo>
                      <a:pt x="1420" y="1505"/>
                    </a:lnTo>
                    <a:lnTo>
                      <a:pt x="1406" y="1478"/>
                    </a:lnTo>
                    <a:lnTo>
                      <a:pt x="1385" y="1436"/>
                    </a:lnTo>
                    <a:lnTo>
                      <a:pt x="1359" y="1380"/>
                    </a:lnTo>
                    <a:lnTo>
                      <a:pt x="1327" y="1315"/>
                    </a:lnTo>
                    <a:lnTo>
                      <a:pt x="1293" y="1242"/>
                    </a:lnTo>
                    <a:lnTo>
                      <a:pt x="1255" y="1164"/>
                    </a:lnTo>
                    <a:lnTo>
                      <a:pt x="1216" y="1084"/>
                    </a:lnTo>
                    <a:lnTo>
                      <a:pt x="1178" y="1003"/>
                    </a:lnTo>
                    <a:lnTo>
                      <a:pt x="1140" y="926"/>
                    </a:lnTo>
                    <a:lnTo>
                      <a:pt x="1106" y="853"/>
                    </a:lnTo>
                    <a:lnTo>
                      <a:pt x="1074" y="788"/>
                    </a:lnTo>
                    <a:lnTo>
                      <a:pt x="1048" y="732"/>
                    </a:lnTo>
                    <a:lnTo>
                      <a:pt x="1027" y="690"/>
                    </a:lnTo>
                    <a:lnTo>
                      <a:pt x="1013" y="663"/>
                    </a:lnTo>
                    <a:lnTo>
                      <a:pt x="1009" y="653"/>
                    </a:lnTo>
                    <a:lnTo>
                      <a:pt x="995" y="631"/>
                    </a:lnTo>
                    <a:lnTo>
                      <a:pt x="980" y="614"/>
                    </a:lnTo>
                    <a:lnTo>
                      <a:pt x="960" y="601"/>
                    </a:lnTo>
                    <a:lnTo>
                      <a:pt x="940" y="591"/>
                    </a:lnTo>
                    <a:lnTo>
                      <a:pt x="917" y="585"/>
                    </a:lnTo>
                    <a:lnTo>
                      <a:pt x="894" y="585"/>
                    </a:lnTo>
                    <a:lnTo>
                      <a:pt x="872" y="590"/>
                    </a:lnTo>
                    <a:lnTo>
                      <a:pt x="850" y="598"/>
                    </a:lnTo>
                    <a:lnTo>
                      <a:pt x="847" y="600"/>
                    </a:lnTo>
                    <a:lnTo>
                      <a:pt x="839" y="604"/>
                    </a:lnTo>
                    <a:lnTo>
                      <a:pt x="826" y="611"/>
                    </a:lnTo>
                    <a:lnTo>
                      <a:pt x="808" y="620"/>
                    </a:lnTo>
                    <a:lnTo>
                      <a:pt x="787" y="630"/>
                    </a:lnTo>
                    <a:lnTo>
                      <a:pt x="764" y="643"/>
                    </a:lnTo>
                    <a:lnTo>
                      <a:pt x="738" y="657"/>
                    </a:lnTo>
                    <a:lnTo>
                      <a:pt x="709" y="671"/>
                    </a:lnTo>
                    <a:lnTo>
                      <a:pt x="679" y="687"/>
                    </a:lnTo>
                    <a:lnTo>
                      <a:pt x="648" y="703"/>
                    </a:lnTo>
                    <a:lnTo>
                      <a:pt x="617" y="719"/>
                    </a:lnTo>
                    <a:lnTo>
                      <a:pt x="587" y="735"/>
                    </a:lnTo>
                    <a:lnTo>
                      <a:pt x="556" y="750"/>
                    </a:lnTo>
                    <a:lnTo>
                      <a:pt x="529" y="766"/>
                    </a:lnTo>
                    <a:lnTo>
                      <a:pt x="501" y="779"/>
                    </a:lnTo>
                    <a:lnTo>
                      <a:pt x="477" y="792"/>
                    </a:lnTo>
                    <a:lnTo>
                      <a:pt x="210" y="243"/>
                    </a:lnTo>
                    <a:lnTo>
                      <a:pt x="221" y="233"/>
                    </a:lnTo>
                    <a:lnTo>
                      <a:pt x="231" y="222"/>
                    </a:lnTo>
                    <a:lnTo>
                      <a:pt x="239" y="210"/>
                    </a:lnTo>
                    <a:lnTo>
                      <a:pt x="246" y="196"/>
                    </a:lnTo>
                    <a:lnTo>
                      <a:pt x="252" y="183"/>
                    </a:lnTo>
                    <a:lnTo>
                      <a:pt x="256" y="167"/>
                    </a:lnTo>
                    <a:lnTo>
                      <a:pt x="259" y="151"/>
                    </a:lnTo>
                    <a:lnTo>
                      <a:pt x="260" y="135"/>
                    </a:lnTo>
                    <a:lnTo>
                      <a:pt x="257" y="108"/>
                    </a:lnTo>
                    <a:lnTo>
                      <a:pt x="250" y="84"/>
                    </a:lnTo>
                    <a:lnTo>
                      <a:pt x="238" y="61"/>
                    </a:lnTo>
                    <a:lnTo>
                      <a:pt x="223" y="41"/>
                    </a:lnTo>
                    <a:lnTo>
                      <a:pt x="203" y="23"/>
                    </a:lnTo>
                    <a:lnTo>
                      <a:pt x="181" y="12"/>
                    </a:lnTo>
                    <a:lnTo>
                      <a:pt x="156" y="3"/>
                    </a:lnTo>
                    <a:lnTo>
                      <a:pt x="130" y="0"/>
                    </a:lnTo>
                    <a:lnTo>
                      <a:pt x="104" y="3"/>
                    </a:lnTo>
                    <a:lnTo>
                      <a:pt x="79" y="12"/>
                    </a:lnTo>
                    <a:lnTo>
                      <a:pt x="57" y="23"/>
                    </a:lnTo>
                    <a:lnTo>
                      <a:pt x="39" y="41"/>
                    </a:lnTo>
                    <a:lnTo>
                      <a:pt x="22" y="61"/>
                    </a:lnTo>
                    <a:lnTo>
                      <a:pt x="10" y="84"/>
                    </a:lnTo>
                    <a:lnTo>
                      <a:pt x="3" y="108"/>
                    </a:lnTo>
                    <a:lnTo>
                      <a:pt x="0" y="135"/>
                    </a:lnTo>
                    <a:lnTo>
                      <a:pt x="3" y="163"/>
                    </a:lnTo>
                    <a:lnTo>
                      <a:pt x="10" y="189"/>
                    </a:lnTo>
                    <a:lnTo>
                      <a:pt x="22" y="212"/>
                    </a:lnTo>
                    <a:lnTo>
                      <a:pt x="39" y="232"/>
                    </a:lnTo>
                    <a:lnTo>
                      <a:pt x="57" y="249"/>
                    </a:lnTo>
                    <a:lnTo>
                      <a:pt x="79" y="260"/>
                    </a:lnTo>
                    <a:lnTo>
                      <a:pt x="104" y="269"/>
                    </a:lnTo>
                    <a:lnTo>
                      <a:pt x="130" y="272"/>
                    </a:lnTo>
                    <a:lnTo>
                      <a:pt x="140" y="272"/>
                    </a:lnTo>
                    <a:lnTo>
                      <a:pt x="148" y="270"/>
                    </a:lnTo>
                    <a:lnTo>
                      <a:pt x="156" y="268"/>
                    </a:lnTo>
                    <a:lnTo>
                      <a:pt x="163" y="266"/>
                    </a:lnTo>
                    <a:lnTo>
                      <a:pt x="432" y="815"/>
                    </a:lnTo>
                    <a:lnTo>
                      <a:pt x="423" y="819"/>
                    </a:lnTo>
                    <a:lnTo>
                      <a:pt x="418" y="822"/>
                    </a:lnTo>
                    <a:lnTo>
                      <a:pt x="415" y="824"/>
                    </a:lnTo>
                    <a:lnTo>
                      <a:pt x="414" y="825"/>
                    </a:lnTo>
                    <a:lnTo>
                      <a:pt x="403" y="831"/>
                    </a:lnTo>
                    <a:lnTo>
                      <a:pt x="393" y="838"/>
                    </a:lnTo>
                    <a:lnTo>
                      <a:pt x="385" y="845"/>
                    </a:lnTo>
                    <a:lnTo>
                      <a:pt x="376" y="854"/>
                    </a:lnTo>
                    <a:lnTo>
                      <a:pt x="369" y="864"/>
                    </a:lnTo>
                    <a:lnTo>
                      <a:pt x="363" y="874"/>
                    </a:lnTo>
                    <a:lnTo>
                      <a:pt x="357" y="886"/>
                    </a:lnTo>
                    <a:lnTo>
                      <a:pt x="353" y="897"/>
                    </a:lnTo>
                    <a:lnTo>
                      <a:pt x="347" y="922"/>
                    </a:lnTo>
                    <a:lnTo>
                      <a:pt x="347" y="945"/>
                    </a:lnTo>
                    <a:lnTo>
                      <a:pt x="351" y="969"/>
                    </a:lnTo>
                    <a:lnTo>
                      <a:pt x="360" y="992"/>
                    </a:lnTo>
                    <a:lnTo>
                      <a:pt x="364" y="1002"/>
                    </a:lnTo>
                    <a:lnTo>
                      <a:pt x="378" y="1029"/>
                    </a:lnTo>
                    <a:lnTo>
                      <a:pt x="399" y="1071"/>
                    </a:lnTo>
                    <a:lnTo>
                      <a:pt x="425" y="1127"/>
                    </a:lnTo>
                    <a:lnTo>
                      <a:pt x="457" y="1192"/>
                    </a:lnTo>
                    <a:lnTo>
                      <a:pt x="491" y="1265"/>
                    </a:lnTo>
                    <a:lnTo>
                      <a:pt x="529" y="1343"/>
                    </a:lnTo>
                    <a:lnTo>
                      <a:pt x="567" y="1422"/>
                    </a:lnTo>
                    <a:lnTo>
                      <a:pt x="606" y="1502"/>
                    </a:lnTo>
                    <a:lnTo>
                      <a:pt x="643" y="1580"/>
                    </a:lnTo>
                    <a:lnTo>
                      <a:pt x="678" y="1653"/>
                    </a:lnTo>
                    <a:lnTo>
                      <a:pt x="710" y="1718"/>
                    </a:lnTo>
                    <a:lnTo>
                      <a:pt x="736" y="1774"/>
                    </a:lnTo>
                    <a:lnTo>
                      <a:pt x="757" y="1815"/>
                    </a:lnTo>
                    <a:lnTo>
                      <a:pt x="771" y="1843"/>
                    </a:lnTo>
                    <a:lnTo>
                      <a:pt x="775" y="1853"/>
                    </a:lnTo>
                    <a:lnTo>
                      <a:pt x="789" y="1874"/>
                    </a:lnTo>
                    <a:lnTo>
                      <a:pt x="805" y="1892"/>
                    </a:lnTo>
                    <a:lnTo>
                      <a:pt x="823" y="1906"/>
                    </a:lnTo>
                    <a:lnTo>
                      <a:pt x="846" y="1915"/>
                    </a:lnTo>
                    <a:lnTo>
                      <a:pt x="868" y="1920"/>
                    </a:lnTo>
                    <a:lnTo>
                      <a:pt x="890" y="1922"/>
                    </a:lnTo>
                    <a:lnTo>
                      <a:pt x="913" y="1917"/>
                    </a:lnTo>
                    <a:lnTo>
                      <a:pt x="935" y="1909"/>
                    </a:lnTo>
                    <a:lnTo>
                      <a:pt x="1370" y="1682"/>
                    </a:lnTo>
                    <a:lnTo>
                      <a:pt x="1391" y="1669"/>
                    </a:lnTo>
                    <a:lnTo>
                      <a:pt x="1407" y="1652"/>
                    </a:lnTo>
                    <a:lnTo>
                      <a:pt x="1421" y="1631"/>
                    </a:lnTo>
                    <a:lnTo>
                      <a:pt x="1431" y="1610"/>
                    </a:lnTo>
                    <a:lnTo>
                      <a:pt x="1435" y="1587"/>
                    </a:lnTo>
                    <a:lnTo>
                      <a:pt x="1436" y="1562"/>
                    </a:lnTo>
                    <a:lnTo>
                      <a:pt x="1432" y="1538"/>
                    </a:lnTo>
                    <a:lnTo>
                      <a:pt x="1424" y="15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Text Box 241"/>
              <p:cNvSpPr txBox="1">
                <a:spLocks noChangeAspect="1" noChangeArrowheads="1"/>
              </p:cNvSpPr>
              <p:nvPr/>
            </p:nvSpPr>
            <p:spPr bwMode="auto">
              <a:xfrm>
                <a:off x="5769" y="2572"/>
                <a:ext cx="1133" cy="4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CH" sz="1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-34.72 dB</a:t>
                </a:r>
                <a:endParaRPr kumimoji="0" lang="fr-CH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" name="AutoShape 242"/>
              <p:cNvSpPr>
                <a:spLocks noChangeShapeType="1"/>
              </p:cNvSpPr>
              <p:nvPr/>
            </p:nvSpPr>
            <p:spPr bwMode="auto">
              <a:xfrm>
                <a:off x="4910" y="2881"/>
                <a:ext cx="2953" cy="81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aphicFrame>
        <p:nvGraphicFramePr>
          <p:cNvPr id="78" name="Table 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24271935"/>
              </p:ext>
            </p:extLst>
          </p:nvPr>
        </p:nvGraphicFramePr>
        <p:xfrm>
          <a:off x="5599882" y="4619876"/>
          <a:ext cx="3864042" cy="841248"/>
        </p:xfrm>
        <a:graphic>
          <a:graphicData uri="http://schemas.openxmlformats.org/drawingml/2006/table">
            <a:tbl>
              <a:tblPr firstRow="1" firstCol="1" bandRow="1"/>
              <a:tblGrid>
                <a:gridCol w="1932021"/>
                <a:gridCol w="1932021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DTT-Rx / pixel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Values below 34.72 dB ( % )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10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0.6 %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100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5 %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750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35%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9" name="Picture 7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3651" y="3565285"/>
            <a:ext cx="4982644" cy="3143859"/>
          </a:xfrm>
          <a:prstGeom prst="rect">
            <a:avLst/>
          </a:prstGeom>
        </p:spPr>
      </p:pic>
      <p:graphicFrame>
        <p:nvGraphicFramePr>
          <p:cNvPr id="81" name="Table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17431696"/>
              </p:ext>
            </p:extLst>
          </p:nvPr>
        </p:nvGraphicFramePr>
        <p:xfrm>
          <a:off x="5504983" y="5732460"/>
          <a:ext cx="4053840" cy="963930"/>
        </p:xfrm>
        <a:graphic>
          <a:graphicData uri="http://schemas.openxmlformats.org/drawingml/2006/table">
            <a:tbl>
              <a:tblPr firstRow="1" firstCol="1" bandRow="1"/>
              <a:tblGrid>
                <a:gridCol w="2026920"/>
                <a:gridCol w="2026920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Density of DTT-Rx / pixel</a:t>
                      </a:r>
                      <a:endParaRPr lang="en-US" sz="11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Total loss [dB]</a:t>
                      </a:r>
                      <a:endParaRPr lang="en-US" sz="11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10</a:t>
                      </a:r>
                      <a:r>
                        <a:rPr lang="en-US" sz="1100" baseline="300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th</a:t>
                      </a:r>
                      <a:r>
                        <a:rPr lang="en-US" sz="11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 percentile</a:t>
                      </a:r>
                      <a:endParaRPr lang="en-US" sz="11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454150" algn="l"/>
                        </a:tabLst>
                      </a:pPr>
                      <a:r>
                        <a:rPr lang="en-US" sz="11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10</a:t>
                      </a:r>
                      <a:endParaRPr lang="en-US" sz="11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47</a:t>
                      </a:r>
                      <a:endParaRPr lang="en-US" sz="11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100</a:t>
                      </a:r>
                      <a:endParaRPr lang="en-US" sz="11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36.9</a:t>
                      </a:r>
                      <a:endParaRPr lang="en-US" sz="11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750</a:t>
                      </a:r>
                      <a:endParaRPr lang="en-US" sz="11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28.7</a:t>
                      </a:r>
                      <a:endParaRPr lang="en-US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789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SE43(11)65 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Reference spatial geometries between WSDs and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DTT-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Rxs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Conclusions</a:t>
            </a:r>
            <a:r>
              <a:rPr lang="pt-BR" dirty="0" smtClean="0"/>
              <a:t> </a:t>
            </a:r>
          </a:p>
          <a:p>
            <a:pPr lvl="1"/>
            <a:r>
              <a:rPr lang="pt-BR" dirty="0" smtClean="0"/>
              <a:t>DTT-</a:t>
            </a:r>
            <a:r>
              <a:rPr lang="pt-BR" dirty="0" err="1" smtClean="0"/>
              <a:t>Rx</a:t>
            </a:r>
            <a:r>
              <a:rPr lang="pt-BR" dirty="0" smtClean="0"/>
              <a:t> </a:t>
            </a:r>
            <a:r>
              <a:rPr lang="pt-BR" dirty="0" err="1" smtClean="0"/>
              <a:t>density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directivity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WSD </a:t>
            </a:r>
            <a:r>
              <a:rPr lang="pt-BR" dirty="0" err="1" smtClean="0"/>
              <a:t>antennas</a:t>
            </a:r>
            <a:r>
              <a:rPr lang="pt-BR" dirty="0" smtClean="0"/>
              <a:t> </a:t>
            </a:r>
            <a:r>
              <a:rPr lang="pt-BR" dirty="0" err="1" smtClean="0"/>
              <a:t>reduce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probability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occurrence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low</a:t>
            </a:r>
            <a:r>
              <a:rPr lang="pt-BR" dirty="0" smtClean="0"/>
              <a:t> </a:t>
            </a:r>
            <a:r>
              <a:rPr lang="pt-BR" dirty="0" err="1" smtClean="0"/>
              <a:t>values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total </a:t>
            </a:r>
            <a:r>
              <a:rPr lang="pt-BR" dirty="0" err="1" smtClean="0"/>
              <a:t>loss</a:t>
            </a: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err="1" smtClean="0"/>
              <a:t>Proposal</a:t>
            </a:r>
            <a:r>
              <a:rPr lang="pt-BR" dirty="0" smtClean="0"/>
              <a:t> </a:t>
            </a:r>
            <a:endParaRPr lang="pt-BR" dirty="0"/>
          </a:p>
          <a:p>
            <a:pPr lvl="1"/>
            <a:r>
              <a:rPr lang="en-US" smtClean="0"/>
              <a:t>It </a:t>
            </a:r>
            <a:r>
              <a:rPr lang="en-US" dirty="0"/>
              <a:t>is proposed </a:t>
            </a:r>
            <a:r>
              <a:rPr lang="en-US" dirty="0" smtClean="0"/>
              <a:t>to </a:t>
            </a:r>
            <a:r>
              <a:rPr lang="en-US" dirty="0"/>
              <a:t>create a new Annex about reference geometries in the working document and to include sections 1 to 4 of this document to provide additional information about the impact of the density of </a:t>
            </a:r>
            <a:r>
              <a:rPr lang="en-US" dirty="0" smtClean="0"/>
              <a:t>DTT-</a:t>
            </a:r>
            <a:r>
              <a:rPr lang="en-US" dirty="0" err="1" smtClean="0"/>
              <a:t>Rxs</a:t>
            </a:r>
            <a:r>
              <a:rPr lang="en-US" dirty="0" smtClean="0"/>
              <a:t> and directivity of WSD antennas in </a:t>
            </a:r>
            <a:r>
              <a:rPr lang="en-US" dirty="0"/>
              <a:t>the </a:t>
            </a:r>
            <a:r>
              <a:rPr lang="en-US" dirty="0" smtClean="0"/>
              <a:t>maximum permitted WSD EIRP</a:t>
            </a:r>
            <a:endParaRPr lang="pt-BR" dirty="0" smtClean="0"/>
          </a:p>
          <a:p>
            <a:pPr lvl="1"/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38188" y="6356350"/>
            <a:ext cx="7261225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2008  Nokia   V1-Filename.ppt / YYYY-MM-DD / Initials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84150" y="6130925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Company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4C937-D364-4543-8EF1-2DBB47BD12F4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1343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SE43(11)66 </a:t>
            </a:r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Strategies to calculate the maximum permitted WSD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EIRP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Database</a:t>
            </a:r>
            <a:r>
              <a:rPr lang="pt-BR" dirty="0" smtClean="0"/>
              <a:t> </a:t>
            </a:r>
            <a:r>
              <a:rPr lang="pt-BR" dirty="0" err="1" smtClean="0"/>
              <a:t>operation</a:t>
            </a:r>
            <a:r>
              <a:rPr lang="pt-BR" dirty="0" smtClean="0"/>
              <a:t> </a:t>
            </a:r>
          </a:p>
          <a:p>
            <a:pPr lvl="1"/>
            <a:r>
              <a:rPr lang="pt-BR" dirty="0" smtClean="0"/>
              <a:t>WSD </a:t>
            </a:r>
            <a:r>
              <a:rPr lang="pt-BR" dirty="0" err="1" smtClean="0"/>
              <a:t>sends</a:t>
            </a:r>
            <a:r>
              <a:rPr lang="pt-BR" dirty="0" smtClean="0"/>
              <a:t> </a:t>
            </a:r>
            <a:r>
              <a:rPr lang="pt-BR" dirty="0" err="1" smtClean="0"/>
              <a:t>information</a:t>
            </a:r>
            <a:r>
              <a:rPr lang="pt-BR" dirty="0" smtClean="0"/>
              <a:t> </a:t>
            </a:r>
            <a:r>
              <a:rPr lang="pt-BR" dirty="0" err="1" smtClean="0"/>
              <a:t>about</a:t>
            </a:r>
            <a:r>
              <a:rPr lang="pt-BR" dirty="0" smtClean="0"/>
              <a:t> its </a:t>
            </a:r>
            <a:r>
              <a:rPr lang="pt-BR" dirty="0" err="1" smtClean="0"/>
              <a:t>location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database</a:t>
            </a:r>
            <a:endParaRPr lang="pt-BR" dirty="0" smtClean="0"/>
          </a:p>
          <a:p>
            <a:pPr lvl="1"/>
            <a:r>
              <a:rPr lang="pt-BR" dirty="0" err="1" smtClean="0"/>
              <a:t>Database</a:t>
            </a:r>
            <a:r>
              <a:rPr lang="pt-BR" dirty="0" smtClean="0"/>
              <a:t> </a:t>
            </a:r>
            <a:r>
              <a:rPr lang="pt-BR" dirty="0" err="1" smtClean="0"/>
              <a:t>associates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WSD </a:t>
            </a:r>
            <a:r>
              <a:rPr lang="pt-BR" dirty="0" err="1" smtClean="0"/>
              <a:t>to</a:t>
            </a:r>
            <a:r>
              <a:rPr lang="pt-BR" dirty="0" smtClean="0"/>
              <a:t> a pixel</a:t>
            </a:r>
          </a:p>
          <a:p>
            <a:pPr lvl="1"/>
            <a:r>
              <a:rPr lang="pt-BR" dirty="0" err="1" smtClean="0"/>
              <a:t>Database</a:t>
            </a:r>
            <a:r>
              <a:rPr lang="pt-BR" dirty="0" smtClean="0"/>
              <a:t> </a:t>
            </a:r>
            <a:r>
              <a:rPr lang="pt-BR" dirty="0" err="1" smtClean="0"/>
              <a:t>has</a:t>
            </a:r>
            <a:r>
              <a:rPr lang="pt-BR" dirty="0" smtClean="0"/>
              <a:t> a </a:t>
            </a:r>
            <a:r>
              <a:rPr lang="pt-BR" dirty="0" err="1" smtClean="0"/>
              <a:t>E</a:t>
            </a:r>
            <a:r>
              <a:rPr lang="pt-BR" sz="1400" dirty="0" err="1" smtClean="0"/>
              <a:t>wmed</a:t>
            </a:r>
            <a:r>
              <a:rPr lang="pt-BR" dirty="0" smtClean="0"/>
              <a:t> </a:t>
            </a:r>
            <a:r>
              <a:rPr lang="pt-BR" dirty="0" err="1" smtClean="0"/>
              <a:t>value</a:t>
            </a:r>
            <a:r>
              <a:rPr lang="pt-BR" dirty="0" smtClean="0"/>
              <a:t> </a:t>
            </a:r>
            <a:r>
              <a:rPr lang="pt-BR" dirty="0" err="1" smtClean="0"/>
              <a:t>associated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pixel</a:t>
            </a:r>
          </a:p>
          <a:p>
            <a:pPr lvl="1"/>
            <a:r>
              <a:rPr lang="pt-BR" dirty="0" err="1" smtClean="0"/>
              <a:t>Database</a:t>
            </a:r>
            <a:r>
              <a:rPr lang="pt-BR" dirty="0" smtClean="0"/>
              <a:t> defines </a:t>
            </a:r>
            <a:r>
              <a:rPr lang="pt-BR" dirty="0" err="1" smtClean="0"/>
              <a:t>vacant</a:t>
            </a:r>
            <a:r>
              <a:rPr lang="pt-BR" dirty="0" smtClean="0"/>
              <a:t> </a:t>
            </a:r>
            <a:r>
              <a:rPr lang="pt-BR" dirty="0" err="1" smtClean="0"/>
              <a:t>channels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maximum</a:t>
            </a:r>
            <a:r>
              <a:rPr lang="pt-BR" dirty="0" smtClean="0"/>
              <a:t> EIRP </a:t>
            </a:r>
            <a:r>
              <a:rPr lang="pt-BR" dirty="0" err="1" smtClean="0"/>
              <a:t>power</a:t>
            </a:r>
            <a:r>
              <a:rPr lang="pt-BR" dirty="0"/>
              <a:t> </a:t>
            </a:r>
            <a:r>
              <a:rPr lang="pt-BR" dirty="0" smtClean="0"/>
              <a:t>for </a:t>
            </a:r>
            <a:r>
              <a:rPr lang="pt-BR" dirty="0" err="1" smtClean="0"/>
              <a:t>the</a:t>
            </a:r>
            <a:r>
              <a:rPr lang="pt-BR" dirty="0" smtClean="0"/>
              <a:t> pixel </a:t>
            </a:r>
            <a:r>
              <a:rPr lang="pt-BR" dirty="0" err="1" smtClean="0"/>
              <a:t>according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sz="2000" dirty="0" err="1">
                <a:solidFill>
                  <a:srgbClr val="000000"/>
                </a:solidFill>
              </a:rPr>
              <a:t>E</a:t>
            </a:r>
            <a:r>
              <a:rPr lang="pt-BR" sz="1400" dirty="0" err="1">
                <a:solidFill>
                  <a:srgbClr val="000000"/>
                </a:solidFill>
              </a:rPr>
              <a:t>wmed</a:t>
            </a:r>
            <a:r>
              <a:rPr lang="pt-BR" sz="2000" dirty="0">
                <a:solidFill>
                  <a:srgbClr val="000000"/>
                </a:solidFill>
              </a:rPr>
              <a:t> </a:t>
            </a:r>
            <a:r>
              <a:rPr lang="pt-BR" sz="2000" dirty="0" err="1" smtClean="0">
                <a:solidFill>
                  <a:srgbClr val="000000"/>
                </a:solidFill>
              </a:rPr>
              <a:t>value</a:t>
            </a:r>
            <a:r>
              <a:rPr lang="pt-BR" sz="2000" dirty="0" smtClean="0">
                <a:solidFill>
                  <a:srgbClr val="000000"/>
                </a:solidFill>
              </a:rPr>
              <a:t> </a:t>
            </a:r>
            <a:r>
              <a:rPr lang="pt-BR" sz="2000" dirty="0" err="1" smtClean="0">
                <a:solidFill>
                  <a:srgbClr val="000000"/>
                </a:solidFill>
              </a:rPr>
              <a:t>and</a:t>
            </a:r>
            <a:r>
              <a:rPr lang="pt-BR" sz="2000" dirty="0" smtClean="0">
                <a:solidFill>
                  <a:srgbClr val="000000"/>
                </a:solidFill>
              </a:rPr>
              <a:t> </a:t>
            </a:r>
            <a:r>
              <a:rPr lang="pt-BR" sz="2000" dirty="0" err="1" smtClean="0">
                <a:solidFill>
                  <a:srgbClr val="000000"/>
                </a:solidFill>
              </a:rPr>
              <a:t>protection</a:t>
            </a:r>
            <a:r>
              <a:rPr lang="pt-BR" sz="2000" dirty="0" smtClean="0">
                <a:solidFill>
                  <a:srgbClr val="000000"/>
                </a:solidFill>
              </a:rPr>
              <a:t> </a:t>
            </a:r>
            <a:r>
              <a:rPr lang="pt-BR" sz="2000" dirty="0" err="1" smtClean="0">
                <a:solidFill>
                  <a:srgbClr val="000000"/>
                </a:solidFill>
              </a:rPr>
              <a:t>criteria</a:t>
            </a:r>
            <a:endParaRPr lang="pt-BR" dirty="0" smtClean="0"/>
          </a:p>
          <a:p>
            <a:pPr lvl="1"/>
            <a:r>
              <a:rPr lang="pt-BR" dirty="0" err="1" smtClean="0"/>
              <a:t>Database</a:t>
            </a:r>
            <a:r>
              <a:rPr lang="pt-BR" dirty="0" smtClean="0"/>
              <a:t> </a:t>
            </a:r>
            <a:r>
              <a:rPr lang="pt-BR" dirty="0" err="1" smtClean="0"/>
              <a:t>provides</a:t>
            </a:r>
            <a:r>
              <a:rPr lang="pt-BR" dirty="0" smtClean="0"/>
              <a:t> </a:t>
            </a:r>
            <a:r>
              <a:rPr lang="pt-BR" dirty="0" err="1" smtClean="0"/>
              <a:t>this</a:t>
            </a:r>
            <a:r>
              <a:rPr lang="pt-BR" dirty="0" smtClean="0"/>
              <a:t> </a:t>
            </a:r>
            <a:r>
              <a:rPr lang="pt-BR" dirty="0" err="1" smtClean="0"/>
              <a:t>information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WSD</a:t>
            </a:r>
          </a:p>
          <a:p>
            <a:pPr lvl="1"/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38188" y="6356350"/>
            <a:ext cx="7261225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2008  Nokia   V1-Filename.ppt / YYYY-MM-DD / Initials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84150" y="6130925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Company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4C937-D364-4543-8EF1-2DBB47BD12F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9332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SE43(11)66 </a:t>
            </a:r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Strategies to calculate the maximum permitted WSD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EIRP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Strategy</a:t>
            </a:r>
            <a:r>
              <a:rPr lang="pt-BR" dirty="0" smtClean="0"/>
              <a:t> 1 – </a:t>
            </a:r>
            <a:r>
              <a:rPr lang="pt-BR" dirty="0" err="1" smtClean="0"/>
              <a:t>Two</a:t>
            </a:r>
            <a:r>
              <a:rPr lang="pt-BR" dirty="0" smtClean="0"/>
              <a:t> </a:t>
            </a:r>
            <a:r>
              <a:rPr lang="pt-BR" dirty="0" err="1" smtClean="0"/>
              <a:t>layers</a:t>
            </a:r>
            <a:r>
              <a:rPr lang="pt-BR" dirty="0" smtClean="0"/>
              <a:t> (</a:t>
            </a:r>
            <a:r>
              <a:rPr lang="pt-BR" dirty="0" err="1" smtClean="0"/>
              <a:t>proposed</a:t>
            </a:r>
            <a:r>
              <a:rPr lang="pt-BR" dirty="0" smtClean="0"/>
              <a:t> in SE43(11)12)</a:t>
            </a:r>
          </a:p>
          <a:p>
            <a:pPr lvl="1"/>
            <a:r>
              <a:rPr lang="en-US" dirty="0"/>
              <a:t>Strategy 1 simultaneously considers two protection criteria over the DTT coverage area: the maximum interference-to-noise ratio and the maximum degradation in location probability</a:t>
            </a:r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38188" y="6356350"/>
            <a:ext cx="7261225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2008  Nokia   V1-Filename.ppt / YYYY-MM-DD / Initials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84150" y="6130925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Company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4C937-D364-4543-8EF1-2DBB47BD12F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7079" y="2468683"/>
            <a:ext cx="4000338" cy="3591885"/>
          </a:xfrm>
          <a:prstGeom prst="rect">
            <a:avLst/>
          </a:prstGeom>
        </p:spPr>
      </p:pic>
      <p:pic>
        <p:nvPicPr>
          <p:cNvPr id="20" name="Picture 1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87417" y="2468682"/>
            <a:ext cx="5335048" cy="3717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772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63073" y="2582989"/>
            <a:ext cx="5116863" cy="3298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SE43(11)66 </a:t>
            </a:r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Strategies to calculate the maximum permitted WSD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EIRP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Strategy</a:t>
            </a:r>
            <a:r>
              <a:rPr lang="pt-BR" dirty="0" smtClean="0"/>
              <a:t> 2 – </a:t>
            </a:r>
            <a:r>
              <a:rPr lang="pt-BR" dirty="0" err="1" smtClean="0"/>
              <a:t>Multilayers</a:t>
            </a:r>
            <a:r>
              <a:rPr lang="pt-BR" dirty="0" smtClean="0"/>
              <a:t> (</a:t>
            </a:r>
            <a:r>
              <a:rPr lang="pt-BR" dirty="0" err="1" smtClean="0"/>
              <a:t>proposed</a:t>
            </a:r>
            <a:r>
              <a:rPr lang="pt-BR" dirty="0" smtClean="0"/>
              <a:t> in SE43(11)33)</a:t>
            </a:r>
          </a:p>
          <a:p>
            <a:pPr lvl="1"/>
            <a:r>
              <a:rPr lang="en-US" dirty="0"/>
              <a:t>Strategy 2 divides the DTT coverage area in layers </a:t>
            </a:r>
            <a:r>
              <a:rPr lang="en-US" dirty="0" smtClean="0"/>
              <a:t>according to the received wanted field strength and </a:t>
            </a:r>
            <a:r>
              <a:rPr lang="en-US" dirty="0"/>
              <a:t>apply a unique value of degradation in location probability in each layer. Overloading thresholds are </a:t>
            </a:r>
            <a:r>
              <a:rPr lang="en-US" dirty="0" smtClean="0"/>
              <a:t>respected</a:t>
            </a:r>
            <a:r>
              <a:rPr lang="en-US" dirty="0"/>
              <a:t>.</a:t>
            </a:r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38188" y="6356350"/>
            <a:ext cx="7261225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2008  Nokia   V1-Filename.ppt / YYYY-MM-DD / Initials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84150" y="6130925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Company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4C937-D364-4543-8EF1-2DBB47BD12F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TextBox 8"/>
              <p:cNvSpPr txBox="1"/>
              <p:nvPr/>
            </p:nvSpPr>
            <p:spPr>
              <a:xfrm>
                <a:off x="3859619" y="5932968"/>
                <a:ext cx="5252483" cy="52322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pt-BR" sz="1400" dirty="0" smtClean="0"/>
                  <a:t>* </a:t>
                </a:r>
                <a:r>
                  <a:rPr lang="pt-BR" sz="1400" dirty="0" err="1" smtClean="0"/>
                  <a:t>Layers</a:t>
                </a:r>
                <a:r>
                  <a:rPr lang="pt-BR" sz="1400" dirty="0" smtClean="0"/>
                  <a:t> are </a:t>
                </a:r>
                <a:r>
                  <a:rPr lang="pt-BR" sz="1400" dirty="0" err="1" smtClean="0"/>
                  <a:t>defined</a:t>
                </a:r>
                <a:r>
                  <a:rPr lang="pt-BR" sz="1400" dirty="0" smtClean="0"/>
                  <a:t> </a:t>
                </a:r>
                <a:r>
                  <a:rPr lang="pt-BR" sz="1400" dirty="0" err="1" smtClean="0"/>
                  <a:t>based</a:t>
                </a:r>
                <a:r>
                  <a:rPr lang="pt-BR" sz="1400" dirty="0" smtClean="0"/>
                  <a:t> </a:t>
                </a:r>
                <a:r>
                  <a:rPr lang="pt-BR" sz="1400" dirty="0" err="1" smtClean="0"/>
                  <a:t>on</a:t>
                </a:r>
                <a:r>
                  <a:rPr lang="pt-BR" sz="1400" dirty="0" smtClean="0"/>
                  <a:t> </a:t>
                </a:r>
                <a:r>
                  <a:rPr lang="pt-BR" sz="1400" dirty="0" err="1" smtClean="0"/>
                  <a:t>the</a:t>
                </a:r>
                <a:r>
                  <a:rPr lang="pt-BR" sz="1400" dirty="0" smtClean="0"/>
                  <a:t> </a:t>
                </a:r>
                <a:r>
                  <a:rPr lang="pt-BR" sz="1400" dirty="0" err="1" smtClean="0"/>
                  <a:t>planned</a:t>
                </a:r>
                <a:r>
                  <a:rPr lang="pt-BR" sz="1400" dirty="0" smtClean="0"/>
                  <a:t> </a:t>
                </a:r>
                <a:r>
                  <a:rPr lang="pt-BR" sz="1400" dirty="0" err="1" smtClean="0"/>
                  <a:t>Ewmed</a:t>
                </a:r>
                <a:r>
                  <a:rPr lang="pt-BR" sz="1400" dirty="0" smtClean="0"/>
                  <a:t> </a:t>
                </a:r>
                <a:r>
                  <a:rPr lang="pt-BR" sz="1400" dirty="0" err="1" smtClean="0"/>
                  <a:t>available</a:t>
                </a:r>
                <a:r>
                  <a:rPr lang="pt-BR" sz="1400" dirty="0" smtClean="0"/>
                  <a:t> </a:t>
                </a:r>
                <a:r>
                  <a:rPr lang="pt-BR" sz="1400" dirty="0" err="1" smtClean="0"/>
                  <a:t>at</a:t>
                </a:r>
                <a:r>
                  <a:rPr lang="pt-BR" sz="1400" dirty="0" smtClean="0"/>
                  <a:t> </a:t>
                </a:r>
                <a:r>
                  <a:rPr lang="pt-BR" sz="1400" dirty="0" err="1" smtClean="0"/>
                  <a:t>the</a:t>
                </a:r>
                <a:r>
                  <a:rPr lang="pt-BR" sz="1400" dirty="0" smtClean="0"/>
                  <a:t> </a:t>
                </a:r>
                <a:r>
                  <a:rPr lang="pt-BR" sz="1400" dirty="0" err="1" smtClean="0"/>
                  <a:t>database</a:t>
                </a:r>
                <a:r>
                  <a:rPr lang="pt-BR" sz="1400" dirty="0" smtClean="0"/>
                  <a:t>, </a:t>
                </a:r>
                <a:r>
                  <a:rPr lang="pt-BR" sz="1400" dirty="0" err="1" smtClean="0"/>
                  <a:t>and</a:t>
                </a:r>
                <a:r>
                  <a:rPr lang="pt-BR" sz="1400" dirty="0" smtClean="0"/>
                  <a:t> </a:t>
                </a:r>
                <a:r>
                  <a:rPr lang="pt-BR" sz="1400" dirty="0" err="1" smtClean="0"/>
                  <a:t>on</a:t>
                </a:r>
                <a:r>
                  <a:rPr lang="pt-BR" sz="1400" dirty="0" smtClean="0"/>
                  <a:t> a </a:t>
                </a:r>
                <a:r>
                  <a:rPr lang="pt-BR" sz="1400" dirty="0" err="1" smtClean="0"/>
                  <a:t>value</a:t>
                </a:r>
                <a:r>
                  <a:rPr lang="pt-BR" sz="1400" dirty="0" smtClean="0"/>
                  <a:t> </a:t>
                </a:r>
                <a:r>
                  <a:rPr lang="pt-BR" sz="1400" dirty="0" err="1" smtClean="0"/>
                  <a:t>of</a:t>
                </a:r>
                <a:r>
                  <a:rPr lang="pt-BR" sz="1400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400">
                        <a:latin typeface="Cambria Math"/>
                      </a:rPr>
                      <m:t>Δ</m:t>
                    </m:r>
                  </m:oMath>
                </a14:m>
                <a:r>
                  <a:rPr lang="en-US" sz="1400" dirty="0" smtClean="0"/>
                  <a:t>.</a:t>
                </a:r>
                <a:endParaRPr lang="en-US" sz="14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9619" y="5932968"/>
                <a:ext cx="5252483" cy="523220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232" t="-1163" b="-104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Picture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6853" y="2595673"/>
            <a:ext cx="3457353" cy="296914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21" name="TextBox 20"/>
              <p:cNvSpPr txBox="1"/>
              <p:nvPr/>
            </p:nvSpPr>
            <p:spPr>
              <a:xfrm>
                <a:off x="1612079" y="4961319"/>
                <a:ext cx="44002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𝚫</m:t>
                        </m:r>
                      </m:e>
                      <m:sub>
                        <m:r>
                          <a:rPr lang="en-US" sz="14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𝐝𝐁</m:t>
                        </m:r>
                      </m:sub>
                    </m:sSub>
                  </m:oMath>
                </a14:m>
                <a:r>
                  <a:rPr lang="en-US" sz="1400" b="1" dirty="0" smtClean="0">
                    <a:solidFill>
                      <a:schemeClr val="bg1"/>
                    </a:solidFill>
                  </a:rPr>
                  <a:t> </a:t>
                </a: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2079" y="4961319"/>
                <a:ext cx="440027" cy="307777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21"/>
          <p:cNvCxnSpPr/>
          <p:nvPr/>
        </p:nvCxnSpPr>
        <p:spPr>
          <a:xfrm>
            <a:off x="1989245" y="5025126"/>
            <a:ext cx="125722" cy="26357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770336" y="4449789"/>
            <a:ext cx="691471" cy="848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254110" y="4260903"/>
            <a:ext cx="1131497" cy="10372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957896" y="4232099"/>
            <a:ext cx="1351511" cy="10660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6" name="TextBox 25"/>
              <p:cNvSpPr txBox="1"/>
              <p:nvPr/>
            </p:nvSpPr>
            <p:spPr>
              <a:xfrm>
                <a:off x="3410449" y="5346739"/>
                <a:ext cx="1194358" cy="307777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400" b="0" i="0" smtClean="0">
                          <a:latin typeface="Cambria Math"/>
                        </a:rPr>
                        <m:t>ΔLP</m:t>
                      </m:r>
                      <m:r>
                        <a:rPr lang="en-US" sz="1400" b="0" i="0" smtClean="0">
                          <a:latin typeface="Cambria Math"/>
                        </a:rPr>
                        <m:t>=0.1 %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0449" y="5346739"/>
                <a:ext cx="1194358" cy="307777"/>
              </a:xfrm>
              <a:prstGeom prst="rect">
                <a:avLst/>
              </a:prstGeom>
              <a:blipFill rotWithShape="1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Straight Arrow Connector 32"/>
          <p:cNvCxnSpPr/>
          <p:nvPr/>
        </p:nvCxnSpPr>
        <p:spPr>
          <a:xfrm flipV="1">
            <a:off x="5305647" y="2519916"/>
            <a:ext cx="946297" cy="1105786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6251943" y="2179674"/>
            <a:ext cx="3487479" cy="41599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err="1" smtClean="0">
                <a:solidFill>
                  <a:schemeClr val="tx1"/>
                </a:solidFill>
              </a:rPr>
              <a:t>Interference</a:t>
            </a:r>
            <a:r>
              <a:rPr lang="pt-BR" sz="1400" dirty="0" smtClean="0">
                <a:solidFill>
                  <a:schemeClr val="tx1"/>
                </a:solidFill>
              </a:rPr>
              <a:t> </a:t>
            </a:r>
            <a:r>
              <a:rPr lang="pt-BR" sz="1400" dirty="0" err="1" smtClean="0">
                <a:solidFill>
                  <a:schemeClr val="tx1"/>
                </a:solidFill>
              </a:rPr>
              <a:t>limitation</a:t>
            </a:r>
            <a:r>
              <a:rPr lang="pt-BR" sz="1400" dirty="0" smtClean="0">
                <a:solidFill>
                  <a:schemeClr val="tx1"/>
                </a:solidFill>
              </a:rPr>
              <a:t> </a:t>
            </a:r>
            <a:r>
              <a:rPr lang="pt-BR" sz="1400" dirty="0" err="1" smtClean="0">
                <a:solidFill>
                  <a:schemeClr val="tx1"/>
                </a:solidFill>
              </a:rPr>
              <a:t>inside</a:t>
            </a:r>
            <a:r>
              <a:rPr lang="pt-BR" sz="1400" dirty="0" smtClean="0">
                <a:solidFill>
                  <a:schemeClr val="tx1"/>
                </a:solidFill>
              </a:rPr>
              <a:t> a </a:t>
            </a:r>
            <a:r>
              <a:rPr lang="pt-BR" sz="1400" dirty="0" err="1" smtClean="0">
                <a:solidFill>
                  <a:schemeClr val="tx1"/>
                </a:solidFill>
              </a:rPr>
              <a:t>layer</a:t>
            </a:r>
            <a:r>
              <a:rPr lang="pt-BR" sz="1400" dirty="0">
                <a:solidFill>
                  <a:schemeClr val="tx1"/>
                </a:solidFill>
              </a:rPr>
              <a:t> </a:t>
            </a:r>
            <a:r>
              <a:rPr lang="pt-BR" sz="1400" dirty="0" err="1" smtClean="0">
                <a:solidFill>
                  <a:schemeClr val="tx1"/>
                </a:solidFill>
              </a:rPr>
              <a:t>is</a:t>
            </a:r>
            <a:r>
              <a:rPr lang="pt-BR" sz="1400" dirty="0" smtClean="0">
                <a:solidFill>
                  <a:schemeClr val="tx1"/>
                </a:solidFill>
              </a:rPr>
              <a:t> </a:t>
            </a:r>
            <a:r>
              <a:rPr lang="pt-BR" sz="1400" dirty="0" err="1" smtClean="0">
                <a:solidFill>
                  <a:schemeClr val="tx1"/>
                </a:solidFill>
              </a:rPr>
              <a:t>defined</a:t>
            </a:r>
            <a:r>
              <a:rPr lang="pt-BR" sz="1400" dirty="0" smtClean="0">
                <a:solidFill>
                  <a:schemeClr val="tx1"/>
                </a:solidFill>
              </a:rPr>
              <a:t> </a:t>
            </a:r>
            <a:r>
              <a:rPr lang="pt-BR" sz="1400" dirty="0" err="1" smtClean="0">
                <a:solidFill>
                  <a:schemeClr val="tx1"/>
                </a:solidFill>
              </a:rPr>
              <a:t>at</a:t>
            </a:r>
            <a:r>
              <a:rPr lang="pt-BR" sz="1400" dirty="0" smtClean="0">
                <a:solidFill>
                  <a:schemeClr val="tx1"/>
                </a:solidFill>
              </a:rPr>
              <a:t> </a:t>
            </a:r>
            <a:r>
              <a:rPr lang="pt-BR" sz="1400" dirty="0" err="1" smtClean="0">
                <a:solidFill>
                  <a:schemeClr val="tx1"/>
                </a:solidFill>
              </a:rPr>
              <a:t>the</a:t>
            </a:r>
            <a:r>
              <a:rPr lang="pt-BR" sz="1400" dirty="0" smtClean="0">
                <a:solidFill>
                  <a:schemeClr val="tx1"/>
                </a:solidFill>
              </a:rPr>
              <a:t> </a:t>
            </a:r>
            <a:r>
              <a:rPr lang="pt-BR" sz="1400" dirty="0" err="1" smtClean="0">
                <a:solidFill>
                  <a:schemeClr val="tx1"/>
                </a:solidFill>
              </a:rPr>
              <a:t>external</a:t>
            </a:r>
            <a:r>
              <a:rPr lang="pt-BR" sz="1400" dirty="0" smtClean="0">
                <a:solidFill>
                  <a:schemeClr val="tx1"/>
                </a:solidFill>
              </a:rPr>
              <a:t> </a:t>
            </a:r>
            <a:r>
              <a:rPr lang="pt-BR" sz="1400" dirty="0" err="1" smtClean="0">
                <a:solidFill>
                  <a:schemeClr val="tx1"/>
                </a:solidFill>
              </a:rPr>
              <a:t>edge</a:t>
            </a:r>
            <a:r>
              <a:rPr lang="pt-BR" sz="1400" dirty="0" smtClean="0">
                <a:solidFill>
                  <a:schemeClr val="tx1"/>
                </a:solidFill>
              </a:rPr>
              <a:t> </a:t>
            </a:r>
            <a:r>
              <a:rPr lang="pt-BR" sz="1400" dirty="0" err="1" smtClean="0">
                <a:solidFill>
                  <a:schemeClr val="tx1"/>
                </a:solidFill>
              </a:rPr>
              <a:t>of</a:t>
            </a:r>
            <a:r>
              <a:rPr lang="pt-BR" sz="1400" dirty="0" smtClean="0">
                <a:solidFill>
                  <a:schemeClr val="tx1"/>
                </a:solidFill>
              </a:rPr>
              <a:t> </a:t>
            </a:r>
            <a:r>
              <a:rPr lang="pt-BR" sz="1400" dirty="0" err="1" smtClean="0">
                <a:solidFill>
                  <a:schemeClr val="tx1"/>
                </a:solidFill>
              </a:rPr>
              <a:t>the</a:t>
            </a:r>
            <a:r>
              <a:rPr lang="pt-BR" sz="1400" dirty="0" smtClean="0">
                <a:solidFill>
                  <a:schemeClr val="tx1"/>
                </a:solidFill>
              </a:rPr>
              <a:t> </a:t>
            </a:r>
            <a:r>
              <a:rPr lang="pt-BR" sz="1400" dirty="0" err="1" smtClean="0">
                <a:solidFill>
                  <a:schemeClr val="tx1"/>
                </a:solidFill>
              </a:rPr>
              <a:t>layer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467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47367" y="2603431"/>
            <a:ext cx="5292819" cy="3701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SE43(11)66 </a:t>
            </a:r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Strategies to calculate the maximum permitted WSD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EIRP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 err="1" smtClean="0"/>
                  <a:t>Strategy</a:t>
                </a:r>
                <a:r>
                  <a:rPr lang="pt-BR" dirty="0" smtClean="0"/>
                  <a:t> 3 – </a:t>
                </a:r>
                <a:r>
                  <a:rPr lang="pt-BR" dirty="0" err="1" smtClean="0"/>
                  <a:t>Multilayers</a:t>
                </a:r>
                <a:r>
                  <a:rPr lang="pt-BR" dirty="0" smtClean="0"/>
                  <a:t> </a:t>
                </a:r>
                <a:r>
                  <a:rPr lang="pt-BR" dirty="0" err="1" smtClean="0"/>
                  <a:t>and</a:t>
                </a:r>
                <a:r>
                  <a:rPr lang="pt-BR" dirty="0" smtClean="0"/>
                  <a:t> </a:t>
                </a:r>
                <a:r>
                  <a:rPr lang="pt-BR" dirty="0" err="1" smtClean="0"/>
                  <a:t>flexible</a:t>
                </a:r>
                <a:r>
                  <a:rPr lang="pt-BR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BR">
                        <a:latin typeface="Cambria Math"/>
                      </a:rPr>
                      <m:t>Δ</m:t>
                    </m:r>
                    <m:r>
                      <a:rPr lang="pt-BR" i="1">
                        <a:latin typeface="Cambria Math"/>
                      </a:rPr>
                      <m:t>𝐿𝑃</m:t>
                    </m:r>
                  </m:oMath>
                </a14:m>
                <a:endParaRPr lang="pt-BR" dirty="0" smtClean="0"/>
              </a:p>
              <a:p>
                <a:pPr lvl="1"/>
                <a:r>
                  <a:rPr lang="en-US" dirty="0"/>
                  <a:t>Strategy 3 uses the concept of layers presented in strategy 2, and varies the value of </a:t>
                </a:r>
                <a:r>
                  <a:rPr lang="en-US" dirty="0" smtClean="0"/>
                  <a:t>location </a:t>
                </a:r>
                <a:r>
                  <a:rPr lang="en-US" dirty="0"/>
                  <a:t>probability </a:t>
                </a:r>
                <a:r>
                  <a:rPr lang="en-US" dirty="0" smtClean="0"/>
                  <a:t>degradation according </a:t>
                </a:r>
                <a:r>
                  <a:rPr lang="en-US" dirty="0"/>
                  <a:t>to thresholds of the wanted DTT </a:t>
                </a:r>
                <a:r>
                  <a:rPr lang="en-US" dirty="0" smtClean="0"/>
                  <a:t>field strength</a:t>
                </a:r>
                <a:r>
                  <a:rPr lang="en-US" dirty="0"/>
                  <a:t>. Overloading thresholds are </a:t>
                </a:r>
                <a:r>
                  <a:rPr lang="en-US" dirty="0" smtClean="0"/>
                  <a:t>respected.</a:t>
                </a:r>
                <a:endParaRPr lang="en-US" dirty="0"/>
              </a:p>
              <a:p>
                <a:pPr marL="0" indent="0">
                  <a:buNone/>
                </a:pPr>
                <a:endParaRPr lang="pt-BR" dirty="0"/>
              </a:p>
              <a:p>
                <a:endParaRPr lang="pt-BR" dirty="0" smtClean="0"/>
              </a:p>
              <a:p>
                <a:endParaRPr lang="pt-BR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4" cstate="print"/>
                <a:stretch>
                  <a:fillRect l="-575" t="-613" r="-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38188" y="6356350"/>
            <a:ext cx="7261225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2008  Nokia   V1-Filename.ppt / YYYY-MM-DD / Initials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84150" y="6130925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Company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4C937-D364-4543-8EF1-2DBB47BD12F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11" name="Picture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-28686" y="2362200"/>
            <a:ext cx="4191000" cy="34671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TextBox 11"/>
              <p:cNvSpPr txBox="1"/>
              <p:nvPr/>
            </p:nvSpPr>
            <p:spPr>
              <a:xfrm>
                <a:off x="2066814" y="5181600"/>
                <a:ext cx="533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𝚫</m:t>
                        </m:r>
                      </m:e>
                      <m:sub>
                        <m:r>
                          <a:rPr lang="en-US" sz="14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𝐝𝐁</m:t>
                        </m:r>
                      </m:sub>
                    </m:sSub>
                  </m:oMath>
                </a14:m>
                <a:r>
                  <a:rPr lang="en-US" sz="1400" b="1" dirty="0" smtClean="0">
                    <a:solidFill>
                      <a:schemeClr val="bg1"/>
                    </a:solidFill>
                  </a:rPr>
                  <a:t> </a:t>
                </a: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6814" y="5181600"/>
                <a:ext cx="533400" cy="307777"/>
              </a:xfrm>
              <a:prstGeom prst="rect">
                <a:avLst/>
              </a:prstGeom>
              <a:blipFill rotWithShape="1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/>
          <p:cNvCxnSpPr/>
          <p:nvPr/>
        </p:nvCxnSpPr>
        <p:spPr>
          <a:xfrm>
            <a:off x="2485914" y="5105400"/>
            <a:ext cx="152400" cy="307777"/>
          </a:xfrm>
          <a:prstGeom prst="straightConnector1">
            <a:avLst/>
          </a:prstGeom>
          <a:ln w="28575">
            <a:solidFill>
              <a:schemeClr val="bg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17" idx="1"/>
          </p:cNvCxnSpPr>
          <p:nvPr/>
        </p:nvCxnSpPr>
        <p:spPr>
          <a:xfrm>
            <a:off x="3052651" y="3864605"/>
            <a:ext cx="27146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8" idx="1"/>
          </p:cNvCxnSpPr>
          <p:nvPr/>
        </p:nvCxnSpPr>
        <p:spPr>
          <a:xfrm>
            <a:off x="2955851" y="4226555"/>
            <a:ext cx="36826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9" idx="1"/>
          </p:cNvCxnSpPr>
          <p:nvPr/>
        </p:nvCxnSpPr>
        <p:spPr>
          <a:xfrm>
            <a:off x="2824051" y="4587990"/>
            <a:ext cx="490538" cy="654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7" name="TextBox 16"/>
              <p:cNvSpPr txBox="1"/>
              <p:nvPr/>
            </p:nvSpPr>
            <p:spPr>
              <a:xfrm>
                <a:off x="3324114" y="3733800"/>
                <a:ext cx="1143000" cy="261610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100" b="0" i="0" smtClean="0">
                          <a:latin typeface="Cambria Math"/>
                        </a:rPr>
                        <m:t>ΔLP</m:t>
                      </m:r>
                      <m:r>
                        <a:rPr lang="en-US" sz="1100" b="0" i="0" smtClean="0">
                          <a:latin typeface="Cambria Math"/>
                        </a:rPr>
                        <m:t>=0.1 %</m:t>
                      </m:r>
                    </m:oMath>
                  </m:oMathPara>
                </a14:m>
                <a:endParaRPr lang="en-US" sz="1100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4114" y="3733800"/>
                <a:ext cx="1143000" cy="261610"/>
              </a:xfrm>
              <a:prstGeom prst="rect">
                <a:avLst/>
              </a:prstGeom>
              <a:blipFill rotWithShape="1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8" name="TextBox 17"/>
              <p:cNvSpPr txBox="1"/>
              <p:nvPr/>
            </p:nvSpPr>
            <p:spPr>
              <a:xfrm>
                <a:off x="3324114" y="4095750"/>
                <a:ext cx="1143000" cy="261610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100" b="0" i="0" smtClean="0">
                          <a:latin typeface="Cambria Math"/>
                        </a:rPr>
                        <m:t>ΔLP</m:t>
                      </m:r>
                      <m:r>
                        <a:rPr lang="en-US" sz="1100" b="0" i="0" smtClean="0">
                          <a:latin typeface="Cambria Math"/>
                        </a:rPr>
                        <m:t>=0.5 %</m:t>
                      </m:r>
                    </m:oMath>
                  </m:oMathPara>
                </a14:m>
                <a:endParaRPr lang="en-US" sz="1100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4114" y="4095750"/>
                <a:ext cx="1143000" cy="261610"/>
              </a:xfrm>
              <a:prstGeom prst="rect">
                <a:avLst/>
              </a:prstGeom>
              <a:blipFill rotWithShape="1"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TextBox 18"/>
              <p:cNvSpPr txBox="1"/>
              <p:nvPr/>
            </p:nvSpPr>
            <p:spPr>
              <a:xfrm>
                <a:off x="3314589" y="4522588"/>
                <a:ext cx="1143000" cy="26161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100" b="0" i="0" smtClean="0">
                          <a:latin typeface="Cambria Math"/>
                        </a:rPr>
                        <m:t>ΔLP</m:t>
                      </m:r>
                      <m:r>
                        <a:rPr lang="en-US" sz="1100" b="0" i="0" smtClean="0">
                          <a:latin typeface="Cambria Math"/>
                        </a:rPr>
                        <m:t>=1 %</m:t>
                      </m:r>
                    </m:oMath>
                  </m:oMathPara>
                </a14:m>
                <a:endParaRPr lang="en-US" sz="11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589" y="4522588"/>
                <a:ext cx="1143000" cy="261610"/>
              </a:xfrm>
              <a:prstGeom prst="rect">
                <a:avLst/>
              </a:prstGeom>
              <a:blipFill rotWithShape="1"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24" name="Table 2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92735078"/>
                  </p:ext>
                </p:extLst>
              </p:nvPr>
            </p:nvGraphicFramePr>
            <p:xfrm>
              <a:off x="0" y="5768163"/>
              <a:ext cx="4535233" cy="96393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257887"/>
                    <a:gridCol w="2277346"/>
                  </a:tblGrid>
                  <a:tr h="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LP threshold</a:t>
                          </a:r>
                          <a:endParaRPr lang="en-US" sz="11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 smtClean="0">
                              <a:effectLst/>
                            </a:rPr>
                            <a:t>C</a:t>
                          </a:r>
                          <a14:m>
                            <m:oMath xmlns:m="http://schemas.openxmlformats.org/officeDocument/2006/math">
                              <m:r>
                                <a:rPr lang="pt-BR" sz="1100" b="1" i="0" smtClean="0">
                                  <a:effectLst/>
                                  <a:latin typeface="Cambria Math"/>
                                </a:rPr>
                                <m:t>𝐨𝐧𝐬𝐢𝐝𝐞𝐫𝐞𝐝</m:t>
                              </m:r>
                              <m:r>
                                <a:rPr lang="pt-BR" sz="1100" b="1" i="0" smtClean="0">
                                  <a:effectLst/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1100">
                                  <a:effectLst/>
                                  <a:latin typeface="Cambria Math"/>
                                </a:rPr>
                                <m:t>𝚫</m:t>
                              </m:r>
                              <m:r>
                                <a:rPr lang="en-US" sz="1100">
                                  <a:effectLst/>
                                  <a:latin typeface="Cambria Math"/>
                                </a:rPr>
                                <m:t>𝐋𝐏</m:t>
                              </m:r>
                            </m:oMath>
                          </a14:m>
                          <a:endParaRPr lang="en-US" sz="11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pt-BR" sz="1100" dirty="0" smtClean="0">
                              <a:effectLst/>
                              <a:latin typeface="Times New Roman"/>
                              <a:ea typeface="Calibri"/>
                              <a:cs typeface="Times New Roman"/>
                            </a:rPr>
                            <a:t>95 </a:t>
                          </a:r>
                          <a:r>
                            <a:rPr lang="en-US" sz="1100" dirty="0" smtClean="0">
                              <a:effectLst/>
                            </a:rPr>
                            <a:t>≤  LP &lt; 98.5%</a:t>
                          </a:r>
                          <a:r>
                            <a:rPr lang="pt-BR" sz="1100" dirty="0" smtClean="0">
                              <a:effectLst/>
                              <a:latin typeface="Times New Roman"/>
                              <a:ea typeface="Calibri"/>
                              <a:cs typeface="Times New Roman"/>
                            </a:rPr>
                            <a:t> </a:t>
                          </a:r>
                          <a:endParaRPr lang="en-US" sz="11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 defTabSz="914400" rtl="0" eaLnBrk="1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pt-BR" sz="11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0.1%</a:t>
                          </a:r>
                          <a:endParaRPr lang="en-US" sz="11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68580" marR="68580" marT="0" marB="0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98.5% ≤ LP &lt; 99.0%</a:t>
                          </a:r>
                          <a:endParaRPr lang="en-US" sz="11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0.5%</a:t>
                          </a:r>
                          <a:endParaRPr lang="en-US" sz="11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99.0% ≤  LP &lt; 100%</a:t>
                          </a:r>
                          <a:endParaRPr lang="en-US" sz="11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1%</a:t>
                          </a:r>
                          <a:endParaRPr lang="en-US" sz="11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LP = 100%</a:t>
                          </a:r>
                          <a:endParaRPr lang="en-US" sz="11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2%</a:t>
                          </a:r>
                          <a:endParaRPr lang="en-US" sz="11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24" name="Table 2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4192735078"/>
                  </p:ext>
                </p:extLst>
              </p:nvPr>
            </p:nvGraphicFramePr>
            <p:xfrm>
              <a:off x="0" y="5768163"/>
              <a:ext cx="4535233" cy="104546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257887"/>
                    <a:gridCol w="2277346"/>
                  </a:tblGrid>
                  <a:tr h="19278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LP threshold</a:t>
                          </a:r>
                          <a:endParaRPr lang="en-US" sz="11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1">
                          <a:blip r:embed="rId10"/>
                          <a:stretch>
                            <a:fillRect l="-98930" t="-18750" b="-425000"/>
                          </a:stretch>
                        </a:blipFill>
                      </a:tcPr>
                    </a:tc>
                  </a:tr>
                  <a:tr h="176657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pt-BR" sz="1100" dirty="0" smtClean="0">
                              <a:effectLst/>
                              <a:latin typeface="Times New Roman"/>
                              <a:ea typeface="Calibri"/>
                              <a:cs typeface="Times New Roman"/>
                            </a:rPr>
                            <a:t>95 </a:t>
                          </a:r>
                          <a:r>
                            <a:rPr lang="en-US" sz="1100" dirty="0" smtClean="0">
                              <a:effectLst/>
                            </a:rPr>
                            <a:t>≤  LP &lt; 98.5%</a:t>
                          </a:r>
                          <a:r>
                            <a:rPr lang="pt-BR" sz="1100" dirty="0" smtClean="0">
                              <a:effectLst/>
                              <a:latin typeface="Times New Roman"/>
                              <a:ea typeface="Calibri"/>
                              <a:cs typeface="Times New Roman"/>
                            </a:rPr>
                            <a:t> </a:t>
                          </a:r>
                          <a:endParaRPr lang="en-US" sz="11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 defTabSz="914400" rtl="0" eaLnBrk="1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pt-BR" sz="11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0.1%</a:t>
                          </a:r>
                          <a:endParaRPr lang="en-US" sz="1100" kern="1200" dirty="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68580" marR="68580" marT="0" marB="0"/>
                    </a:tc>
                  </a:tr>
                  <a:tr h="19278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98.5% ≤ LP &lt; 99.0%</a:t>
                          </a:r>
                          <a:endParaRPr lang="en-US" sz="11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0.5%</a:t>
                          </a:r>
                          <a:endParaRPr lang="en-US" sz="11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19278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99.0% ≤  LP &lt; 100%</a:t>
                          </a:r>
                          <a:endParaRPr lang="en-US" sz="11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1%</a:t>
                          </a:r>
                          <a:endParaRPr lang="en-US" sz="11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19278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LP = 100%</a:t>
                          </a:r>
                          <a:endParaRPr lang="en-US" sz="11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2%</a:t>
                          </a:r>
                          <a:endParaRPr lang="en-US" sz="11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p:cxnSp>
        <p:nvCxnSpPr>
          <p:cNvPr id="28" name="Straight Arrow Connector 27"/>
          <p:cNvCxnSpPr>
            <a:endCxn id="29" idx="1"/>
          </p:cNvCxnSpPr>
          <p:nvPr/>
        </p:nvCxnSpPr>
        <p:spPr>
          <a:xfrm>
            <a:off x="2485914" y="4522588"/>
            <a:ext cx="828675" cy="710279"/>
          </a:xfrm>
          <a:prstGeom prst="straightConnector1">
            <a:avLst/>
          </a:prstGeom>
          <a:ln>
            <a:solidFill>
              <a:schemeClr val="accent4">
                <a:lumMod val="50000"/>
                <a:lumOff val="50000"/>
              </a:schemeClr>
            </a:solidFill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9" name="TextBox 28"/>
              <p:cNvSpPr txBox="1"/>
              <p:nvPr/>
            </p:nvSpPr>
            <p:spPr>
              <a:xfrm>
                <a:off x="3314589" y="5102062"/>
                <a:ext cx="1143000" cy="261610"/>
              </a:xfrm>
              <a:prstGeom prst="rect">
                <a:avLst/>
              </a:prstGeom>
              <a:solidFill>
                <a:schemeClr val="accent4">
                  <a:lumMod val="50000"/>
                  <a:lumOff val="50000"/>
                </a:schemeClr>
              </a:solidFill>
              <a:ln>
                <a:solidFill>
                  <a:schemeClr val="accent4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100" b="0" i="0" smtClean="0">
                          <a:latin typeface="Cambria Math"/>
                        </a:rPr>
                        <m:t>ΔLP</m:t>
                      </m:r>
                      <m:r>
                        <a:rPr lang="en-US" sz="1100" b="0" i="0" smtClean="0">
                          <a:latin typeface="Cambria Math"/>
                        </a:rPr>
                        <m:t>=2%</m:t>
                      </m:r>
                    </m:oMath>
                  </m:oMathPara>
                </a14:m>
                <a:endParaRPr lang="en-US" sz="1100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589" y="5102062"/>
                <a:ext cx="1143000" cy="261610"/>
              </a:xfrm>
              <a:prstGeom prst="rect">
                <a:avLst/>
              </a:prstGeom>
              <a:blipFill rotWithShape="1">
                <a:blip r:embed="rId11" cstate="print"/>
                <a:stretch>
                  <a:fillRect/>
                </a:stretch>
              </a:blipFill>
              <a:ln>
                <a:solidFill>
                  <a:schemeClr val="accent4">
                    <a:lumMod val="50000"/>
                    <a:lumOff val="5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74925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98914" y="2711315"/>
            <a:ext cx="5231550" cy="3532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5140" y="2753847"/>
            <a:ext cx="3192181" cy="3158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SE43(11)66 </a:t>
            </a:r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Strategies to calculate the maximum permitted WSD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EIRP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 smtClean="0"/>
                  <a:t>Strategy 4: </a:t>
                </a:r>
                <a:r>
                  <a:rPr lang="pt-BR" dirty="0" err="1" smtClean="0"/>
                  <a:t>Flexible</a:t>
                </a:r>
                <a:r>
                  <a:rPr lang="pt-BR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BR" b="0" i="0" smtClean="0">
                        <a:latin typeface="Cambria Math"/>
                      </a:rPr>
                      <m:t>Δ</m:t>
                    </m:r>
                    <m:r>
                      <a:rPr lang="pt-BR" b="0" i="1" smtClean="0">
                        <a:latin typeface="Cambria Math"/>
                      </a:rPr>
                      <m:t>𝐿𝑃</m:t>
                    </m:r>
                  </m:oMath>
                </a14:m>
                <a:endParaRPr lang="pt-BR" b="0" dirty="0" smtClean="0"/>
              </a:p>
              <a:p>
                <a:pPr lvl="1"/>
                <a:r>
                  <a:rPr lang="en-US" dirty="0" smtClean="0"/>
                  <a:t>Select </a:t>
                </a:r>
                <a:r>
                  <a:rPr lang="en-US" dirty="0"/>
                  <a:t>the level of location probability degradation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ΔLP</m:t>
                    </m:r>
                  </m:oMath>
                </a14:m>
                <a:r>
                  <a:rPr lang="en-US" dirty="0"/>
                  <a:t> according to the level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LP</m:t>
                    </m:r>
                  </m:oMath>
                </a14:m>
                <a:r>
                  <a:rPr lang="en-US" dirty="0"/>
                  <a:t> at the location provided by the </a:t>
                </a:r>
                <a:r>
                  <a:rPr lang="en-US" dirty="0" smtClean="0"/>
                  <a:t>WSD</a:t>
                </a:r>
              </a:p>
              <a:p>
                <a:pPr lvl="1"/>
                <a:r>
                  <a:rPr lang="en-US" dirty="0" smtClean="0"/>
                  <a:t>Use </a:t>
                </a:r>
                <a:r>
                  <a:rPr lang="en-US" dirty="0"/>
                  <a:t>the selected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ΔLP</m:t>
                    </m:r>
                  </m:oMath>
                </a14:m>
                <a:r>
                  <a:rPr lang="en-US" dirty="0"/>
                  <a:t> value as protection criterion until the interference level reaches the overloading </a:t>
                </a:r>
                <a:r>
                  <a:rPr lang="en-US" dirty="0" smtClean="0"/>
                  <a:t>threshold</a:t>
                </a:r>
                <a:endParaRPr lang="en-US" dirty="0"/>
              </a:p>
              <a:p>
                <a:pPr lvl="2"/>
                <a:endParaRPr lang="pt-BR" dirty="0" smtClean="0"/>
              </a:p>
              <a:p>
                <a:pPr lvl="1"/>
                <a:endParaRPr lang="pt-BR" dirty="0" smtClean="0"/>
              </a:p>
              <a:p>
                <a:pPr marL="0" indent="0">
                  <a:buNone/>
                </a:pPr>
                <a:endParaRPr lang="pt-BR" dirty="0"/>
              </a:p>
              <a:p>
                <a:endParaRPr lang="pt-BR" dirty="0" smtClean="0"/>
              </a:p>
              <a:p>
                <a:endParaRPr lang="pt-BR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5" cstate="print"/>
                <a:stretch>
                  <a:fillRect l="-575" t="-613" r="-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38188" y="6356350"/>
            <a:ext cx="7261225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2008  Nokia   V1-Filename.ppt / YYYY-MM-DD / Initials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84150" y="6130925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Company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4C937-D364-4543-8EF1-2DBB47BD12F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cxnSp>
        <p:nvCxnSpPr>
          <p:cNvPr id="21" name="Straight Arrow Connector 20"/>
          <p:cNvCxnSpPr>
            <a:endCxn id="25" idx="1"/>
          </p:cNvCxnSpPr>
          <p:nvPr/>
        </p:nvCxnSpPr>
        <p:spPr>
          <a:xfrm>
            <a:off x="3047620" y="3726396"/>
            <a:ext cx="27146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26" idx="1"/>
          </p:cNvCxnSpPr>
          <p:nvPr/>
        </p:nvCxnSpPr>
        <p:spPr>
          <a:xfrm>
            <a:off x="2641065" y="4332885"/>
            <a:ext cx="36826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27" idx="1"/>
          </p:cNvCxnSpPr>
          <p:nvPr/>
        </p:nvCxnSpPr>
        <p:spPr>
          <a:xfrm>
            <a:off x="2509905" y="4928246"/>
            <a:ext cx="490538" cy="654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5" name="TextBox 24"/>
              <p:cNvSpPr txBox="1"/>
              <p:nvPr/>
            </p:nvSpPr>
            <p:spPr>
              <a:xfrm>
                <a:off x="3319083" y="3595591"/>
                <a:ext cx="1143000" cy="261610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100" b="0" i="0" smtClean="0">
                          <a:latin typeface="Cambria Math"/>
                        </a:rPr>
                        <m:t>ΔLP</m:t>
                      </m:r>
                      <m:r>
                        <a:rPr lang="en-US" sz="1100" b="0" i="0" smtClean="0">
                          <a:latin typeface="Cambria Math"/>
                        </a:rPr>
                        <m:t>=0.1 %</m:t>
                      </m:r>
                    </m:oMath>
                  </m:oMathPara>
                </a14:m>
                <a:endParaRPr lang="en-US" sz="1100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9083" y="3595591"/>
                <a:ext cx="1143000" cy="261610"/>
              </a:xfrm>
              <a:prstGeom prst="rect">
                <a:avLst/>
              </a:prstGeom>
              <a:blipFill rotWithShape="1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6" name="TextBox 25"/>
              <p:cNvSpPr txBox="1"/>
              <p:nvPr/>
            </p:nvSpPr>
            <p:spPr>
              <a:xfrm>
                <a:off x="3009328" y="4202080"/>
                <a:ext cx="1143000" cy="261610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100" b="0" i="0" smtClean="0">
                          <a:latin typeface="Cambria Math"/>
                        </a:rPr>
                        <m:t>ΔLP</m:t>
                      </m:r>
                      <m:r>
                        <a:rPr lang="en-US" sz="1100" b="0" i="0" smtClean="0">
                          <a:latin typeface="Cambria Math"/>
                        </a:rPr>
                        <m:t>=0.5 %</m:t>
                      </m:r>
                    </m:oMath>
                  </m:oMathPara>
                </a14:m>
                <a:endParaRPr lang="en-US" sz="11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9328" y="4202080"/>
                <a:ext cx="1143000" cy="261610"/>
              </a:xfrm>
              <a:prstGeom prst="rect">
                <a:avLst/>
              </a:prstGeom>
              <a:blipFill rotWithShape="1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7" name="TextBox 26"/>
              <p:cNvSpPr txBox="1"/>
              <p:nvPr/>
            </p:nvSpPr>
            <p:spPr>
              <a:xfrm>
                <a:off x="3000443" y="4862844"/>
                <a:ext cx="1143000" cy="26161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100" b="0" i="0" smtClean="0">
                          <a:latin typeface="Cambria Math"/>
                        </a:rPr>
                        <m:t>ΔLP</m:t>
                      </m:r>
                      <m:r>
                        <a:rPr lang="en-US" sz="1100" b="0" i="0" smtClean="0">
                          <a:latin typeface="Cambria Math"/>
                        </a:rPr>
                        <m:t>=1 %</m:t>
                      </m:r>
                    </m:oMath>
                  </m:oMathPara>
                </a14:m>
                <a:endParaRPr lang="en-US" sz="1100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0443" y="4862844"/>
                <a:ext cx="1143000" cy="261610"/>
              </a:xfrm>
              <a:prstGeom prst="rect">
                <a:avLst/>
              </a:prstGeom>
              <a:blipFill rotWithShape="1"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/>
          <p:cNvCxnSpPr>
            <a:endCxn id="29" idx="1"/>
          </p:cNvCxnSpPr>
          <p:nvPr/>
        </p:nvCxnSpPr>
        <p:spPr>
          <a:xfrm>
            <a:off x="1943631" y="4731503"/>
            <a:ext cx="828675" cy="841620"/>
          </a:xfrm>
          <a:prstGeom prst="straightConnector1">
            <a:avLst/>
          </a:prstGeom>
          <a:ln>
            <a:solidFill>
              <a:schemeClr val="accent4">
                <a:lumMod val="50000"/>
                <a:lumOff val="50000"/>
              </a:schemeClr>
            </a:solidFill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9" name="TextBox 28"/>
              <p:cNvSpPr txBox="1"/>
              <p:nvPr/>
            </p:nvSpPr>
            <p:spPr>
              <a:xfrm>
                <a:off x="2772306" y="5442318"/>
                <a:ext cx="1143000" cy="261610"/>
              </a:xfrm>
              <a:prstGeom prst="rect">
                <a:avLst/>
              </a:prstGeom>
              <a:solidFill>
                <a:schemeClr val="accent4">
                  <a:lumMod val="50000"/>
                  <a:lumOff val="50000"/>
                </a:schemeClr>
              </a:solidFill>
              <a:ln>
                <a:solidFill>
                  <a:schemeClr val="accent4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100" b="0" i="0" smtClean="0">
                          <a:latin typeface="Cambria Math"/>
                        </a:rPr>
                        <m:t>ΔLP</m:t>
                      </m:r>
                      <m:r>
                        <a:rPr lang="en-US" sz="1100" b="0" i="0" smtClean="0">
                          <a:latin typeface="Cambria Math"/>
                        </a:rPr>
                        <m:t>=2%</m:t>
                      </m:r>
                    </m:oMath>
                  </m:oMathPara>
                </a14:m>
                <a:endParaRPr lang="en-US" sz="1100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2306" y="5442318"/>
                <a:ext cx="1143000" cy="261610"/>
              </a:xfrm>
              <a:prstGeom prst="rect">
                <a:avLst/>
              </a:prstGeom>
              <a:blipFill rotWithShape="1">
                <a:blip r:embed="rId9" cstate="print"/>
                <a:stretch>
                  <a:fillRect/>
                </a:stretch>
              </a:blipFill>
              <a:ln>
                <a:solidFill>
                  <a:schemeClr val="accent4">
                    <a:lumMod val="50000"/>
                    <a:lumOff val="5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20190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SE43(11)66 </a:t>
            </a:r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Strategies to calculate the maximum permitted WSD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EIRP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Limitation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WSD EIRP </a:t>
            </a:r>
            <a:r>
              <a:rPr lang="pt-BR" dirty="0" err="1" smtClean="0"/>
              <a:t>by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overloading</a:t>
            </a:r>
            <a:r>
              <a:rPr lang="pt-BR" dirty="0" smtClean="0"/>
              <a:t> </a:t>
            </a:r>
            <a:r>
              <a:rPr lang="pt-BR" dirty="0" err="1" smtClean="0"/>
              <a:t>threshold</a:t>
            </a:r>
            <a:endParaRPr lang="pt-BR" dirty="0" smtClean="0"/>
          </a:p>
          <a:p>
            <a:pPr lvl="1"/>
            <a:r>
              <a:rPr lang="pt-BR" dirty="0" err="1" smtClean="0"/>
              <a:t>Interference</a:t>
            </a:r>
            <a:r>
              <a:rPr lang="pt-BR" dirty="0" smtClean="0"/>
              <a:t> in </a:t>
            </a:r>
            <a:r>
              <a:rPr lang="pt-BR" dirty="0" err="1" smtClean="0"/>
              <a:t>adjancet</a:t>
            </a:r>
            <a:r>
              <a:rPr lang="pt-BR" dirty="0" smtClean="0"/>
              <a:t> </a:t>
            </a:r>
            <a:r>
              <a:rPr lang="pt-BR" dirty="0" err="1" smtClean="0"/>
              <a:t>channel</a:t>
            </a:r>
            <a:endParaRPr lang="pt-BR" dirty="0" smtClean="0"/>
          </a:p>
          <a:p>
            <a:pPr lvl="1"/>
            <a:endParaRPr lang="pt-BR" dirty="0"/>
          </a:p>
          <a:p>
            <a:pPr lvl="1"/>
            <a:endParaRPr lang="pt-BR" dirty="0" smtClean="0"/>
          </a:p>
          <a:p>
            <a:pPr lvl="1"/>
            <a:r>
              <a:rPr lang="pt-BR" dirty="0" err="1" smtClean="0"/>
              <a:t>Limitation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interference</a:t>
            </a:r>
            <a:r>
              <a:rPr lang="pt-BR" dirty="0" smtClean="0"/>
              <a:t> </a:t>
            </a:r>
            <a:r>
              <a:rPr lang="pt-BR" dirty="0" err="1" smtClean="0"/>
              <a:t>by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overloading</a:t>
            </a:r>
            <a:r>
              <a:rPr lang="pt-BR" dirty="0" smtClean="0"/>
              <a:t> </a:t>
            </a:r>
            <a:r>
              <a:rPr lang="pt-BR" dirty="0" err="1" smtClean="0"/>
              <a:t>threshold</a:t>
            </a:r>
            <a:r>
              <a:rPr lang="pt-BR" dirty="0" smtClean="0"/>
              <a:t> </a:t>
            </a:r>
            <a:r>
              <a:rPr lang="pt-BR" dirty="0" err="1" smtClean="0"/>
              <a:t>Oth</a:t>
            </a:r>
            <a:endParaRPr lang="pt-BR" dirty="0" smtClean="0"/>
          </a:p>
          <a:p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marL="471488" lvl="1" indent="0">
              <a:buNone/>
            </a:pPr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38188" y="6356350"/>
            <a:ext cx="7261225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2008  Nokia   V1-Filename.ppt / YYYY-MM-DD / Initials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84150" y="6130925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Company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4C937-D364-4543-8EF1-2DBB47BD12F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Rectangle 6"/>
              <p:cNvSpPr/>
              <p:nvPr/>
            </p:nvSpPr>
            <p:spPr>
              <a:xfrm>
                <a:off x="1520456" y="1883288"/>
                <a:ext cx="7025463" cy="4514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I</m:t>
                          </m:r>
                        </m:e>
                        <m:sub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dBm</m:t>
                              </m:r>
                            </m:e>
                          </m:d>
                        </m:sub>
                      </m:sSub>
                      <m:r>
                        <a:rPr lang="en-US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E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imed</m:t>
                              </m:r>
                            </m:sub>
                          </m:sSub>
                        </m:e>
                        <m:sub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dBμV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/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m</m:t>
                              </m:r>
                            </m:e>
                          </m:d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>
                          <a:latin typeface="Cambria Math"/>
                        </a:rPr>
                        <m:t>20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>
                                  <a:latin typeface="Cambria Math"/>
                                </a:rPr>
                                <m:t>10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f</m:t>
                                  </m:r>
                                </m:e>
                                <m:sub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/>
                                        </a:rPr>
                                        <m:t>MHz</m:t>
                                      </m:r>
                                    </m:e>
                                  </m:d>
                                </m:sub>
                              </m:sSub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r>
                            <a:rPr lang="en-US">
                              <a:latin typeface="Cambria Math"/>
                            </a:rPr>
                            <m:t>77.2+</m:t>
                          </m:r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PR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>
                                      <a:latin typeface="Cambria Math"/>
                                    </a:rPr>
                                    <m:t>0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PR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Δf</m:t>
                                  </m:r>
                                </m:e>
                              </m:d>
                            </m:e>
                          </m:d>
                          <m:r>
                            <a:rPr lang="en-US">
                              <a:latin typeface="Cambria Math"/>
                            </a:rPr>
                            <m:t> </m:t>
                          </m:r>
                        </m:e>
                      </m:func>
                      <m:r>
                        <a:rPr lang="en-US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0456" y="1883288"/>
                <a:ext cx="7025463" cy="451406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b="-81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Rectangle 7"/>
              <p:cNvSpPr/>
              <p:nvPr/>
            </p:nvSpPr>
            <p:spPr>
              <a:xfrm>
                <a:off x="3041643" y="2872810"/>
                <a:ext cx="1976567" cy="3893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I</m:t>
                          </m:r>
                        </m:e>
                        <m:sub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dBm</m:t>
                              </m:r>
                            </m:e>
                          </m:d>
                        </m:sub>
                      </m:sSub>
                      <m:r>
                        <a:rPr lang="en-US">
                          <a:latin typeface="Cambria Math"/>
                        </a:rPr>
                        <m:t>&lt;</m:t>
                      </m:r>
                      <m:sSub>
                        <m:sSubPr>
                          <m:ctrlPr>
                            <a:rPr lang="pt-BR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</a:rPr>
                            <m:t>𝑂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𝑡h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G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a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1643" y="2872810"/>
                <a:ext cx="1976567" cy="389337"/>
              </a:xfrm>
              <a:prstGeom prst="rect">
                <a:avLst/>
              </a:prstGeo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6347661" y="2805868"/>
            <a:ext cx="3561907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/>
              <a:t>A margin can be considered to take into account interference signal variation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6796429"/>
              </p:ext>
            </p:extLst>
          </p:nvPr>
        </p:nvGraphicFramePr>
        <p:xfrm>
          <a:off x="1520456" y="3776334"/>
          <a:ext cx="5623560" cy="13670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4585"/>
                <a:gridCol w="1124585"/>
                <a:gridCol w="1124585"/>
                <a:gridCol w="1124585"/>
                <a:gridCol w="1125220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Fixed DTT-Rx</a:t>
                      </a:r>
                      <a:endParaRPr lang="en-US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Portable DTT-Rx</a:t>
                      </a:r>
                      <a:endParaRPr lang="en-US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r>
                        <a:rPr lang="en-US" sz="1100" baseline="30000">
                          <a:effectLst/>
                        </a:rPr>
                        <a:t>st</a:t>
                      </a:r>
                      <a:r>
                        <a:rPr lang="en-US" sz="1100">
                          <a:effectLst/>
                        </a:rPr>
                        <a:t> adjacent channel</a:t>
                      </a:r>
                      <a:endParaRPr lang="en-US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r>
                        <a:rPr lang="en-US" sz="1100" baseline="30000">
                          <a:effectLst/>
                        </a:rPr>
                        <a:t>nd</a:t>
                      </a:r>
                      <a:r>
                        <a:rPr lang="en-US" sz="1100">
                          <a:effectLst/>
                        </a:rPr>
                        <a:t> adjacent channel</a:t>
                      </a:r>
                      <a:endParaRPr lang="en-US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r>
                        <a:rPr lang="en-US" sz="1100" baseline="30000">
                          <a:effectLst/>
                        </a:rPr>
                        <a:t>st</a:t>
                      </a:r>
                      <a:r>
                        <a:rPr lang="en-US" sz="1100">
                          <a:effectLst/>
                        </a:rPr>
                        <a:t> adjacent channel</a:t>
                      </a:r>
                      <a:endParaRPr lang="en-US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r>
                        <a:rPr lang="en-US" sz="1100" baseline="30000">
                          <a:effectLst/>
                        </a:rPr>
                        <a:t>nd</a:t>
                      </a:r>
                      <a:r>
                        <a:rPr lang="en-US" sz="1100">
                          <a:effectLst/>
                        </a:rPr>
                        <a:t> adjacent channel</a:t>
                      </a:r>
                      <a:endParaRPr lang="en-US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Fixed WSD</a:t>
                      </a:r>
                      <a:endParaRPr lang="en-US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-13</a:t>
                      </a:r>
                      <a:endParaRPr lang="en-US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-7</a:t>
                      </a:r>
                      <a:endParaRPr lang="en-US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-18</a:t>
                      </a:r>
                      <a:endParaRPr lang="en-US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-12</a:t>
                      </a:r>
                      <a:endParaRPr lang="en-US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Portable WSD</a:t>
                      </a:r>
                      <a:endParaRPr lang="en-US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-22</a:t>
                      </a:r>
                      <a:endParaRPr lang="en-US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-25.5</a:t>
                      </a:r>
                      <a:endParaRPr lang="en-US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-27</a:t>
                      </a:r>
                      <a:endParaRPr lang="en-US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-30.5</a:t>
                      </a:r>
                      <a:endParaRPr lang="en-US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222737" y="5196516"/>
            <a:ext cx="6400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Interference </a:t>
            </a:r>
            <a:r>
              <a:rPr lang="en-US" sz="1400" dirty="0"/>
              <a:t>at DTT receivers is strongly dependent on o</a:t>
            </a:r>
            <a:r>
              <a:rPr lang="en-US" sz="1400" dirty="0" smtClean="0"/>
              <a:t>verloading threshold </a:t>
            </a:r>
            <a:r>
              <a:rPr lang="en-US" sz="1400" dirty="0"/>
              <a:t>and protection </a:t>
            </a:r>
            <a:r>
              <a:rPr lang="en-US" sz="1400" dirty="0" smtClean="0"/>
              <a:t>ratio values. Values considered in </a:t>
            </a:r>
            <a:r>
              <a:rPr lang="en-US" sz="1400" dirty="0"/>
              <a:t>this analysis are </a:t>
            </a:r>
            <a:r>
              <a:rPr lang="en-US" sz="1400" dirty="0" smtClean="0"/>
              <a:t>taken from the range of </a:t>
            </a:r>
            <a:r>
              <a:rPr lang="en-US" sz="1400" dirty="0" err="1" smtClean="0"/>
              <a:t>O</a:t>
            </a:r>
            <a:r>
              <a:rPr lang="en-US" sz="1100" dirty="0" err="1" smtClean="0"/>
              <a:t>th</a:t>
            </a:r>
            <a:r>
              <a:rPr lang="en-US" sz="1400" dirty="0" smtClean="0"/>
              <a:t> presented in ECC Report 148.</a:t>
            </a:r>
          </a:p>
        </p:txBody>
      </p:sp>
    </p:spTree>
    <p:extLst>
      <p:ext uri="{BB962C8B-B14F-4D97-AF65-F5344CB8AC3E}">
        <p14:creationId xmlns:p14="http://schemas.microsoft.com/office/powerpoint/2010/main" xmlns="" val="27490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SE43(11)66 –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Strategies to calculate the maximum permitted WSD EIRP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38188" y="6356350"/>
            <a:ext cx="7261225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2008  Nokia   V1-Filename.ppt / YYYY-MM-DD / Initials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84150" y="6130925"/>
            <a:ext cx="31369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Company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4C937-D364-4543-8EF1-2DBB47BD12F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12" name="Picture 11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939" r="6888"/>
          <a:stretch/>
        </p:blipFill>
        <p:spPr bwMode="auto">
          <a:xfrm>
            <a:off x="1105787" y="1307810"/>
            <a:ext cx="3778162" cy="247206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3" name="Picture 12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250" r="6459"/>
          <a:stretch/>
        </p:blipFill>
        <p:spPr bwMode="auto">
          <a:xfrm>
            <a:off x="4848472" y="1307810"/>
            <a:ext cx="3912757" cy="247206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4" name="Picture 13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154"/>
          <a:stretch/>
        </p:blipFill>
        <p:spPr bwMode="auto">
          <a:xfrm>
            <a:off x="1063273" y="3724535"/>
            <a:ext cx="4093517" cy="257462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5" name="Picture 14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154"/>
          <a:stretch/>
        </p:blipFill>
        <p:spPr bwMode="auto">
          <a:xfrm>
            <a:off x="4841230" y="3732453"/>
            <a:ext cx="4207077" cy="246633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205741" y="812001"/>
            <a:ext cx="32854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err="1" smtClean="0"/>
              <a:t>Fixed</a:t>
            </a:r>
            <a:r>
              <a:rPr lang="pt-BR" sz="2000" dirty="0" smtClean="0"/>
              <a:t> WSD </a:t>
            </a:r>
            <a:r>
              <a:rPr lang="pt-BR" sz="2000" dirty="0" err="1" smtClean="0"/>
              <a:t>to</a:t>
            </a:r>
            <a:r>
              <a:rPr lang="pt-BR" sz="2000" dirty="0" smtClean="0"/>
              <a:t> </a:t>
            </a:r>
            <a:r>
              <a:rPr lang="pt-BR" sz="2000" dirty="0" err="1" smtClean="0"/>
              <a:t>Fixed</a:t>
            </a:r>
            <a:r>
              <a:rPr lang="pt-BR" sz="2000" dirty="0" smtClean="0"/>
              <a:t> DTT-</a:t>
            </a:r>
            <a:r>
              <a:rPr lang="pt-BR" sz="2000" dirty="0" err="1" smtClean="0"/>
              <a:t>Rx</a:t>
            </a:r>
            <a:endParaRPr lang="en-US" sz="2000" dirty="0" err="1" smtClean="0"/>
          </a:p>
        </p:txBody>
      </p:sp>
      <p:sp>
        <p:nvSpPr>
          <p:cNvPr id="17" name="Rectangle 16"/>
          <p:cNvSpPr/>
          <p:nvPr/>
        </p:nvSpPr>
        <p:spPr>
          <a:xfrm>
            <a:off x="1754372" y="1212111"/>
            <a:ext cx="2328530" cy="25518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Strategy</a:t>
            </a:r>
            <a:r>
              <a:rPr lang="pt-BR" dirty="0" smtClean="0">
                <a:solidFill>
                  <a:schemeClr val="tx1"/>
                </a:solidFill>
              </a:rPr>
              <a:t>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908146" y="1236920"/>
            <a:ext cx="2328530" cy="25518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Strategy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945766" y="6198787"/>
            <a:ext cx="2328530" cy="25518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Strategy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745151" y="6117273"/>
            <a:ext cx="2328530" cy="25518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Strategy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562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Masterbrand colors">
      <a:dk1>
        <a:srgbClr val="000000"/>
      </a:dk1>
      <a:lt1>
        <a:srgbClr val="FFFFFF"/>
      </a:lt1>
      <a:dk2>
        <a:srgbClr val="0033CC"/>
      </a:dk2>
      <a:lt2>
        <a:srgbClr val="808080"/>
      </a:lt2>
      <a:accent1>
        <a:srgbClr val="040477"/>
      </a:accent1>
      <a:accent2>
        <a:srgbClr val="AFD4F0"/>
      </a:accent2>
      <a:accent3>
        <a:srgbClr val="F9F206"/>
      </a:accent3>
      <a:accent4>
        <a:srgbClr val="024C1C"/>
      </a:accent4>
      <a:accent5>
        <a:srgbClr val="E0DBCA"/>
      </a:accent5>
      <a:accent6>
        <a:srgbClr val="E40E62"/>
      </a:accent6>
      <a:hlink>
        <a:srgbClr val="44A51C"/>
      </a:hlink>
      <a:folHlink>
        <a:srgbClr val="AFD4F0"/>
      </a:folHlink>
    </a:clrScheme>
    <a:fontScheme name="Nokia 2007">
      <a:majorFont>
        <a:latin typeface="Nokia Large"/>
        <a:ea typeface=""/>
        <a:cs typeface=""/>
      </a:majorFont>
      <a:minorFont>
        <a:latin typeface="Nokia Sans Wi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6350">
          <a:solidFill>
            <a:schemeClr val="tx1"/>
          </a:solidFill>
        </a:ln>
      </a:spPr>
      <a:bodyPr rtlCol="0" anchor="ctr"/>
      <a:lstStyle>
        <a:defPPr algn="ctr">
          <a:defRPr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15</Pages>
  <Words>1782</Words>
  <Application>Microsoft Office PowerPoint</Application>
  <PresentationFormat>Format A4 (210 x 297 mm)</PresentationFormat>
  <Paragraphs>549</Paragraphs>
  <Slides>21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BLANK</vt:lpstr>
      <vt:lpstr>Contributions to SE43 Group – 11th Meeting</vt:lpstr>
      <vt:lpstr>SE43(11)66 – Strategies to calculate the maximum permitted WSD EIRP </vt:lpstr>
      <vt:lpstr>SE43(11)66 – Strategies to calculate the maximum permitted WSD EIRP </vt:lpstr>
      <vt:lpstr>SE43(11)66 – Strategies to calculate the maximum permitted WSD EIRP </vt:lpstr>
      <vt:lpstr>SE43(11)66 – Strategies to calculate the maximum permitted WSD EIRP </vt:lpstr>
      <vt:lpstr>SE43(11)66 – Strategies to calculate the maximum permitted WSD EIRP </vt:lpstr>
      <vt:lpstr>SE43(11)66 – Strategies to calculate the maximum permitted WSD EIRP </vt:lpstr>
      <vt:lpstr>SE43(11)66 – Strategies to calculate the maximum permitted WSD EIRP </vt:lpstr>
      <vt:lpstr>SE43(11)66 – Strategies to calculate the maximum permitted WSD EIRP  </vt:lpstr>
      <vt:lpstr>SE43(11)66 – Strategies to calculate the maximum permitted WSD EIRP  </vt:lpstr>
      <vt:lpstr>SE43(11)66 – Strategies to calculate the maximum permitted WSD EIRP  </vt:lpstr>
      <vt:lpstr>SE43(11)66 – Strategies to calculate the maximum permitted WSD EIRP  </vt:lpstr>
      <vt:lpstr>SE43(11)66 – Strategies to calculate the maximum permitted WSD EIRP </vt:lpstr>
      <vt:lpstr>Diapositive 14</vt:lpstr>
      <vt:lpstr>SE43(11)65 – Reference spatial geometries between WSDs and DTT-Rxs </vt:lpstr>
      <vt:lpstr>SE43(11)65 – Reference spatial geometries between WSDs and DTT-Rxs </vt:lpstr>
      <vt:lpstr>SE43(11)65 – Reference spatial geometries between WSDs and DTT-Rxs </vt:lpstr>
      <vt:lpstr>SE43(11)65 – Reference spatial geometries between WSDs and DTT-Rxs </vt:lpstr>
      <vt:lpstr>SE43(11)65 – Reference spatial geometries between WSDs and DTT-Rxs </vt:lpstr>
      <vt:lpstr>SE43(11)65 – Reference spatial geometries between WSDs and DTT-Rxs </vt:lpstr>
      <vt:lpstr>SE43(11)65 – Reference spatial geometries between WSDs and DTT-Rxs</vt:lpstr>
    </vt:vector>
  </TitlesOfParts>
  <Company>Nokia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 WS Simulation Environment    Simulation and Hotspot Area</dc:title>
  <dc:creator>Fabiano Chaves</dc:creator>
  <cp:lastModifiedBy>Alexandre Kholod</cp:lastModifiedBy>
  <cp:revision>931</cp:revision>
  <cp:lastPrinted>1998-09-04T08:04:32Z</cp:lastPrinted>
  <dcterms:created xsi:type="dcterms:W3CDTF">2011-04-14T21:31:37Z</dcterms:created>
  <dcterms:modified xsi:type="dcterms:W3CDTF">2011-09-20T08:11:33Z</dcterms:modified>
</cp:coreProperties>
</file>