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88" r:id="rId4"/>
    <p:sldId id="286" r:id="rId5"/>
    <p:sldId id="287" r:id="rId6"/>
    <p:sldId id="309" r:id="rId7"/>
    <p:sldId id="311" r:id="rId8"/>
    <p:sldId id="291" r:id="rId9"/>
    <p:sldId id="310" r:id="rId10"/>
  </p:sldIdLst>
  <p:sldSz cx="9144000" cy="6858000" type="screen4x3"/>
  <p:notesSz cx="7099300" cy="10234613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CCCC"/>
    <a:srgbClr val="339999"/>
    <a:srgbClr val="CC3366"/>
    <a:srgbClr val="663300"/>
    <a:srgbClr val="FFFFFF"/>
    <a:srgbClr val="4B3B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9" autoAdjust="0"/>
    <p:restoredTop sz="94012" autoAdjust="0"/>
  </p:normalViewPr>
  <p:slideViewPr>
    <p:cSldViewPr snapToGrid="0">
      <p:cViewPr varScale="1">
        <p:scale>
          <a:sx n="73" d="100"/>
          <a:sy n="73" d="100"/>
        </p:scale>
        <p:origin x="-1170" y="-90"/>
      </p:cViewPr>
      <p:guideLst>
        <p:guide orient="horz" pos="1056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AA11277F-5A1B-49AC-8B50-285ADF4ED361}" type="datetime1">
              <a:rPr lang="sv-SE"/>
              <a:pPr>
                <a:defRPr/>
              </a:pPr>
              <a:t>2011-12-13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41B0F199-7FBA-48E5-9DE3-A77FE6B036FB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09719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208A143D-5AC8-4648-BDDC-7593E94F7059}" type="datetime1">
              <a:rPr lang="sv-SE"/>
              <a:pPr>
                <a:defRPr/>
              </a:pPr>
              <a:t>2011-12-13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832" tIns="47416" rIns="94832" bIns="474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0A476C1-8039-4ED6-AB6F-5C69E929441A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3444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8" charset="-128"/>
        <a:cs typeface="ＭＳ Ｐゴシック" pitchFamily="1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96CDA-E23C-497C-9FE1-01D19E8FE0F8}" type="slidenum">
              <a:rPr lang="sv-SE" smtClean="0">
                <a:ea typeface="ＭＳ Ｐゴシック"/>
                <a:cs typeface="ＭＳ Ｐゴシック"/>
              </a:rPr>
              <a:pPr/>
              <a:t>1</a:t>
            </a:fld>
            <a:endParaRPr lang="sv-S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476C1-8039-4ED6-AB6F-5C69E929441A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476C1-8039-4ED6-AB6F-5C69E929441A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476C1-8039-4ED6-AB6F-5C69E929441A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0325"/>
            <a:ext cx="9144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51513"/>
            <a:ext cx="91440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quasar_text_start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87475" y="366713"/>
            <a:ext cx="63754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276600"/>
            <a:ext cx="5867400" cy="784225"/>
          </a:xfrm>
        </p:spPr>
        <p:txBody>
          <a:bodyPr>
            <a:normAutofit/>
          </a:bodyPr>
          <a:lstStyle>
            <a:lvl1pPr algn="l">
              <a:defRPr sz="3200">
                <a:latin typeface="Georgia"/>
                <a:cs typeface="Georgia"/>
              </a:defRPr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60825"/>
            <a:ext cx="5867400" cy="739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B3B7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9B6C-8211-4197-A432-6BAC9DD10688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ko-KR"/>
              <a:t>COST TERRA Workshop – Lisbon Jan 19-21 2011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5945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quasar_text_littl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2100" y="166688"/>
            <a:ext cx="11096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467600" cy="838200"/>
          </a:xfrm>
        </p:spPr>
        <p:txBody>
          <a:bodyPr>
            <a:normAutofit/>
          </a:bodyPr>
          <a:lstStyle>
            <a:lvl1pPr algn="l">
              <a:defRPr sz="3200">
                <a:latin typeface="Georgia"/>
                <a:cs typeface="Georgia"/>
              </a:defRPr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51037"/>
            <a:ext cx="7467600" cy="4525963"/>
          </a:xfrm>
        </p:spPr>
        <p:txBody>
          <a:bodyPr/>
          <a:lstStyle>
            <a:lvl1pPr>
              <a:spcAft>
                <a:spcPts val="1800"/>
              </a:spcAft>
              <a:buClr>
                <a:srgbClr val="4B3B7A"/>
              </a:buClr>
              <a:buSzPct val="119000"/>
              <a:buFont typeface="Lucida Grande"/>
              <a:buChar char="●"/>
              <a:defRPr sz="2000" b="1" i="0">
                <a:latin typeface="Tahoma"/>
                <a:cs typeface="Tahoma"/>
              </a:defRPr>
            </a:lvl1pPr>
            <a:lvl2pPr>
              <a:spcAft>
                <a:spcPts val="1800"/>
              </a:spcAft>
              <a:buClr>
                <a:srgbClr val="4B3B7A"/>
              </a:buClr>
              <a:buFont typeface="Lucida Grande"/>
              <a:buChar char="●"/>
              <a:defRPr sz="1800">
                <a:latin typeface="Tahoma"/>
                <a:cs typeface="Tahoma"/>
              </a:defRPr>
            </a:lvl2pPr>
            <a:lvl3pPr>
              <a:spcAft>
                <a:spcPts val="1800"/>
              </a:spcAft>
              <a:defRPr sz="1600">
                <a:latin typeface="Tahoma"/>
                <a:cs typeface="Tahoma"/>
              </a:defRPr>
            </a:lvl3pPr>
            <a:lvl4pPr>
              <a:spcAft>
                <a:spcPts val="1800"/>
              </a:spcAft>
              <a:defRPr sz="1400">
                <a:latin typeface="Tahoma"/>
                <a:cs typeface="Tahoma"/>
              </a:defRPr>
            </a:lvl4pPr>
            <a:lvl5pPr>
              <a:spcAft>
                <a:spcPts val="1800"/>
              </a:spcAft>
              <a:defRPr sz="1200">
                <a:latin typeface="Tahoma"/>
                <a:cs typeface="Tahoma"/>
              </a:defRPr>
            </a:lvl5pPr>
          </a:lstStyle>
          <a:p>
            <a:pPr lvl="0"/>
            <a:r>
              <a:rPr lang="sv-SE" dirty="0" smtClean="0"/>
              <a:t>Click to edit Master text styles</a:t>
            </a:r>
          </a:p>
          <a:p>
            <a:pPr lvl="1"/>
            <a:r>
              <a:rPr lang="sv-SE" dirty="0" smtClean="0"/>
              <a:t>Second level</a:t>
            </a:r>
          </a:p>
          <a:p>
            <a:pPr lvl="2"/>
            <a:r>
              <a:rPr lang="sv-SE" dirty="0" smtClean="0"/>
              <a:t>Third level</a:t>
            </a:r>
          </a:p>
          <a:p>
            <a:pPr lvl="3"/>
            <a:r>
              <a:rPr lang="sv-SE" dirty="0" smtClean="0"/>
              <a:t>Fourth level</a:t>
            </a:r>
          </a:p>
          <a:p>
            <a:pPr lvl="4"/>
            <a:r>
              <a:rPr lang="sv-SE" dirty="0" smtClean="0"/>
              <a:t>Fifth level</a:t>
            </a:r>
            <a:endParaRPr lang="sv-SE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96EE-52BF-49E1-BF64-F246A834931B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209800" y="6492875"/>
            <a:ext cx="4524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ko-KR"/>
              <a:t>COST TERRA Workshop – Lisbon Jan 19-21 2011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o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5945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quasar_text_littl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2100" y="166688"/>
            <a:ext cx="11096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143000"/>
            <a:ext cx="8229600" cy="706438"/>
          </a:xfrm>
        </p:spPr>
        <p:txBody>
          <a:bodyPr>
            <a:normAutofit/>
          </a:bodyPr>
          <a:lstStyle>
            <a:lvl1pPr algn="l">
              <a:defRPr sz="3200">
                <a:latin typeface="Georgia"/>
                <a:cs typeface="Georgia"/>
              </a:defRPr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8400" y="1930400"/>
            <a:ext cx="4673600" cy="4394201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1pPr>
            <a:lvl2pPr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2pPr>
            <a:lvl3pPr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3pPr>
            <a:lvl4pPr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4pPr>
            <a:lvl5pPr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7100" y="1930400"/>
            <a:ext cx="2679700" cy="4394201"/>
          </a:xfrm>
        </p:spPr>
        <p:txBody>
          <a:bodyPr>
            <a:normAutofit/>
          </a:bodyPr>
          <a:lstStyle>
            <a:lvl1pPr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1pPr>
            <a:lvl2pPr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2pPr>
            <a:lvl3pPr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3pPr>
            <a:lvl4pPr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4pPr>
            <a:lvl5pPr>
              <a:buClr>
                <a:srgbClr val="4B3B7A"/>
              </a:buClr>
              <a:buFont typeface="Lucida Grande"/>
              <a:buChar char="●"/>
              <a:defRPr sz="20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DBCF-3A88-4698-A7C5-FF3D26CF94A2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38450" y="6492875"/>
            <a:ext cx="4067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ko-KR"/>
              <a:t>COST TERRA Workshop – Lisbon Jan 19-21 2011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o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51513"/>
            <a:ext cx="91440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quasar_text_littl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2100" y="166688"/>
            <a:ext cx="11096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092200"/>
            <a:ext cx="7581900" cy="808038"/>
          </a:xfrm>
        </p:spPr>
        <p:txBody>
          <a:bodyPr>
            <a:normAutofit/>
          </a:bodyPr>
          <a:lstStyle>
            <a:lvl1pPr algn="l">
              <a:defRPr sz="3200">
                <a:latin typeface="Georgia"/>
                <a:cs typeface="Georgia"/>
              </a:defRPr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FFE3-7FB6-40F0-8DA8-04651D6B2C19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2724150" y="6492875"/>
            <a:ext cx="4067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ko-KR"/>
              <a:t>COST TERRA Workshop – Lisbon Jan 19-21 2011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5945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quasar_text_littl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2100" y="166688"/>
            <a:ext cx="11096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C09E-F5BD-4F0E-AE9B-7D74E6BE610B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2743200" y="6492875"/>
            <a:ext cx="4067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ko-KR"/>
              <a:t>COST TERRA Workshop – Lisbon Jan 19-21 2011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1300" y="6492875"/>
            <a:ext cx="4067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Georgia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sv-SE" altLang="ko-KR"/>
              <a:t>COST TERRA Workshop – Lisbon Jan 19-21 2011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70A0BE35-F1FA-4DD3-A317-6AD9D75E24CE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8" charset="-128"/>
          <a:cs typeface="ＭＳ Ｐゴシック" pitchFamily="1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pitchFamily="18" charset="-128"/>
          <a:cs typeface="ＭＳ Ｐゴシック" pitchFamily="1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pitchFamily="18" charset="-128"/>
          <a:cs typeface="ＭＳ Ｐゴシック" pitchFamily="1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pitchFamily="18" charset="-128"/>
          <a:cs typeface="ＭＳ Ｐゴシック" pitchFamily="1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pitchFamily="18" charset="-128"/>
          <a:cs typeface="ＭＳ Ｐゴシック" pitchFamily="1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8" charset="-128"/>
          <a:cs typeface="ＭＳ Ｐゴシック" pitchFamily="1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8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8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8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71625" y="3305175"/>
            <a:ext cx="6419850" cy="784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dirty="0" smtClean="0">
                <a:latin typeface="Georgia" pitchFamily="-65" charset="0"/>
                <a:ea typeface="ＭＳ Ｐゴシック" pitchFamily="-65" charset="-128"/>
              </a:rPr>
              <a:t>Control of aggregated interference from WSDs</a:t>
            </a: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1828800" y="4295775"/>
            <a:ext cx="6353175" cy="15430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dirty="0" smtClean="0">
                <a:latin typeface="Georgia" pitchFamily="18" charset="0"/>
                <a:ea typeface="ＭＳ Ｐゴシック"/>
                <a:cs typeface="ＭＳ Ｐゴシック"/>
              </a:rPr>
              <a:t>Riku Jäntti, Kalle Ruttik, Konstantinos Koufos</a:t>
            </a:r>
          </a:p>
          <a:p>
            <a:pPr eaLnBrk="1" hangingPunct="1">
              <a:lnSpc>
                <a:spcPct val="90000"/>
              </a:lnSpc>
            </a:pPr>
            <a:r>
              <a:rPr lang="sv-SE" sz="1700" dirty="0" smtClean="0">
                <a:latin typeface="Georgia" pitchFamily="18" charset="0"/>
                <a:ea typeface="ＭＳ Ｐゴシック"/>
                <a:cs typeface="ＭＳ Ｐゴシック"/>
              </a:rPr>
              <a:t>Department of Communications and Networking</a:t>
            </a:r>
            <a:endParaRPr lang="sv-SE" sz="1700" dirty="0">
              <a:latin typeface="Georgia" pitchFamily="18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1700" dirty="0" smtClean="0">
                <a:latin typeface="Georgia" pitchFamily="18" charset="0"/>
                <a:ea typeface="ＭＳ Ｐゴシック"/>
                <a:cs typeface="ＭＳ Ｐゴシック"/>
              </a:rPr>
              <a:t>Aalto University, Finland</a:t>
            </a:r>
          </a:p>
          <a:p>
            <a:pPr eaLnBrk="1" hangingPunct="1">
              <a:lnSpc>
                <a:spcPct val="90000"/>
              </a:lnSpc>
            </a:pPr>
            <a:r>
              <a:rPr lang="sv-SE" sz="1300" dirty="0" smtClean="0">
                <a:latin typeface="Georgia" pitchFamily="18" charset="0"/>
                <a:ea typeface="ＭＳ Ｐゴシック"/>
                <a:cs typeface="ＭＳ Ｐゴシック"/>
              </a:rPr>
              <a:t>&lt;firstname.lastname&gt;@aalto.fi</a:t>
            </a:r>
          </a:p>
          <a:p>
            <a:pPr eaLnBrk="1" hangingPunct="1">
              <a:lnSpc>
                <a:spcPct val="90000"/>
              </a:lnSpc>
            </a:pPr>
            <a:endParaRPr lang="sv-SE" sz="1300" dirty="0" smtClean="0">
              <a:latin typeface="Georgia" pitchFamily="18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1900" dirty="0" smtClean="0">
                <a:latin typeface="Georgia" pitchFamily="18" charset="0"/>
                <a:ea typeface="ＭＳ Ｐゴシック"/>
                <a:cs typeface="ＭＳ Ｐゴシック"/>
              </a:rPr>
              <a:t>Maziar Nekovee</a:t>
            </a:r>
          </a:p>
          <a:p>
            <a:pPr eaLnBrk="1" hangingPunct="1">
              <a:lnSpc>
                <a:spcPct val="90000"/>
              </a:lnSpc>
            </a:pPr>
            <a:r>
              <a:rPr lang="sv-SE" sz="1600" dirty="0" smtClean="0">
                <a:latin typeface="Georgia" pitchFamily="18" charset="0"/>
                <a:ea typeface="ＭＳ Ｐゴシック"/>
                <a:cs typeface="ＭＳ Ｐゴシック"/>
              </a:rPr>
              <a:t>British Telecom, Great Britain</a:t>
            </a:r>
          </a:p>
          <a:p>
            <a:pPr eaLnBrk="1" hangingPunct="1">
              <a:lnSpc>
                <a:spcPct val="90000"/>
              </a:lnSpc>
            </a:pPr>
            <a:r>
              <a:rPr lang="sv-SE" sz="1300" dirty="0" smtClean="0">
                <a:latin typeface="Georgia" pitchFamily="18" charset="0"/>
                <a:ea typeface="ＭＳ Ｐゴシック"/>
                <a:cs typeface="ＭＳ Ｐゴシック"/>
              </a:rPr>
              <a:t>maziar.nekovee@bt.com</a:t>
            </a:r>
          </a:p>
          <a:p>
            <a:pPr eaLnBrk="1" hangingPunct="1">
              <a:lnSpc>
                <a:spcPct val="90000"/>
              </a:lnSpc>
            </a:pPr>
            <a:endParaRPr lang="sv-SE" sz="1900" dirty="0" smtClean="0">
              <a:latin typeface="Georgia" pitchFamily="18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endParaRPr lang="sv-SE" sz="1300" dirty="0" smtClean="0">
              <a:latin typeface="Georgi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" name="Footer Placeholder 9"/>
          <p:cNvSpPr txBox="1">
            <a:spLocks/>
          </p:cNvSpPr>
          <p:nvPr/>
        </p:nvSpPr>
        <p:spPr>
          <a:xfrm>
            <a:off x="1590675" y="6503988"/>
            <a:ext cx="5700713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 altLang="ko-KR" sz="1200" dirty="0" smtClean="0">
                <a:solidFill>
                  <a:schemeClr val="bg1">
                    <a:lumMod val="65000"/>
                  </a:schemeClr>
                </a:solidFill>
                <a:ea typeface="ＭＳ Ｐゴシック" pitchFamily="-65" charset="-128"/>
                <a:cs typeface="+mn-cs"/>
              </a:rPr>
              <a:t>12th meeting of SE43, Cambridge, 14-16 December 2011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6216" y="44624"/>
            <a:ext cx="2514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Appendix</a:t>
            </a:r>
            <a:r>
              <a:rPr lang="en-US" smtClean="0"/>
              <a:t> 1 </a:t>
            </a:r>
            <a:r>
              <a:rPr lang="en-US" smtClean="0"/>
              <a:t>to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Document SE43(11)97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Georgia" pitchFamily="18" charset="0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219200" y="1951038"/>
            <a:ext cx="7467600" cy="4525962"/>
          </a:xfrm>
        </p:spPr>
        <p:txBody>
          <a:bodyPr/>
          <a:lstStyle/>
          <a:p>
            <a:r>
              <a:rPr lang="sv-SE" dirty="0" smtClean="0">
                <a:latin typeface="Georgia" pitchFamily="18" charset="0"/>
                <a:ea typeface="ＭＳ Ｐゴシック"/>
                <a:cs typeface="ＭＳ Ｐゴシック"/>
              </a:rPr>
              <a:t>Interference margin vs total median nuisance field</a:t>
            </a:r>
          </a:p>
          <a:p>
            <a:r>
              <a:rPr lang="sv-SE" dirty="0" smtClean="0">
                <a:latin typeface="Georgia" pitchFamily="18" charset="0"/>
                <a:ea typeface="ＭＳ Ｐゴシック"/>
                <a:cs typeface="Tahoma" pitchFamily="34" charset="0"/>
              </a:rPr>
              <a:t>Proposed area-based WSD power </a:t>
            </a:r>
            <a:r>
              <a:rPr lang="sv-SE" dirty="0">
                <a:latin typeface="Georgia" pitchFamily="18" charset="0"/>
                <a:ea typeface="ＭＳ Ｐゴシック"/>
                <a:cs typeface="Tahoma" pitchFamily="34" charset="0"/>
              </a:rPr>
              <a:t>a</a:t>
            </a:r>
            <a:r>
              <a:rPr lang="sv-SE" dirty="0" smtClean="0">
                <a:latin typeface="Georgia" pitchFamily="18" charset="0"/>
                <a:ea typeface="ＭＳ Ｐゴシック"/>
                <a:cs typeface="Tahoma" pitchFamily="34" charset="0"/>
              </a:rPr>
              <a:t>llocation </a:t>
            </a:r>
            <a:r>
              <a:rPr lang="sv-SE" dirty="0">
                <a:latin typeface="Georgia" pitchFamily="18" charset="0"/>
                <a:ea typeface="ＭＳ Ｐゴシック"/>
                <a:cs typeface="Tahoma" pitchFamily="34" charset="0"/>
              </a:rPr>
              <a:t>s</a:t>
            </a:r>
            <a:r>
              <a:rPr lang="sv-SE" dirty="0" smtClean="0">
                <a:latin typeface="Georgia" pitchFamily="18" charset="0"/>
                <a:ea typeface="ＭＳ Ｐゴシック"/>
                <a:cs typeface="Tahoma" pitchFamily="34" charset="0"/>
              </a:rPr>
              <a:t>cheme</a:t>
            </a:r>
          </a:p>
          <a:p>
            <a:r>
              <a:rPr lang="sv-SE" dirty="0" smtClean="0">
                <a:latin typeface="Georgia" pitchFamily="18" charset="0"/>
                <a:ea typeface="ＭＳ Ｐゴシック"/>
                <a:cs typeface="Tahoma" pitchFamily="34" charset="0"/>
              </a:rPr>
              <a:t>Numerical examples</a:t>
            </a:r>
            <a:endParaRPr lang="sv-SE" dirty="0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ko-KR" dirty="0"/>
              <a:t>12th meeting of SE43, Cambridge, 14-16 December 2011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Georgia" pitchFamily="18" charset="0"/>
                <a:ea typeface="ＭＳ Ｐゴシック"/>
                <a:cs typeface="ＭＳ Ｐゴシック"/>
              </a:rPr>
              <a:t>Interference margin vs nuisance field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26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951038"/>
                <a:ext cx="7467600" cy="45259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sz="1800" b="0" dirty="0" smtClean="0"/>
                  <a:t>In SE43(11)23 the </a:t>
                </a:r>
                <a:r>
                  <a:rPr lang="en-GB" sz="1800" b="0" dirty="0" smtClean="0">
                    <a:solidFill>
                      <a:srgbClr val="C00000"/>
                    </a:solidFill>
                  </a:rPr>
                  <a:t>interference margin </a:t>
                </a:r>
                <a:r>
                  <a:rPr lang="en-GB" sz="1800" b="0" dirty="0" smtClean="0"/>
                  <a:t>describes the maximum allowable mean interference generated at a TV test point </a:t>
                </a:r>
                <a:endParaRPr lang="en-GB" b="0" dirty="0" smtClean="0"/>
              </a:p>
              <a:p>
                <a:pPr marL="342900" lvl="1" indent="-342900">
                  <a:lnSpc>
                    <a:spcPct val="200000"/>
                  </a:lnSpc>
                  <a:spcAft>
                    <a:spcPts val="0"/>
                  </a:spcAft>
                  <a:buSzPct val="119000"/>
                </a:pPr>
                <a:endParaRPr lang="en-GB" dirty="0" smtClean="0"/>
              </a:p>
              <a:p>
                <a:pPr marL="342900" lvl="1" indent="-342900">
                  <a:lnSpc>
                    <a:spcPct val="200000"/>
                  </a:lnSpc>
                  <a:spcAft>
                    <a:spcPts val="0"/>
                  </a:spcAft>
                  <a:buSzPct val="119000"/>
                </a:pPr>
                <a:r>
                  <a:rPr lang="en-GB" dirty="0" smtClean="0"/>
                  <a:t>The </a:t>
                </a:r>
                <a:r>
                  <a:rPr lang="en-GB" dirty="0"/>
                  <a:t>interference margin can be computed by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GB" dirty="0" smtClean="0"/>
                  <a:t>using distribution </a:t>
                </a:r>
                <a:r>
                  <a:rPr lang="en-GB" dirty="0"/>
                  <a:t>for the aggregate </a:t>
                </a:r>
                <a:r>
                  <a:rPr lang="en-GB" dirty="0" smtClean="0"/>
                  <a:t>interference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fi-FI" b="0" i="1" smtClean="0">
                            <a:latin typeface="Cambria Math"/>
                          </a:rPr>
                          <m:t>(</m:t>
                        </m:r>
                        <m:r>
                          <a:rPr lang="fi-FI" b="0" i="1" smtClean="0">
                            <a:latin typeface="Cambria Math"/>
                          </a:rPr>
                          <m:t>𝑑𝐵</m:t>
                        </m:r>
                        <m:r>
                          <a:rPr lang="fi-FI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i="1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GB" dirty="0" smtClean="0"/>
                  <a:t>Monte Carlo simulations</a:t>
                </a:r>
                <a:endParaRPr lang="fi-FI" dirty="0"/>
              </a:p>
              <a:p>
                <a:pPr>
                  <a:spcBef>
                    <a:spcPts val="1800"/>
                  </a:spcBef>
                </a:pPr>
                <a:r>
                  <a:rPr lang="en-GB" sz="1800" b="0" dirty="0" smtClean="0"/>
                  <a:t>If Monte Carlo simulations are used the interference margin degenerates to the total median nuisance field proposed in SE43 Report 159 and SE43(11)42</a:t>
                </a:r>
              </a:p>
              <a:p>
                <a:r>
                  <a:rPr lang="en-GB" sz="1800" b="0" dirty="0" smtClean="0"/>
                  <a:t>Interference margin and total media nuisance field can be treated as a resource </a:t>
                </a:r>
                <a:r>
                  <a:rPr lang="en-GB" sz="1800" b="0" dirty="0" smtClean="0"/>
                  <a:t>and divided among the areas</a:t>
                </a:r>
                <a:endParaRPr lang="sv-SE" sz="1800" b="0" dirty="0"/>
              </a:p>
            </p:txBody>
          </p:sp>
        </mc:Choice>
        <mc:Fallback>
          <p:sp>
            <p:nvSpPr>
              <p:cNvPr id="1126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951038"/>
                <a:ext cx="7467600" cy="4525962"/>
              </a:xfrm>
              <a:blipFill rotWithShape="1">
                <a:blip r:embed="rId2"/>
                <a:stretch>
                  <a:fillRect l="-653" t="-1480" r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ko-KR" dirty="0"/>
              <a:t>12th meeting of SE43, Cambridge, 14-16 December 2011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1104729" y="2598295"/>
                <a:ext cx="7892035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fi-FI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i-F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i-FI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i-FI" b="0" i="1" smtClean="0">
                                      <a:latin typeface="Cambria Math"/>
                                    </a:rPr>
                                    <m:t>𝑑𝐵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i-FI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fi-FI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fi-F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i-FI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i-FI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i-FI" b="0" i="1" smtClean="0">
                                      <a:latin typeface="Cambria Math"/>
                                      <a:ea typeface="Cambria Math"/>
                                    </a:rPr>
                                    <m:t>𝑑𝐵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i-FI" b="0" i="1" smtClean="0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fi-FI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i-FI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fi-FI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  <m:sup/>
                      </m:sSubSup>
                      <m:r>
                        <a:rPr lang="fi-FI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i-FI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fi-FI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i-FI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fi-FI" b="0" i="1" smtClean="0">
                              <a:latin typeface="Cambria Math"/>
                              <a:ea typeface="Cambria Math"/>
                            </a:rPr>
                            <m:t>𝑣𝑎𝑟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i-FI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i-FI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i-FI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i-FI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b="0" i="1" smtClean="0">
                                          <a:latin typeface="Cambria Math"/>
                                          <a:ea typeface="Cambria Math"/>
                                        </a:rPr>
                                        <m:t>𝑑𝐵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fi-FI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i-FI" b="0" i="1" smtClean="0">
                              <a:latin typeface="Cambria Math"/>
                              <a:ea typeface="Cambria Math"/>
                            </a:rPr>
                            <m:t>𝑣𝑎𝑟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i-FI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i-FI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i-FI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i-FI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b="0" i="1" smtClean="0">
                                          <a:latin typeface="Cambria Math"/>
                                          <a:ea typeface="Cambria Math"/>
                                        </a:rPr>
                                        <m:t>𝑑𝐵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rad>
                      <m:r>
                        <a:rPr lang="fi-FI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i-FI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fi-FI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fi-FI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fi-FI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29" y="2598295"/>
                <a:ext cx="7892035" cy="656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436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Georgia" pitchFamily="18" charset="0"/>
                <a:ea typeface="ＭＳ Ｐゴシック"/>
                <a:cs typeface="ＭＳ Ｐゴシック"/>
              </a:rPr>
              <a:t>Area-based interference control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ko-KR" dirty="0"/>
              <a:t>12th meeting of SE43, Cambridge, 14-16 December 2011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19200" y="1951038"/>
            <a:ext cx="7467600" cy="45259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1800" b="0" dirty="0" smtClean="0"/>
              <a:t>The database can group together secondary pixels that experience similar propagation </a:t>
            </a:r>
            <a:r>
              <a:rPr lang="en-GB" sz="1800" b="0" dirty="0" err="1" smtClean="0"/>
              <a:t>pathloss</a:t>
            </a:r>
            <a:r>
              <a:rPr lang="en-GB" sz="1800" b="0" dirty="0" smtClean="0"/>
              <a:t> to the TV protection contour. </a:t>
            </a:r>
          </a:p>
          <a:p>
            <a:pPr>
              <a:spcAft>
                <a:spcPts val="1200"/>
              </a:spcAft>
            </a:pPr>
            <a:r>
              <a:rPr lang="en-GB" sz="1800" b="0" dirty="0" smtClean="0"/>
              <a:t>Criterion to group multiple pixels into an area: </a:t>
            </a:r>
          </a:p>
          <a:p>
            <a:pPr lvl="1">
              <a:spcAft>
                <a:spcPts val="600"/>
              </a:spcAft>
            </a:pPr>
            <a:r>
              <a:rPr lang="en-GB" sz="1600" b="0" dirty="0" smtClean="0"/>
              <a:t>The spatial power density emitted from the area sufficiently describes the generated interference. </a:t>
            </a:r>
          </a:p>
          <a:p>
            <a:pPr marL="342900" lvl="1" indent="-342900">
              <a:spcAft>
                <a:spcPts val="1200"/>
              </a:spcAft>
              <a:buSzPct val="119000"/>
            </a:pPr>
            <a:r>
              <a:rPr lang="en-GB" dirty="0"/>
              <a:t>The database associates each area by a power density value and a fraction of the total interference </a:t>
            </a:r>
            <a:r>
              <a:rPr lang="en-GB" dirty="0" smtClean="0"/>
              <a:t>margin</a:t>
            </a:r>
          </a:p>
          <a:p>
            <a:pPr lvl="1">
              <a:spcAft>
                <a:spcPts val="600"/>
              </a:spcAft>
              <a:buSzPct val="119000"/>
            </a:pPr>
            <a:r>
              <a:rPr lang="en-GB" sz="1600" dirty="0" smtClean="0"/>
              <a:t>signalling </a:t>
            </a:r>
            <a:r>
              <a:rPr lang="en-GB" sz="1600" dirty="0"/>
              <a:t>overhead is reduced </a:t>
            </a:r>
          </a:p>
          <a:p>
            <a:pPr lvl="1">
              <a:spcAft>
                <a:spcPts val="600"/>
              </a:spcAft>
              <a:buSzPct val="119000"/>
            </a:pPr>
            <a:r>
              <a:rPr lang="en-GB" sz="1600" dirty="0"/>
              <a:t>distributed operation </a:t>
            </a:r>
            <a:r>
              <a:rPr lang="en-GB" sz="1600" dirty="0" smtClean="0"/>
              <a:t>enabled (each</a:t>
            </a:r>
          </a:p>
          <a:p>
            <a:pPr marL="457200" lvl="1" indent="0">
              <a:spcAft>
                <a:spcPts val="600"/>
              </a:spcAft>
              <a:buSzPct val="119000"/>
              <a:buNone/>
            </a:pPr>
            <a:r>
              <a:rPr lang="en-GB" sz="1600" dirty="0" smtClean="0"/>
              <a:t>area could be controlled by its own</a:t>
            </a:r>
          </a:p>
          <a:p>
            <a:pPr marL="457200" lvl="1" indent="0">
              <a:spcAft>
                <a:spcPts val="600"/>
              </a:spcAft>
              <a:buSzPct val="119000"/>
              <a:buNone/>
            </a:pPr>
            <a:r>
              <a:rPr lang="en-GB" sz="1600" dirty="0"/>
              <a:t>d</a:t>
            </a:r>
            <a:r>
              <a:rPr lang="en-GB" sz="1600" dirty="0" smtClean="0"/>
              <a:t>ata base)</a:t>
            </a:r>
            <a:endParaRPr lang="en-GB" sz="1600" dirty="0"/>
          </a:p>
        </p:txBody>
      </p:sp>
      <p:pic>
        <p:nvPicPr>
          <p:cNvPr id="96258" name="Picture 2" descr="Pix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685" y="4602480"/>
            <a:ext cx="3578555" cy="186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04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Georgia" pitchFamily="18" charset="0"/>
                <a:ea typeface="ＭＳ Ｐゴシック"/>
                <a:cs typeface="ＭＳ Ｐゴシック"/>
              </a:rPr>
              <a:t>Area-based interference control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altLang="ko-KR" dirty="0"/>
              <a:t>12th meeting </a:t>
            </a:r>
            <a:r>
              <a:rPr lang="sv-SE" altLang="ko-KR" dirty="0" err="1"/>
              <a:t>of</a:t>
            </a:r>
            <a:r>
              <a:rPr lang="sv-SE" altLang="ko-KR" dirty="0"/>
              <a:t> SE43, Cambridge, 14-16 December 2011</a:t>
            </a:r>
            <a:endParaRPr lang="ko-KR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19200" y="1951038"/>
            <a:ext cx="7467600" cy="45259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1800" b="0" dirty="0" smtClean="0"/>
              <a:t>It is the terrain morphology that determines the amount of pixels that are grouped under the same area. </a:t>
            </a:r>
          </a:p>
          <a:p>
            <a:pPr>
              <a:spcAft>
                <a:spcPts val="1200"/>
              </a:spcAft>
            </a:pPr>
            <a:r>
              <a:rPr lang="en-GB" sz="1800" dirty="0" smtClean="0"/>
              <a:t>Pixels that face the same obstruction to the TV test points experience correlated </a:t>
            </a:r>
            <a:r>
              <a:rPr lang="en-GB" sz="1800" dirty="0" err="1" smtClean="0"/>
              <a:t>pathloss</a:t>
            </a:r>
            <a:r>
              <a:rPr lang="en-GB" sz="1800" dirty="0" smtClean="0"/>
              <a:t> values and tend to group together to  form areas</a:t>
            </a:r>
            <a:endParaRPr lang="en-GB" sz="1800" b="0" dirty="0" smtClean="0"/>
          </a:p>
          <a:p>
            <a:pPr>
              <a:spcAft>
                <a:spcPts val="1200"/>
              </a:spcAft>
            </a:pPr>
            <a:r>
              <a:rPr lang="en-GB" sz="1800" b="0" dirty="0" smtClean="0"/>
              <a:t>We </a:t>
            </a:r>
            <a:r>
              <a:rPr lang="en-GB" sz="1800" dirty="0" smtClean="0"/>
              <a:t>illustrate the feasibility of the proposed approach in two areas with different characteristics</a:t>
            </a:r>
          </a:p>
          <a:p>
            <a:pPr lvl="1">
              <a:spcAft>
                <a:spcPts val="600"/>
              </a:spcAft>
              <a:buSzPct val="119000"/>
            </a:pPr>
            <a:r>
              <a:rPr lang="en-GB" sz="1600" dirty="0"/>
              <a:t>relatively flat terrain results in </a:t>
            </a:r>
            <a:r>
              <a:rPr lang="en-GB" sz="1600" dirty="0" smtClean="0"/>
              <a:t>smaller number </a:t>
            </a:r>
            <a:r>
              <a:rPr lang="en-GB" sz="1600" dirty="0"/>
              <a:t>of areas (</a:t>
            </a:r>
            <a:r>
              <a:rPr lang="en-GB" sz="1600" dirty="0" smtClean="0"/>
              <a:t>higher number of grouped pixels) in comparison to the hilly terrain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35108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Relative flat area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ko-KR" dirty="0"/>
              <a:t>12th meeting </a:t>
            </a:r>
            <a:r>
              <a:rPr lang="sv-SE" altLang="ko-KR" dirty="0" err="1"/>
              <a:t>of</a:t>
            </a:r>
            <a:r>
              <a:rPr lang="sv-SE" altLang="ko-KR" dirty="0"/>
              <a:t> SE43, Cambridge, 14-16 December 2011</a:t>
            </a:r>
            <a:endParaRPr lang="ko-KR" altLang="en-US" dirty="0"/>
          </a:p>
        </p:txBody>
      </p:sp>
      <p:pic>
        <p:nvPicPr>
          <p:cNvPr id="9728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92" y="1977866"/>
            <a:ext cx="2987408" cy="223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33" y="4175760"/>
            <a:ext cx="3626267" cy="239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/>
          <p:cNvCxnSpPr/>
          <p:nvPr/>
        </p:nvCxnSpPr>
        <p:spPr>
          <a:xfrm flipV="1">
            <a:off x="1005840" y="2567940"/>
            <a:ext cx="1310640" cy="1775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1005840" y="3520440"/>
            <a:ext cx="1333926" cy="2788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728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766" y="1953609"/>
            <a:ext cx="3066414" cy="23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146" y="4137331"/>
            <a:ext cx="3247306" cy="243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Relative flat area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ko-KR" dirty="0"/>
              <a:t>12th meeting </a:t>
            </a:r>
            <a:r>
              <a:rPr lang="sv-SE" altLang="ko-KR" dirty="0" err="1"/>
              <a:t>of</a:t>
            </a:r>
            <a:r>
              <a:rPr lang="sv-SE" altLang="ko-KR" dirty="0"/>
              <a:t> SE43, Cambridge, 14-16 December 2011</a:t>
            </a:r>
            <a:endParaRPr lang="ko-KR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19200" y="1951038"/>
            <a:ext cx="7467600" cy="4525962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GB" sz="1800" b="0" dirty="0" smtClean="0"/>
              <a:t>Distribution of the aggregate interference at the TV test points given that each area takes all the available interference margin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GB" sz="1800" b="0" dirty="0" smtClean="0"/>
              <a:t>Protection criteria: 90% location probability and 15 dB target SIR</a:t>
            </a:r>
            <a:endParaRPr lang="en-GB" sz="1800" b="0" dirty="0"/>
          </a:p>
          <a:p>
            <a:endParaRPr lang="fi-FI" dirty="0"/>
          </a:p>
          <a:p>
            <a:endParaRPr lang="en-GB" dirty="0" smtClean="0"/>
          </a:p>
          <a:p>
            <a:endParaRPr lang="sv-SE" dirty="0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pic>
        <p:nvPicPr>
          <p:cNvPr id="9933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675" y="3771900"/>
            <a:ext cx="3312482" cy="226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784" y="3680297"/>
            <a:ext cx="3264535" cy="244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0800000" flipV="1">
            <a:off x="3124200" y="4160522"/>
            <a:ext cx="2682240" cy="17144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0800000" flipV="1">
            <a:off x="3276600" y="4206240"/>
            <a:ext cx="3093720" cy="25146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14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Georgia" pitchFamily="18" charset="0"/>
                <a:ea typeface="ＭＳ Ｐゴシック"/>
                <a:cs typeface="ＭＳ Ｐゴシック"/>
              </a:rPr>
              <a:t>Relative flat area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219200" y="1951038"/>
            <a:ext cx="7467600" cy="4525962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en-GB" sz="1800" b="0" dirty="0"/>
              <a:t>Notice the high </a:t>
            </a:r>
            <a:r>
              <a:rPr lang="en-GB" sz="1800" b="0" dirty="0" smtClean="0"/>
              <a:t>average correlation </a:t>
            </a:r>
            <a:r>
              <a:rPr lang="en-GB" sz="1800" b="0" dirty="0"/>
              <a:t>coefficient </a:t>
            </a:r>
            <a:r>
              <a:rPr lang="en-GB" sz="1800" b="0" dirty="0" smtClean="0"/>
              <a:t>in propagation </a:t>
            </a:r>
            <a:r>
              <a:rPr lang="en-GB" sz="1800" b="0" dirty="0" err="1" smtClean="0"/>
              <a:t>pathloss</a:t>
            </a:r>
            <a:r>
              <a:rPr lang="en-GB" sz="1800" b="0" dirty="0" smtClean="0"/>
              <a:t> values to the TV test points between </a:t>
            </a:r>
            <a:r>
              <a:rPr lang="en-GB" sz="1800" b="0" dirty="0"/>
              <a:t>pixels belonging to the same </a:t>
            </a:r>
            <a:r>
              <a:rPr lang="en-GB" sz="1800" b="0" dirty="0" smtClean="0"/>
              <a:t>area in the lower-right </a:t>
            </a:r>
            <a:r>
              <a:rPr lang="en-GB" sz="1800" b="0" dirty="0"/>
              <a:t>corner of deployment terrain</a:t>
            </a:r>
          </a:p>
          <a:p>
            <a:endParaRPr lang="fi-FI" dirty="0"/>
          </a:p>
          <a:p>
            <a:endParaRPr lang="en-GB" dirty="0" smtClean="0"/>
          </a:p>
          <a:p>
            <a:endParaRPr lang="sv-SE" dirty="0" smtClean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ko-KR" dirty="0"/>
              <a:t>12th meeting </a:t>
            </a:r>
            <a:r>
              <a:rPr lang="sv-SE" altLang="ko-KR" dirty="0" err="1"/>
              <a:t>of</a:t>
            </a:r>
            <a:r>
              <a:rPr lang="sv-SE" altLang="ko-KR" dirty="0"/>
              <a:t> SE43, Cambridge, 14-16 December 2011</a:t>
            </a:r>
            <a:endParaRPr lang="ko-KR" altLang="en-U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" y="3500469"/>
            <a:ext cx="3066414" cy="23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930" y="3689371"/>
            <a:ext cx="25796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313" y="3681433"/>
            <a:ext cx="25796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28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Hilly area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ko-KR" smtClean="0"/>
              <a:t>COST TERRA Workshop – Lisbon Jan 19-21 2011</a:t>
            </a:r>
            <a:endParaRPr lang="ko-KR" altLang="en-US"/>
          </a:p>
        </p:txBody>
      </p:sp>
      <p:pic>
        <p:nvPicPr>
          <p:cNvPr id="98306" name="Picture 13" descr="Description: SystemSplit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" y="1793240"/>
            <a:ext cx="2943568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448" y="4253875"/>
            <a:ext cx="3095113" cy="23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146" y="1734315"/>
            <a:ext cx="3013074" cy="2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628" y="4090521"/>
            <a:ext cx="3150711" cy="235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52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sar_template_PP97-04_lwgt">
  <a:themeElements>
    <a:clrScheme name="Quasarpalette">
      <a:dk1>
        <a:sysClr val="windowText" lastClr="000000"/>
      </a:dk1>
      <a:lt1>
        <a:sysClr val="window" lastClr="FFFFFF"/>
      </a:lt1>
      <a:dk2>
        <a:srgbClr val="4B3B7A"/>
      </a:dk2>
      <a:lt2>
        <a:srgbClr val="EEECE1"/>
      </a:lt2>
      <a:accent1>
        <a:srgbClr val="4B3B7A"/>
      </a:accent1>
      <a:accent2>
        <a:srgbClr val="000000"/>
      </a:accent2>
      <a:accent3>
        <a:srgbClr val="999999"/>
      </a:accent3>
      <a:accent4>
        <a:srgbClr val="CC99CC"/>
      </a:accent4>
      <a:accent5>
        <a:srgbClr val="999900"/>
      </a:accent5>
      <a:accent6>
        <a:srgbClr val="CC6600"/>
      </a:accent6>
      <a:hlink>
        <a:srgbClr val="4D4A79"/>
      </a:hlink>
      <a:folHlink>
        <a:srgbClr val="99999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Affichage à l'écran (4:3)</PresentationFormat>
  <Paragraphs>53</Paragraphs>
  <Slides>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Quasar_template_PP97-04_lwgt</vt:lpstr>
      <vt:lpstr>Control of aggregated interference from WSDs</vt:lpstr>
      <vt:lpstr>Outline</vt:lpstr>
      <vt:lpstr>Interference margin vs nuisance field</vt:lpstr>
      <vt:lpstr>Area-based interference control</vt:lpstr>
      <vt:lpstr>Area-based interference control</vt:lpstr>
      <vt:lpstr>Relative flat area</vt:lpstr>
      <vt:lpstr>Relative flat area</vt:lpstr>
      <vt:lpstr>Relative flat area</vt:lpstr>
      <vt:lpstr>Hilly area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Fredrik Lindgårdh</dc:creator>
  <cp:lastModifiedBy>Alexandre Kholod</cp:lastModifiedBy>
  <cp:revision>145</cp:revision>
  <cp:lastPrinted>2011-06-29T10:08:34Z</cp:lastPrinted>
  <dcterms:created xsi:type="dcterms:W3CDTF">2010-04-28T18:07:49Z</dcterms:created>
  <dcterms:modified xsi:type="dcterms:W3CDTF">2011-12-13T18:24:20Z</dcterms:modified>
</cp:coreProperties>
</file>