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1"/>
  </p:notesMasterIdLst>
  <p:sldIdLst>
    <p:sldId id="256" r:id="rId2"/>
    <p:sldId id="270" r:id="rId3"/>
    <p:sldId id="274" r:id="rId4"/>
    <p:sldId id="272" r:id="rId5"/>
    <p:sldId id="275" r:id="rId6"/>
    <p:sldId id="273" r:id="rId7"/>
    <p:sldId id="277" r:id="rId8"/>
    <p:sldId id="279" r:id="rId9"/>
    <p:sldId id="278" r:id="rId10"/>
    <p:sldId id="280" r:id="rId11"/>
    <p:sldId id="281" r:id="rId12"/>
    <p:sldId id="271" r:id="rId13"/>
    <p:sldId id="276" r:id="rId14"/>
    <p:sldId id="282" r:id="rId15"/>
    <p:sldId id="286" r:id="rId16"/>
    <p:sldId id="283" r:id="rId17"/>
    <p:sldId id="284" r:id="rId18"/>
    <p:sldId id="285" r:id="rId19"/>
    <p:sldId id="269" r:id="rId20"/>
  </p:sldIdLst>
  <p:sldSz cx="9144000" cy="6858000" type="screen4x3"/>
  <p:notesSz cx="7099300" cy="10234613"/>
  <p:defaultTextStyle>
    <a:defPPr>
      <a:defRPr lang="de-DE"/>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00"/>
    <a:srgbClr val="C7C7C7"/>
    <a:srgbClr val="DDDDDD"/>
    <a:srgbClr val="AAAAAA"/>
    <a:srgbClr val="FF4D00"/>
    <a:srgbClr val="EC4E1F"/>
    <a:srgbClr val="5555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1" autoAdjust="0"/>
    <p:restoredTop sz="98004" autoAdjust="0"/>
  </p:normalViewPr>
  <p:slideViewPr>
    <p:cSldViewPr>
      <p:cViewPr varScale="1">
        <p:scale>
          <a:sx n="78" d="100"/>
          <a:sy n="78" d="100"/>
        </p:scale>
        <p:origin x="-1002" y="-84"/>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2160" y="-8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76698" cy="511402"/>
          </a:xfrm>
          <a:prstGeom prst="rect">
            <a:avLst/>
          </a:prstGeom>
          <a:noFill/>
          <a:ln w="9525">
            <a:noFill/>
            <a:miter lim="800000"/>
            <a:headEnd/>
            <a:tailEnd/>
          </a:ln>
          <a:effectLst/>
        </p:spPr>
        <p:txBody>
          <a:bodyPr vert="horz" wrap="square" lIns="95321" tIns="47661" rIns="95321" bIns="47661" numCol="1" anchor="t" anchorCtr="0" compatLnSpc="1">
            <a:prstTxWarp prst="textNoShape">
              <a:avLst/>
            </a:prstTxWarp>
          </a:bodyPr>
          <a:lstStyle>
            <a:lvl1pPr algn="l" defTabSz="951699">
              <a:defRPr sz="1300">
                <a:latin typeface="Times" pitchFamily="18" charset="0"/>
              </a:defRPr>
            </a:lvl1pPr>
          </a:lstStyle>
          <a:p>
            <a:pPr>
              <a:defRPr/>
            </a:pPr>
            <a:endParaRPr lang="de-DE"/>
          </a:p>
        </p:txBody>
      </p:sp>
      <p:sp>
        <p:nvSpPr>
          <p:cNvPr id="5123" name="Rectangle 3"/>
          <p:cNvSpPr>
            <a:spLocks noGrp="1" noChangeArrowheads="1"/>
          </p:cNvSpPr>
          <p:nvPr>
            <p:ph type="dt" idx="1"/>
          </p:nvPr>
        </p:nvSpPr>
        <p:spPr bwMode="auto">
          <a:xfrm>
            <a:off x="4022604" y="1"/>
            <a:ext cx="3076697" cy="511402"/>
          </a:xfrm>
          <a:prstGeom prst="rect">
            <a:avLst/>
          </a:prstGeom>
          <a:noFill/>
          <a:ln w="9525">
            <a:noFill/>
            <a:miter lim="800000"/>
            <a:headEnd/>
            <a:tailEnd/>
          </a:ln>
          <a:effectLst/>
        </p:spPr>
        <p:txBody>
          <a:bodyPr vert="horz" wrap="square" lIns="95321" tIns="47661" rIns="95321" bIns="47661" numCol="1" anchor="t" anchorCtr="0" compatLnSpc="1">
            <a:prstTxWarp prst="textNoShape">
              <a:avLst/>
            </a:prstTxWarp>
          </a:bodyPr>
          <a:lstStyle>
            <a:lvl1pPr algn="r" defTabSz="951699">
              <a:defRPr sz="1300">
                <a:latin typeface="Times" pitchFamily="18" charset="0"/>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45905" y="4860784"/>
            <a:ext cx="5207490" cy="4605905"/>
          </a:xfrm>
          <a:prstGeom prst="rect">
            <a:avLst/>
          </a:prstGeom>
          <a:noFill/>
          <a:ln w="9525">
            <a:noFill/>
            <a:miter lim="800000"/>
            <a:headEnd/>
            <a:tailEnd/>
          </a:ln>
          <a:effectLst/>
        </p:spPr>
        <p:txBody>
          <a:bodyPr vert="horz" wrap="square" lIns="95321" tIns="47661" rIns="95321" bIns="47661"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6" name="Rectangle 6"/>
          <p:cNvSpPr>
            <a:spLocks noGrp="1" noChangeArrowheads="1"/>
          </p:cNvSpPr>
          <p:nvPr>
            <p:ph type="ftr" sz="quarter" idx="4"/>
          </p:nvPr>
        </p:nvSpPr>
        <p:spPr bwMode="auto">
          <a:xfrm>
            <a:off x="0" y="9723212"/>
            <a:ext cx="3076698" cy="511401"/>
          </a:xfrm>
          <a:prstGeom prst="rect">
            <a:avLst/>
          </a:prstGeom>
          <a:noFill/>
          <a:ln w="9525">
            <a:noFill/>
            <a:miter lim="800000"/>
            <a:headEnd/>
            <a:tailEnd/>
          </a:ln>
          <a:effectLst/>
        </p:spPr>
        <p:txBody>
          <a:bodyPr vert="horz" wrap="square" lIns="95321" tIns="47661" rIns="95321" bIns="47661" numCol="1" anchor="b" anchorCtr="0" compatLnSpc="1">
            <a:prstTxWarp prst="textNoShape">
              <a:avLst/>
            </a:prstTxWarp>
          </a:bodyPr>
          <a:lstStyle>
            <a:lvl1pPr algn="l" defTabSz="951699">
              <a:defRPr sz="1300">
                <a:latin typeface="Times" pitchFamily="18" charset="0"/>
              </a:defRPr>
            </a:lvl1pPr>
          </a:lstStyle>
          <a:p>
            <a:pPr>
              <a:defRPr/>
            </a:pPr>
            <a:endParaRPr lang="de-DE"/>
          </a:p>
        </p:txBody>
      </p:sp>
      <p:sp>
        <p:nvSpPr>
          <p:cNvPr id="5127" name="Rectangle 7"/>
          <p:cNvSpPr>
            <a:spLocks noGrp="1" noChangeArrowheads="1"/>
          </p:cNvSpPr>
          <p:nvPr>
            <p:ph type="sldNum" sz="quarter" idx="5"/>
          </p:nvPr>
        </p:nvSpPr>
        <p:spPr bwMode="auto">
          <a:xfrm>
            <a:off x="4022604" y="9723212"/>
            <a:ext cx="3076697" cy="511401"/>
          </a:xfrm>
          <a:prstGeom prst="rect">
            <a:avLst/>
          </a:prstGeom>
          <a:noFill/>
          <a:ln w="9525">
            <a:noFill/>
            <a:miter lim="800000"/>
            <a:headEnd/>
            <a:tailEnd/>
          </a:ln>
          <a:effectLst/>
        </p:spPr>
        <p:txBody>
          <a:bodyPr vert="horz" wrap="square" lIns="95321" tIns="47661" rIns="95321" bIns="47661" numCol="1" anchor="b" anchorCtr="0" compatLnSpc="1">
            <a:prstTxWarp prst="textNoShape">
              <a:avLst/>
            </a:prstTxWarp>
          </a:bodyPr>
          <a:lstStyle>
            <a:lvl1pPr algn="r" defTabSz="951699">
              <a:defRPr sz="1300">
                <a:latin typeface="Times" pitchFamily="18" charset="0"/>
              </a:defRPr>
            </a:lvl1pPr>
          </a:lstStyle>
          <a:p>
            <a:pPr>
              <a:defRPr/>
            </a:pPr>
            <a:fld id="{B5D9E8B4-2149-4336-A8B8-75EE5A19ABDB}" type="slidenum">
              <a:rPr lang="de-DE"/>
              <a:pPr>
                <a:defRPr/>
              </a:pPr>
              <a:t>‹N°›</a:t>
            </a:fld>
            <a:endParaRPr lang="de-DE"/>
          </a:p>
        </p:txBody>
      </p:sp>
    </p:spTree>
    <p:extLst>
      <p:ext uri="{BB962C8B-B14F-4D97-AF65-F5344CB8AC3E}">
        <p14:creationId xmlns:p14="http://schemas.microsoft.com/office/powerpoint/2010/main" xmlns="" val="5121378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dirty="0" err="1" smtClean="0">
                <a:latin typeface="Arial" pitchFamily="34" charset="0"/>
                <a:cs typeface="Arial" pitchFamily="34" charset="0"/>
              </a:rPr>
              <a:t>WiFi</a:t>
            </a:r>
            <a:r>
              <a:rPr lang="de-DE" dirty="0" smtClean="0">
                <a:latin typeface="Arial" pitchFamily="34" charset="0"/>
                <a:cs typeface="Arial" pitchFamily="34" charset="0"/>
              </a:rPr>
              <a:t> in urban </a:t>
            </a:r>
            <a:r>
              <a:rPr lang="de-DE" dirty="0" err="1" smtClean="0">
                <a:latin typeface="Arial" pitchFamily="34" charset="0"/>
                <a:cs typeface="Arial" pitchFamily="34" charset="0"/>
              </a:rPr>
              <a:t>areas</a:t>
            </a:r>
            <a:r>
              <a:rPr lang="de-DE" dirty="0" smtClean="0">
                <a:latin typeface="Arial" pitchFamily="34" charset="0"/>
                <a:cs typeface="Arial" pitchFamily="34" charset="0"/>
              </a:rPr>
              <a:t>: </a:t>
            </a:r>
          </a:p>
          <a:p>
            <a:pPr lvl="1"/>
            <a:r>
              <a:rPr lang="en-US" dirty="0" smtClean="0">
                <a:latin typeface="Arial" pitchFamily="34" charset="0"/>
                <a:cs typeface="Arial" pitchFamily="34" charset="0"/>
              </a:rPr>
              <a:t>Better penetration characteristics allow improved in house LAN operation</a:t>
            </a:r>
            <a:endParaRPr lang="de-DE" dirty="0" smtClean="0">
              <a:latin typeface="Arial" pitchFamily="34" charset="0"/>
              <a:cs typeface="Arial" pitchFamily="34" charset="0"/>
            </a:endParaRPr>
          </a:p>
          <a:p>
            <a:pPr lvl="1"/>
            <a:r>
              <a:rPr lang="en-US" dirty="0" smtClean="0">
                <a:latin typeface="Arial" pitchFamily="34" charset="0"/>
                <a:cs typeface="Arial" pitchFamily="34" charset="0"/>
              </a:rPr>
              <a:t>ISM bands are overstrained esp. in dense urban areas, where TVWS usage could bring a significant release</a:t>
            </a:r>
            <a:endParaRPr lang="de-DE" dirty="0" smtClean="0">
              <a:latin typeface="Arial" pitchFamily="34" charset="0"/>
              <a:cs typeface="Arial" pitchFamily="34" charset="0"/>
            </a:endParaRPr>
          </a:p>
          <a:p>
            <a:pPr lvl="1"/>
            <a:r>
              <a:rPr lang="en-US" dirty="0" smtClean="0">
                <a:latin typeface="Arial" pitchFamily="34" charset="0"/>
                <a:cs typeface="Arial" pitchFamily="34" charset="0"/>
              </a:rPr>
              <a:t>If –for low transmit power- operation at channels adjacent to TV used channels is possible, there is a reasonable amount of TVWS available</a:t>
            </a:r>
            <a:endParaRPr lang="de-DE" dirty="0" smtClean="0">
              <a:latin typeface="Arial" pitchFamily="34" charset="0"/>
              <a:cs typeface="Arial" pitchFamily="34" charset="0"/>
            </a:endParaRPr>
          </a:p>
          <a:p>
            <a:pPr lvl="0"/>
            <a:r>
              <a:rPr lang="en-US" dirty="0" smtClean="0">
                <a:latin typeface="Arial" pitchFamily="34" charset="0"/>
                <a:cs typeface="Arial" pitchFamily="34" charset="0"/>
              </a:rPr>
              <a:t>broadband internet provision in rural areas</a:t>
            </a:r>
          </a:p>
          <a:p>
            <a:pPr lvl="0"/>
            <a:r>
              <a:rPr lang="en-US" dirty="0" smtClean="0">
                <a:latin typeface="Arial" pitchFamily="34" charset="0"/>
                <a:cs typeface="Arial" pitchFamily="34" charset="0"/>
              </a:rPr>
              <a:t>If larger minimum distances can be assumed the downlink only (DO) concept could provide a reasonable means to provide broadband internet supply to area.   </a:t>
            </a:r>
            <a:endParaRPr lang="de-DE" dirty="0" smtClean="0">
              <a:latin typeface="Arial" pitchFamily="34" charset="0"/>
              <a:cs typeface="Arial" pitchFamily="34" charset="0"/>
            </a:endParaRPr>
          </a:p>
          <a:p>
            <a:pPr lvl="1"/>
            <a:r>
              <a:rPr lang="en-US" dirty="0" smtClean="0">
                <a:latin typeface="Arial" pitchFamily="34" charset="0"/>
                <a:cs typeface="Arial" pitchFamily="34" charset="0"/>
              </a:rPr>
              <a:t>Usually the download traffic is much higher than upload traffic, so using TVWS for downlink and mobile communication bands for uplink seems reasonable.</a:t>
            </a:r>
            <a:endParaRPr lang="de-DE" dirty="0" smtClean="0">
              <a:latin typeface="Arial" pitchFamily="34" charset="0"/>
              <a:cs typeface="Arial" pitchFamily="34" charset="0"/>
            </a:endParaRPr>
          </a:p>
          <a:p>
            <a:pPr lvl="1"/>
            <a:r>
              <a:rPr lang="en-US" dirty="0" smtClean="0">
                <a:latin typeface="Arial" pitchFamily="34" charset="0"/>
                <a:cs typeface="Arial" pitchFamily="34" charset="0"/>
              </a:rPr>
              <a:t>Usually in rural areas wired broadband access is not available due to high infrastructure costs, so this TVWS usage is especially appropriate for rural areas.    </a:t>
            </a:r>
            <a:endParaRPr lang="de-DE" dirty="0" smtClean="0">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B5D9E8B4-2149-4336-A8B8-75EE5A19ABDB}" type="slidenum">
              <a:rPr lang="de-DE" smtClean="0"/>
              <a:pPr>
                <a:defRPr/>
              </a:pPr>
              <a:t>17</a:t>
            </a:fld>
            <a:endParaRPr lang="de-DE"/>
          </a:p>
        </p:txBody>
      </p:sp>
    </p:spTree>
    <p:extLst>
      <p:ext uri="{BB962C8B-B14F-4D97-AF65-F5344CB8AC3E}">
        <p14:creationId xmlns:p14="http://schemas.microsoft.com/office/powerpoint/2010/main" xmlns="" val="1564856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Line 11"/>
          <p:cNvSpPr>
            <a:spLocks noChangeShapeType="1"/>
          </p:cNvSpPr>
          <p:nvPr/>
        </p:nvSpPr>
        <p:spPr bwMode="auto">
          <a:xfrm>
            <a:off x="0" y="6394450"/>
            <a:ext cx="9144000" cy="0"/>
          </a:xfrm>
          <a:prstGeom prst="line">
            <a:avLst/>
          </a:prstGeom>
          <a:noFill/>
          <a:ln w="12700" cap="rnd">
            <a:solidFill>
              <a:schemeClr val="accent1"/>
            </a:solidFill>
            <a:prstDash val="sysDot"/>
            <a:round/>
            <a:headEnd/>
            <a:tailEnd/>
          </a:ln>
          <a:effectLst/>
        </p:spPr>
        <p:txBody>
          <a:bodyPr wrap="none" lIns="90000" tIns="46800" rIns="90000" bIns="46800" anchor="ctr">
            <a:spAutoFit/>
          </a:bodyPr>
          <a:lstStyle/>
          <a:p>
            <a:pPr>
              <a:defRPr/>
            </a:pPr>
            <a:endParaRPr lang="de-DE"/>
          </a:p>
        </p:txBody>
      </p:sp>
      <p:sp>
        <p:nvSpPr>
          <p:cNvPr id="3" name="Text Box 12"/>
          <p:cNvSpPr txBox="1">
            <a:spLocks noChangeArrowheads="1"/>
          </p:cNvSpPr>
          <p:nvPr/>
        </p:nvSpPr>
        <p:spPr bwMode="auto">
          <a:xfrm>
            <a:off x="3419475" y="6573838"/>
            <a:ext cx="3275013" cy="228600"/>
          </a:xfrm>
          <a:prstGeom prst="rect">
            <a:avLst/>
          </a:prstGeom>
          <a:noFill/>
          <a:ln w="9525" algn="ctr">
            <a:noFill/>
            <a:miter lim="800000"/>
            <a:headEnd/>
            <a:tailEnd/>
          </a:ln>
          <a:effectLst/>
        </p:spPr>
        <p:txBody>
          <a:bodyPr wrap="none" lIns="36000" tIns="36000" rIns="36000" bIns="36000"/>
          <a:lstStyle/>
          <a:p>
            <a:pPr algn="l">
              <a:defRPr/>
            </a:pPr>
            <a:r>
              <a:rPr lang="de-DE" sz="1000" dirty="0" smtClean="0">
                <a:solidFill>
                  <a:schemeClr val="accent1"/>
                </a:solidFill>
              </a:rPr>
              <a:t>SE43 10th </a:t>
            </a:r>
            <a:r>
              <a:rPr lang="de-DE" sz="1000" dirty="0" err="1" smtClean="0">
                <a:solidFill>
                  <a:schemeClr val="accent1"/>
                </a:solidFill>
              </a:rPr>
              <a:t>meeting</a:t>
            </a:r>
            <a:r>
              <a:rPr lang="de-DE" sz="1000" dirty="0">
                <a:solidFill>
                  <a:schemeClr val="accent1"/>
                </a:solidFill>
              </a:rPr>
              <a:t>	</a:t>
            </a:r>
            <a:r>
              <a:rPr lang="de-DE" sz="1000" dirty="0" smtClean="0">
                <a:solidFill>
                  <a:schemeClr val="accent1"/>
                </a:solidFill>
              </a:rPr>
              <a:t>5th-7th </a:t>
            </a:r>
            <a:r>
              <a:rPr lang="de-DE" sz="1000" dirty="0" err="1" smtClean="0">
                <a:solidFill>
                  <a:schemeClr val="accent1"/>
                </a:solidFill>
              </a:rPr>
              <a:t>July</a:t>
            </a:r>
            <a:r>
              <a:rPr lang="de-DE" sz="1000" dirty="0" smtClean="0">
                <a:solidFill>
                  <a:schemeClr val="accent1"/>
                </a:solidFill>
              </a:rPr>
              <a:t> 2011</a:t>
            </a:r>
            <a:endParaRPr lang="de-DE" sz="1000" dirty="0">
              <a:solidFill>
                <a:schemeClr val="accent1"/>
              </a:solidFill>
            </a:endParaRPr>
          </a:p>
        </p:txBody>
      </p:sp>
      <p:sp>
        <p:nvSpPr>
          <p:cNvPr id="4" name="Text Box 13"/>
          <p:cNvSpPr txBox="1">
            <a:spLocks noChangeArrowheads="1"/>
          </p:cNvSpPr>
          <p:nvPr/>
        </p:nvSpPr>
        <p:spPr bwMode="auto">
          <a:xfrm>
            <a:off x="7473950" y="6573838"/>
            <a:ext cx="1554163" cy="209550"/>
          </a:xfrm>
          <a:prstGeom prst="rect">
            <a:avLst/>
          </a:prstGeom>
          <a:noFill/>
          <a:ln w="9525" algn="ctr">
            <a:noFill/>
            <a:miter lim="800000"/>
            <a:headEnd/>
            <a:tailEnd/>
          </a:ln>
          <a:effectLst/>
        </p:spPr>
        <p:txBody>
          <a:bodyPr wrap="none" lIns="36000" tIns="36000" rIns="36000" bIns="36000"/>
          <a:lstStyle/>
          <a:p>
            <a:pPr algn="r">
              <a:defRPr/>
            </a:pPr>
            <a:r>
              <a:rPr lang="en-US" sz="1000" dirty="0">
                <a:solidFill>
                  <a:schemeClr val="accent1"/>
                </a:solidFill>
                <a:cs typeface="Arial" charset="0"/>
              </a:rPr>
              <a:t>© IRT – </a:t>
            </a:r>
            <a:r>
              <a:rPr lang="en-US" sz="1000" dirty="0" err="1" smtClean="0">
                <a:solidFill>
                  <a:schemeClr val="accent1"/>
                </a:solidFill>
                <a:cs typeface="Arial" charset="0"/>
              </a:rPr>
              <a:t>Schuberth</a:t>
            </a:r>
            <a:endParaRPr lang="en-US" sz="1000" dirty="0">
              <a:solidFill>
                <a:schemeClr val="accent1"/>
              </a:solidFill>
              <a:cs typeface="Arial" charset="0"/>
            </a:endParaRPr>
          </a:p>
        </p:txBody>
      </p:sp>
      <p:pic>
        <p:nvPicPr>
          <p:cNvPr id="5" name="Picture 27" descr="logo_irt_v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6440488"/>
            <a:ext cx="1951037"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55564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467679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981075"/>
            <a:ext cx="8229600" cy="1143000"/>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2143125"/>
            <a:ext cx="8229600" cy="39830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177810589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46806" name="Line 22"/>
          <p:cNvSpPr>
            <a:spLocks noChangeShapeType="1"/>
          </p:cNvSpPr>
          <p:nvPr/>
        </p:nvSpPr>
        <p:spPr bwMode="auto">
          <a:xfrm>
            <a:off x="0" y="6394450"/>
            <a:ext cx="9144000" cy="0"/>
          </a:xfrm>
          <a:prstGeom prst="line">
            <a:avLst/>
          </a:prstGeom>
          <a:noFill/>
          <a:ln w="12700" cap="rnd">
            <a:solidFill>
              <a:schemeClr val="accent1"/>
            </a:solidFill>
            <a:prstDash val="sysDot"/>
            <a:round/>
            <a:headEnd/>
            <a:tailEnd/>
          </a:ln>
          <a:effectLst/>
        </p:spPr>
        <p:txBody>
          <a:bodyPr wrap="none" lIns="90000" tIns="46800" rIns="90000" bIns="46800" anchor="ctr">
            <a:spAutoFit/>
          </a:bodyPr>
          <a:lstStyle/>
          <a:p>
            <a:pPr>
              <a:defRPr/>
            </a:pPr>
            <a:endParaRPr lang="de-DE"/>
          </a:p>
        </p:txBody>
      </p:sp>
      <p:sp>
        <p:nvSpPr>
          <p:cNvPr id="246826" name="Text Box 42"/>
          <p:cNvSpPr txBox="1">
            <a:spLocks noChangeArrowheads="1"/>
          </p:cNvSpPr>
          <p:nvPr/>
        </p:nvSpPr>
        <p:spPr bwMode="auto">
          <a:xfrm>
            <a:off x="3419475" y="6573838"/>
            <a:ext cx="3275013" cy="228600"/>
          </a:xfrm>
          <a:prstGeom prst="rect">
            <a:avLst/>
          </a:prstGeom>
          <a:noFill/>
          <a:ln w="9525" algn="ctr">
            <a:noFill/>
            <a:miter lim="800000"/>
            <a:headEnd/>
            <a:tailEnd/>
          </a:ln>
          <a:effectLst/>
        </p:spPr>
        <p:txBody>
          <a:bodyPr wrap="none" lIns="36000" tIns="36000" rIns="36000" bIns="36000"/>
          <a:lstStyle/>
          <a:p>
            <a:pPr algn="l">
              <a:defRPr/>
            </a:pPr>
            <a:r>
              <a:rPr lang="de-DE" sz="1000" dirty="0" smtClean="0">
                <a:solidFill>
                  <a:schemeClr val="accent1"/>
                </a:solidFill>
              </a:rPr>
              <a:t>SE43 10th </a:t>
            </a:r>
            <a:r>
              <a:rPr lang="de-DE" sz="1000" dirty="0" err="1" smtClean="0">
                <a:solidFill>
                  <a:schemeClr val="accent1"/>
                </a:solidFill>
              </a:rPr>
              <a:t>meeting</a:t>
            </a:r>
            <a:r>
              <a:rPr lang="de-DE" sz="1000" dirty="0" smtClean="0">
                <a:solidFill>
                  <a:schemeClr val="accent1"/>
                </a:solidFill>
              </a:rPr>
              <a:t>	5th-7th </a:t>
            </a:r>
            <a:r>
              <a:rPr lang="de-DE" sz="1000" dirty="0" err="1" smtClean="0">
                <a:solidFill>
                  <a:schemeClr val="accent1"/>
                </a:solidFill>
              </a:rPr>
              <a:t>July</a:t>
            </a:r>
            <a:r>
              <a:rPr lang="de-DE" sz="1000" dirty="0" smtClean="0">
                <a:solidFill>
                  <a:schemeClr val="accent1"/>
                </a:solidFill>
              </a:rPr>
              <a:t> 2011</a:t>
            </a:r>
            <a:endParaRPr lang="de-DE" sz="1000" dirty="0">
              <a:solidFill>
                <a:schemeClr val="accent1"/>
              </a:solidFill>
            </a:endParaRPr>
          </a:p>
        </p:txBody>
      </p:sp>
      <p:sp>
        <p:nvSpPr>
          <p:cNvPr id="246827" name="Text Box 43"/>
          <p:cNvSpPr txBox="1">
            <a:spLocks noChangeArrowheads="1"/>
          </p:cNvSpPr>
          <p:nvPr/>
        </p:nvSpPr>
        <p:spPr bwMode="auto">
          <a:xfrm>
            <a:off x="7473950" y="6573838"/>
            <a:ext cx="1554163" cy="209550"/>
          </a:xfrm>
          <a:prstGeom prst="rect">
            <a:avLst/>
          </a:prstGeom>
          <a:noFill/>
          <a:ln w="9525" algn="ctr">
            <a:noFill/>
            <a:miter lim="800000"/>
            <a:headEnd/>
            <a:tailEnd/>
          </a:ln>
          <a:effectLst/>
        </p:spPr>
        <p:txBody>
          <a:bodyPr wrap="none" lIns="36000" tIns="36000" rIns="36000" bIns="36000"/>
          <a:lstStyle/>
          <a:p>
            <a:pPr algn="r">
              <a:defRPr/>
            </a:pPr>
            <a:r>
              <a:rPr lang="en-US" sz="1000" dirty="0">
                <a:solidFill>
                  <a:schemeClr val="accent1"/>
                </a:solidFill>
                <a:cs typeface="Arial" charset="0"/>
              </a:rPr>
              <a:t>© IRT – </a:t>
            </a:r>
            <a:r>
              <a:rPr lang="en-US" sz="1000" dirty="0" err="1" smtClean="0">
                <a:solidFill>
                  <a:schemeClr val="accent1"/>
                </a:solidFill>
                <a:cs typeface="Arial" charset="0"/>
              </a:rPr>
              <a:t>Schuberth</a:t>
            </a:r>
            <a:endParaRPr lang="en-US" sz="1000" dirty="0">
              <a:solidFill>
                <a:schemeClr val="accent1"/>
              </a:solidFill>
              <a:cs typeface="Arial" charset="0"/>
            </a:endParaRPr>
          </a:p>
        </p:txBody>
      </p:sp>
      <p:pic>
        <p:nvPicPr>
          <p:cNvPr id="2053" name="Picture 47" descr="logo_irt_v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388" y="6440488"/>
            <a:ext cx="1951037"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feld 8"/>
          <p:cNvSpPr txBox="1"/>
          <p:nvPr/>
        </p:nvSpPr>
        <p:spPr>
          <a:xfrm>
            <a:off x="8432800" y="6396038"/>
            <a:ext cx="647700" cy="214312"/>
          </a:xfrm>
          <a:prstGeom prst="rect">
            <a:avLst/>
          </a:prstGeom>
          <a:noFill/>
        </p:spPr>
        <p:txBody>
          <a:bodyPr wrap="none">
            <a:spAutoFit/>
          </a:bodyPr>
          <a:lstStyle/>
          <a:p>
            <a:pPr algn="r">
              <a:defRPr/>
            </a:pPr>
            <a:r>
              <a:rPr lang="de-DE" sz="800">
                <a:solidFill>
                  <a:schemeClr val="accent1"/>
                </a:solidFill>
              </a:rPr>
              <a:t>Seite </a:t>
            </a:r>
            <a:fld id="{7BC25C7F-CFCE-40F8-8988-28FFAD464F27}" type="slidenum">
              <a:rPr lang="de-DE" sz="800">
                <a:solidFill>
                  <a:schemeClr val="accent1"/>
                </a:solidFill>
              </a:rPr>
              <a:pPr algn="r">
                <a:defRPr/>
              </a:pPr>
              <a:t>‹N°›</a:t>
            </a:fld>
            <a:endParaRPr lang="de-DE" sz="800">
              <a:solidFill>
                <a:schemeClr val="accent1"/>
              </a:solidFill>
            </a:endParaRPr>
          </a:p>
        </p:txBody>
      </p:sp>
      <p:sp>
        <p:nvSpPr>
          <p:cNvPr id="2056" name="Rectangle 8"/>
          <p:cNvSpPr>
            <a:spLocks noGrp="1" noChangeArrowheads="1"/>
          </p:cNvSpPr>
          <p:nvPr>
            <p:ph type="title"/>
          </p:nvPr>
        </p:nvSpPr>
        <p:spPr bwMode="auto">
          <a:xfrm>
            <a:off x="457200" y="981075"/>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7" name="Rectangle 9"/>
          <p:cNvSpPr>
            <a:spLocks noGrp="1" noChangeArrowheads="1"/>
          </p:cNvSpPr>
          <p:nvPr>
            <p:ph type="body" idx="1"/>
          </p:nvPr>
        </p:nvSpPr>
        <p:spPr bwMode="auto">
          <a:xfrm>
            <a:off x="457200" y="2143125"/>
            <a:ext cx="8229600" cy="3983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cSld>
  <p:clrMap bg1="lt1" tx1="dk1" bg2="lt2" tx2="dk2" accent1="accent1" accent2="accent2" accent3="accent3" accent4="accent4" accent5="accent5" accent6="accent6" hlink="hlink" folHlink="folHlink"/>
  <p:sldLayoutIdLst>
    <p:sldLayoutId id="2147483691" r:id="rId1"/>
    <p:sldLayoutId id="2147483689" r:id="rId2"/>
    <p:sldLayoutId id="2147483690" r:id="rId3"/>
  </p:sldLayoutIdLst>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600" b="1">
          <a:solidFill>
            <a:schemeClr val="tx1"/>
          </a:solidFill>
          <a:latin typeface="+mj-lt"/>
          <a:ea typeface="+mj-ea"/>
          <a:cs typeface="+mj-cs"/>
        </a:defRPr>
      </a:lvl1pPr>
      <a:lvl2pPr algn="l" rtl="0" eaLnBrk="1" fontAlgn="base" hangingPunct="1">
        <a:lnSpc>
          <a:spcPct val="90000"/>
        </a:lnSpc>
        <a:spcBef>
          <a:spcPct val="0"/>
        </a:spcBef>
        <a:spcAft>
          <a:spcPct val="0"/>
        </a:spcAft>
        <a:defRPr sz="2600" b="1">
          <a:solidFill>
            <a:schemeClr val="tx1"/>
          </a:solidFill>
          <a:latin typeface="Arial" charset="0"/>
        </a:defRPr>
      </a:lvl2pPr>
      <a:lvl3pPr algn="l" rtl="0" eaLnBrk="1" fontAlgn="base" hangingPunct="1">
        <a:lnSpc>
          <a:spcPct val="90000"/>
        </a:lnSpc>
        <a:spcBef>
          <a:spcPct val="0"/>
        </a:spcBef>
        <a:spcAft>
          <a:spcPct val="0"/>
        </a:spcAft>
        <a:defRPr sz="2600" b="1">
          <a:solidFill>
            <a:schemeClr val="tx1"/>
          </a:solidFill>
          <a:latin typeface="Arial" charset="0"/>
        </a:defRPr>
      </a:lvl3pPr>
      <a:lvl4pPr algn="l" rtl="0" eaLnBrk="1" fontAlgn="base" hangingPunct="1">
        <a:lnSpc>
          <a:spcPct val="90000"/>
        </a:lnSpc>
        <a:spcBef>
          <a:spcPct val="0"/>
        </a:spcBef>
        <a:spcAft>
          <a:spcPct val="0"/>
        </a:spcAft>
        <a:defRPr sz="2600" b="1">
          <a:solidFill>
            <a:schemeClr val="tx1"/>
          </a:solidFill>
          <a:latin typeface="Arial" charset="0"/>
        </a:defRPr>
      </a:lvl4pPr>
      <a:lvl5pPr algn="l" rtl="0" eaLnBrk="1" fontAlgn="base" hangingPunct="1">
        <a:lnSpc>
          <a:spcPct val="90000"/>
        </a:lnSpc>
        <a:spcBef>
          <a:spcPct val="0"/>
        </a:spcBef>
        <a:spcAft>
          <a:spcPct val="0"/>
        </a:spcAft>
        <a:defRPr sz="2600" b="1">
          <a:solidFill>
            <a:schemeClr val="tx1"/>
          </a:solidFill>
          <a:latin typeface="Arial" charset="0"/>
        </a:defRPr>
      </a:lvl5pPr>
      <a:lvl6pPr marL="457200" algn="l" rtl="0" eaLnBrk="1" fontAlgn="base" hangingPunct="1">
        <a:lnSpc>
          <a:spcPct val="90000"/>
        </a:lnSpc>
        <a:spcBef>
          <a:spcPct val="0"/>
        </a:spcBef>
        <a:spcAft>
          <a:spcPct val="0"/>
        </a:spcAft>
        <a:defRPr sz="2600" b="1">
          <a:solidFill>
            <a:schemeClr val="tx1"/>
          </a:solidFill>
          <a:latin typeface="Arial" charset="0"/>
        </a:defRPr>
      </a:lvl6pPr>
      <a:lvl7pPr marL="914400" algn="l" rtl="0" eaLnBrk="1" fontAlgn="base" hangingPunct="1">
        <a:lnSpc>
          <a:spcPct val="90000"/>
        </a:lnSpc>
        <a:spcBef>
          <a:spcPct val="0"/>
        </a:spcBef>
        <a:spcAft>
          <a:spcPct val="0"/>
        </a:spcAft>
        <a:defRPr sz="2600" b="1">
          <a:solidFill>
            <a:schemeClr val="tx1"/>
          </a:solidFill>
          <a:latin typeface="Arial" charset="0"/>
        </a:defRPr>
      </a:lvl7pPr>
      <a:lvl8pPr marL="1371600" algn="l" rtl="0" eaLnBrk="1" fontAlgn="base" hangingPunct="1">
        <a:lnSpc>
          <a:spcPct val="90000"/>
        </a:lnSpc>
        <a:spcBef>
          <a:spcPct val="0"/>
        </a:spcBef>
        <a:spcAft>
          <a:spcPct val="0"/>
        </a:spcAft>
        <a:defRPr sz="2600" b="1">
          <a:solidFill>
            <a:schemeClr val="tx1"/>
          </a:solidFill>
          <a:latin typeface="Arial" charset="0"/>
        </a:defRPr>
      </a:lvl8pPr>
      <a:lvl9pPr marL="1828800" algn="l" rtl="0" eaLnBrk="1" fontAlgn="base" hangingPunct="1">
        <a:lnSpc>
          <a:spcPct val="90000"/>
        </a:lnSpc>
        <a:spcBef>
          <a:spcPct val="0"/>
        </a:spcBef>
        <a:spcAft>
          <a:spcPct val="0"/>
        </a:spcAft>
        <a:defRPr sz="2600" b="1">
          <a:solidFill>
            <a:schemeClr val="tx1"/>
          </a:solidFill>
          <a:latin typeface="Arial" charset="0"/>
        </a:defRPr>
      </a:lvl9pPr>
    </p:titleStyle>
    <p:bodyStyle>
      <a:lvl1pPr algn="l" rtl="0" eaLnBrk="1" fontAlgn="base" hangingPunct="1">
        <a:lnSpc>
          <a:spcPct val="105000"/>
        </a:lnSpc>
        <a:spcBef>
          <a:spcPct val="0"/>
        </a:spcBef>
        <a:spcAft>
          <a:spcPct val="0"/>
        </a:spcAft>
        <a:buFont typeface="Wingdings" pitchFamily="2" charset="2"/>
        <a:defRPr sz="2000">
          <a:solidFill>
            <a:schemeClr val="tx1"/>
          </a:solidFill>
          <a:latin typeface="+mn-lt"/>
          <a:ea typeface="+mn-ea"/>
          <a:cs typeface="+mn-cs"/>
        </a:defRPr>
      </a:lvl1pPr>
      <a:lvl2pPr marL="179388" indent="180975" algn="l" rtl="0" eaLnBrk="1" fontAlgn="base" hangingPunct="1">
        <a:spcBef>
          <a:spcPct val="20000"/>
        </a:spcBef>
        <a:spcAft>
          <a:spcPct val="0"/>
        </a:spcAft>
        <a:buFont typeface="Arial" charset="0"/>
        <a:buChar char="•"/>
        <a:defRPr sz="2000">
          <a:solidFill>
            <a:schemeClr val="tx1"/>
          </a:solidFill>
          <a:latin typeface="+mn-lt"/>
        </a:defRPr>
      </a:lvl2pPr>
      <a:lvl3pPr marL="808038" indent="-268288" algn="l" rtl="0" eaLnBrk="1" fontAlgn="base" hangingPunct="1">
        <a:spcBef>
          <a:spcPct val="20000"/>
        </a:spcBef>
        <a:spcAft>
          <a:spcPct val="0"/>
        </a:spcAft>
        <a:buSzPct val="70000"/>
        <a:buFont typeface="Wingdings 3" pitchFamily="18" charset="2"/>
        <a:buChar char=""/>
        <a:defRPr>
          <a:solidFill>
            <a:schemeClr val="tx1"/>
          </a:solidFill>
          <a:latin typeface="+mn-lt"/>
        </a:defRPr>
      </a:lvl3pPr>
      <a:lvl4pPr marL="1165225" indent="-177800" algn="l" rtl="0" eaLnBrk="1" fontAlgn="base" hangingPunct="1">
        <a:spcBef>
          <a:spcPct val="20000"/>
        </a:spcBef>
        <a:spcAft>
          <a:spcPct val="0"/>
        </a:spcAft>
        <a:buFont typeface="Verdana" pitchFamily="34" charset="0"/>
        <a:buChar char="›"/>
        <a:defRPr sz="1600">
          <a:solidFill>
            <a:schemeClr val="tx1"/>
          </a:solidFill>
          <a:latin typeface="Arial" charset="0"/>
        </a:defRPr>
      </a:lvl4pPr>
      <a:lvl5pPr marL="1528763" indent="-180975" algn="l" rtl="0" eaLnBrk="1" fontAlgn="base" hangingPunct="1">
        <a:spcBef>
          <a:spcPct val="20000"/>
        </a:spcBef>
        <a:spcAft>
          <a:spcPct val="0"/>
        </a:spcAft>
        <a:buChar char="»"/>
        <a:defRPr sz="1400">
          <a:solidFill>
            <a:schemeClr val="tx1"/>
          </a:solidFill>
          <a:latin typeface="Verdana" pitchFamily="34" charset="0"/>
        </a:defRPr>
      </a:lvl5pPr>
      <a:lvl6pPr marL="2514600" indent="-228600" algn="l" rtl="0" eaLnBrk="1" fontAlgn="base" hangingPunct="1">
        <a:spcBef>
          <a:spcPct val="20000"/>
        </a:spcBef>
        <a:spcAft>
          <a:spcPct val="0"/>
        </a:spcAft>
        <a:buChar char="»"/>
        <a:defRPr sz="1400">
          <a:solidFill>
            <a:schemeClr val="tx1"/>
          </a:solidFill>
          <a:latin typeface="Verdana" pitchFamily="34" charset="0"/>
        </a:defRPr>
      </a:lvl6pPr>
      <a:lvl7pPr marL="2971800" indent="-228600" algn="l" rtl="0" eaLnBrk="1" fontAlgn="base" hangingPunct="1">
        <a:spcBef>
          <a:spcPct val="20000"/>
        </a:spcBef>
        <a:spcAft>
          <a:spcPct val="0"/>
        </a:spcAft>
        <a:buChar char="»"/>
        <a:defRPr sz="1400">
          <a:solidFill>
            <a:schemeClr val="tx1"/>
          </a:solidFill>
          <a:latin typeface="Verdana" pitchFamily="34" charset="0"/>
        </a:defRPr>
      </a:lvl7pPr>
      <a:lvl8pPr marL="3429000" indent="-228600" algn="l" rtl="0" eaLnBrk="1" fontAlgn="base" hangingPunct="1">
        <a:spcBef>
          <a:spcPct val="20000"/>
        </a:spcBef>
        <a:spcAft>
          <a:spcPct val="0"/>
        </a:spcAft>
        <a:buChar char="»"/>
        <a:defRPr sz="1400">
          <a:solidFill>
            <a:schemeClr val="tx1"/>
          </a:solidFill>
          <a:latin typeface="Verdana" pitchFamily="34" charset="0"/>
        </a:defRPr>
      </a:lvl8pPr>
      <a:lvl9pPr marL="3886200" indent="-228600" algn="l" rtl="0" eaLnBrk="1" fontAlgn="base" hangingPunct="1">
        <a:spcBef>
          <a:spcPct val="20000"/>
        </a:spcBef>
        <a:spcAft>
          <a:spcPct val="0"/>
        </a:spcAft>
        <a:buChar char="»"/>
        <a:defRPr sz="1400">
          <a:solidFill>
            <a:schemeClr val="tx1"/>
          </a:solidFill>
          <a:latin typeface="Verdan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899592" y="1772816"/>
            <a:ext cx="7613278" cy="1800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r>
              <a:rPr lang="en-US" dirty="0"/>
              <a:t>Study on </a:t>
            </a:r>
            <a:r>
              <a:rPr lang="en-US" dirty="0" smtClean="0"/>
              <a:t/>
            </a:r>
            <a:br>
              <a:rPr lang="en-US" dirty="0" smtClean="0"/>
            </a:br>
            <a:r>
              <a:rPr lang="en-US" dirty="0" smtClean="0"/>
              <a:t/>
            </a:r>
            <a:br>
              <a:rPr lang="en-US" dirty="0" smtClean="0"/>
            </a:br>
            <a:r>
              <a:rPr lang="en-US" sz="2400" dirty="0" smtClean="0"/>
              <a:t>a) maximum </a:t>
            </a:r>
            <a:r>
              <a:rPr lang="en-US" sz="2400" dirty="0"/>
              <a:t>transmit power </a:t>
            </a:r>
            <a:r>
              <a:rPr lang="en-US" sz="2400" dirty="0" smtClean="0"/>
              <a:t>for TVWS </a:t>
            </a:r>
            <a:r>
              <a:rPr lang="en-US" sz="2400" dirty="0"/>
              <a:t>devices </a:t>
            </a:r>
            <a:r>
              <a:rPr lang="en-US" sz="2400" dirty="0" smtClean="0"/>
              <a:t/>
            </a:r>
            <a:br>
              <a:rPr lang="en-US" sz="2400" dirty="0" smtClean="0"/>
            </a:br>
            <a:r>
              <a:rPr lang="en-US" sz="2400" dirty="0" smtClean="0"/>
              <a:t/>
            </a:r>
            <a:br>
              <a:rPr lang="en-US" sz="2400" dirty="0" smtClean="0"/>
            </a:br>
            <a:r>
              <a:rPr lang="en-US" sz="2400" dirty="0" smtClean="0"/>
              <a:t>b) available </a:t>
            </a:r>
            <a:r>
              <a:rPr lang="en-US" sz="2400" dirty="0"/>
              <a:t>amount of TVWS in Bavaria/Germany</a:t>
            </a:r>
            <a:endParaRPr lang="de-DE" sz="2400" dirty="0" smtClean="0"/>
          </a:p>
        </p:txBody>
      </p:sp>
      <p:sp>
        <p:nvSpPr>
          <p:cNvPr id="4099" name="Rectangle 3"/>
          <p:cNvSpPr>
            <a:spLocks noGrp="1" noChangeArrowheads="1"/>
          </p:cNvSpPr>
          <p:nvPr>
            <p:ph type="subTitle" idx="4294967295"/>
          </p:nvPr>
        </p:nvSpPr>
        <p:spPr>
          <a:xfrm>
            <a:off x="931863" y="4152900"/>
            <a:ext cx="6807200" cy="129232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dirty="0" smtClean="0"/>
          </a:p>
          <a:p>
            <a:pPr eaLnBrk="1" hangingPunct="1"/>
            <a:r>
              <a:rPr lang="de-DE" dirty="0" smtClean="0"/>
              <a:t>Georg Schuberth</a:t>
            </a:r>
          </a:p>
          <a:p>
            <a:pPr eaLnBrk="1" hangingPunct="1"/>
            <a:r>
              <a:rPr lang="de-DE" dirty="0" smtClean="0"/>
              <a:t>Radio Transmission Systems</a:t>
            </a:r>
          </a:p>
        </p:txBody>
      </p:sp>
      <p:sp>
        <p:nvSpPr>
          <p:cNvPr id="2" name="Rechteck 1"/>
          <p:cNvSpPr/>
          <p:nvPr/>
        </p:nvSpPr>
        <p:spPr>
          <a:xfrm>
            <a:off x="971600" y="5517232"/>
            <a:ext cx="7344816" cy="738664"/>
          </a:xfrm>
          <a:prstGeom prst="rect">
            <a:avLst/>
          </a:prstGeom>
        </p:spPr>
        <p:txBody>
          <a:bodyPr wrap="square">
            <a:spAutoFit/>
          </a:bodyPr>
          <a:lstStyle/>
          <a:p>
            <a:pPr algn="l"/>
            <a:r>
              <a:rPr lang="en-GB" sz="1400" b="1" dirty="0">
                <a:solidFill>
                  <a:srgbClr val="0000FF"/>
                </a:solidFill>
              </a:rPr>
              <a:t>Acknowledgement</a:t>
            </a:r>
            <a:endParaRPr lang="de-DE" sz="1400" b="1" dirty="0">
              <a:solidFill>
                <a:srgbClr val="0000FF"/>
              </a:solidFill>
            </a:endParaRPr>
          </a:p>
          <a:p>
            <a:pPr algn="l"/>
            <a:r>
              <a:rPr lang="en-GB" sz="1400" dirty="0">
                <a:solidFill>
                  <a:srgbClr val="0000FF"/>
                </a:solidFill>
              </a:rPr>
              <a:t>The work leading to these results has received funding from the European Community's Seventh Framework Programme [FP7/2007-2013] under grant agreement n°248560.</a:t>
            </a:r>
            <a:endParaRPr lang="de-DE" sz="1400" dirty="0">
              <a:solidFill>
                <a:srgbClr val="0000FF"/>
              </a:solidFill>
            </a:endParaRPr>
          </a:p>
        </p:txBody>
      </p:sp>
      <p:sp>
        <p:nvSpPr>
          <p:cNvPr id="5" name="ZoneTexte 4"/>
          <p:cNvSpPr txBox="1"/>
          <p:nvPr/>
        </p:nvSpPr>
        <p:spPr>
          <a:xfrm>
            <a:off x="8221248" y="0"/>
            <a:ext cx="922752" cy="461665"/>
          </a:xfrm>
          <a:prstGeom prst="rect">
            <a:avLst/>
          </a:prstGeom>
          <a:noFill/>
        </p:spPr>
        <p:txBody>
          <a:bodyPr wrap="none" rtlCol="0">
            <a:spAutoFit/>
          </a:bodyPr>
          <a:lstStyle/>
          <a:p>
            <a:pPr algn="r"/>
            <a:r>
              <a:rPr lang="fr-CH" sz="1200" dirty="0" err="1" smtClean="0">
                <a:solidFill>
                  <a:schemeClr val="bg1"/>
                </a:solidFill>
                <a:latin typeface="Times New Roman" pitchFamily="18" charset="0"/>
                <a:cs typeface="Times New Roman" pitchFamily="18" charset="0"/>
              </a:rPr>
              <a:t>Annex</a:t>
            </a:r>
            <a:r>
              <a:rPr lang="fr-CH" sz="1200" dirty="0" smtClean="0">
                <a:solidFill>
                  <a:schemeClr val="bg1"/>
                </a:solidFill>
                <a:latin typeface="Times New Roman" pitchFamily="18" charset="0"/>
                <a:cs typeface="Times New Roman" pitchFamily="18" charset="0"/>
              </a:rPr>
              <a:t> 1 to</a:t>
            </a:r>
            <a:br>
              <a:rPr lang="fr-CH" sz="1200" dirty="0" smtClean="0">
                <a:solidFill>
                  <a:schemeClr val="bg1"/>
                </a:solidFill>
                <a:latin typeface="Times New Roman" pitchFamily="18" charset="0"/>
                <a:cs typeface="Times New Roman" pitchFamily="18" charset="0"/>
              </a:rPr>
            </a:br>
            <a:r>
              <a:rPr lang="fr-CH" sz="1200" dirty="0" smtClean="0">
                <a:solidFill>
                  <a:schemeClr val="bg1"/>
                </a:solidFill>
                <a:latin typeface="Times New Roman" pitchFamily="18" charset="0"/>
                <a:cs typeface="Times New Roman" pitchFamily="18" charset="0"/>
              </a:rPr>
              <a:t>SE43(11)28</a:t>
            </a:r>
            <a:endParaRPr lang="en-US" sz="1200"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124" y="908720"/>
            <a:ext cx="3689209" cy="2880320"/>
          </a:xfrm>
          <a:prstGeom prst="rect">
            <a:avLst/>
          </a:prstGeom>
          <a:noFill/>
          <a:ln>
            <a:noFill/>
          </a:ln>
        </p:spPr>
      </p:pic>
      <p:pic>
        <p:nvPicPr>
          <p:cNvPr id="5" name="Grafik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931813"/>
            <a:ext cx="3697653" cy="2880320"/>
          </a:xfrm>
          <a:prstGeom prst="rect">
            <a:avLst/>
          </a:prstGeom>
          <a:noFill/>
          <a:ln>
            <a:noFill/>
          </a:ln>
        </p:spPr>
      </p:pic>
      <p:pic>
        <p:nvPicPr>
          <p:cNvPr id="6" name="Grafik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3123" y="3717032"/>
            <a:ext cx="3689209" cy="2857227"/>
          </a:xfrm>
          <a:prstGeom prst="rect">
            <a:avLst/>
          </a:prstGeom>
          <a:noFill/>
          <a:ln>
            <a:noFill/>
          </a:ln>
        </p:spPr>
      </p:pic>
      <p:pic>
        <p:nvPicPr>
          <p:cNvPr id="7" name="Grafik 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4" y="3812133"/>
            <a:ext cx="3700915" cy="2880321"/>
          </a:xfrm>
          <a:prstGeom prst="rect">
            <a:avLst/>
          </a:prstGeom>
          <a:noFill/>
          <a:ln>
            <a:noFill/>
          </a:ln>
        </p:spPr>
      </p:pic>
      <p:sp>
        <p:nvSpPr>
          <p:cNvPr id="8"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spTree>
    <p:extLst>
      <p:ext uri="{BB962C8B-B14F-4D97-AF65-F5344CB8AC3E}">
        <p14:creationId xmlns:p14="http://schemas.microsoft.com/office/powerpoint/2010/main" xmlns="" val="37817212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2132856"/>
            <a:ext cx="4156075" cy="3223260"/>
          </a:xfrm>
          <a:prstGeom prst="rect">
            <a:avLst/>
          </a:prstGeom>
          <a:noFill/>
          <a:ln>
            <a:noFill/>
          </a:ln>
        </p:spPr>
      </p:pic>
      <p:sp>
        <p:nvSpPr>
          <p:cNvPr id="5" name="Textfeld 4"/>
          <p:cNvSpPr txBox="1"/>
          <p:nvPr/>
        </p:nvSpPr>
        <p:spPr>
          <a:xfrm>
            <a:off x="395536" y="1506270"/>
            <a:ext cx="6854249" cy="338554"/>
          </a:xfrm>
          <a:prstGeom prst="rect">
            <a:avLst/>
          </a:prstGeom>
          <a:noFill/>
        </p:spPr>
        <p:txBody>
          <a:bodyPr wrap="none" rtlCol="0">
            <a:spAutoFit/>
          </a:bodyPr>
          <a:lstStyle/>
          <a:p>
            <a:pPr algn="l"/>
            <a:r>
              <a:rPr lang="de-DE" dirty="0" smtClean="0"/>
              <a:t>Maximum TVWS Base Station </a:t>
            </a:r>
            <a:r>
              <a:rPr lang="de-DE" dirty="0" err="1" smtClean="0"/>
              <a:t>transmit</a:t>
            </a:r>
            <a:r>
              <a:rPr lang="de-DE" dirty="0" smtClean="0"/>
              <a:t> power </a:t>
            </a:r>
            <a:r>
              <a:rPr lang="de-DE" dirty="0" err="1" smtClean="0"/>
              <a:t>at</a:t>
            </a:r>
            <a:r>
              <a:rPr lang="de-DE" dirty="0" smtClean="0"/>
              <a:t> a </a:t>
            </a:r>
            <a:r>
              <a:rPr lang="de-DE" dirty="0" err="1" smtClean="0"/>
              <a:t>location</a:t>
            </a:r>
            <a:r>
              <a:rPr lang="de-DE" dirty="0" smtClean="0"/>
              <a:t> NE </a:t>
            </a:r>
            <a:r>
              <a:rPr lang="de-DE" dirty="0" err="1" smtClean="0"/>
              <a:t>of</a:t>
            </a:r>
            <a:r>
              <a:rPr lang="de-DE" dirty="0" smtClean="0"/>
              <a:t> </a:t>
            </a:r>
            <a:r>
              <a:rPr lang="de-DE" dirty="0" err="1" smtClean="0"/>
              <a:t>Munich</a:t>
            </a:r>
            <a:r>
              <a:rPr lang="de-DE" dirty="0" smtClean="0"/>
              <a:t>: </a:t>
            </a:r>
            <a:endParaRPr lang="de-DE" dirty="0"/>
          </a:p>
        </p:txBody>
      </p:sp>
      <p:sp>
        <p:nvSpPr>
          <p:cNvPr id="6"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spTree>
    <p:extLst>
      <p:ext uri="{BB962C8B-B14F-4D97-AF65-F5344CB8AC3E}">
        <p14:creationId xmlns:p14="http://schemas.microsoft.com/office/powerpoint/2010/main" xmlns="" val="2084610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9"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Amount</a:t>
            </a:r>
            <a:r>
              <a:rPr lang="de-DE" b="1" dirty="0" smtClean="0">
                <a:solidFill>
                  <a:schemeClr val="bg2"/>
                </a:solidFill>
              </a:rPr>
              <a:t> </a:t>
            </a:r>
            <a:r>
              <a:rPr lang="de-DE" b="1" dirty="0" err="1" smtClean="0">
                <a:solidFill>
                  <a:schemeClr val="bg2"/>
                </a:solidFill>
              </a:rPr>
              <a:t>of</a:t>
            </a:r>
            <a:r>
              <a:rPr lang="de-DE" b="1" dirty="0" smtClean="0">
                <a:solidFill>
                  <a:schemeClr val="bg2"/>
                </a:solidFill>
              </a:rPr>
              <a:t> TVWS in Bavaria</a:t>
            </a:r>
            <a:endParaRPr lang="de-DE" b="1" dirty="0">
              <a:solidFill>
                <a:schemeClr val="bg2"/>
              </a:solidFill>
            </a:endParaRPr>
          </a:p>
        </p:txBody>
      </p:sp>
      <p:pic>
        <p:nvPicPr>
          <p:cNvPr id="8" name="Grafik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916832"/>
            <a:ext cx="2808312" cy="2232248"/>
          </a:xfrm>
          <a:prstGeom prst="rect">
            <a:avLst/>
          </a:prstGeom>
          <a:noFill/>
          <a:ln>
            <a:noFill/>
          </a:ln>
        </p:spPr>
      </p:pic>
      <p:pic>
        <p:nvPicPr>
          <p:cNvPr id="9" name="Grafik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4795" y="1916832"/>
            <a:ext cx="3234690" cy="2425700"/>
          </a:xfrm>
          <a:prstGeom prst="rect">
            <a:avLst/>
          </a:prstGeom>
          <a:noFill/>
          <a:ln>
            <a:noFill/>
          </a:ln>
        </p:spPr>
      </p:pic>
      <p:sp>
        <p:nvSpPr>
          <p:cNvPr id="4" name="Textfeld 3"/>
          <p:cNvSpPr txBox="1"/>
          <p:nvPr/>
        </p:nvSpPr>
        <p:spPr>
          <a:xfrm>
            <a:off x="501759" y="1354112"/>
            <a:ext cx="8051691" cy="338554"/>
          </a:xfrm>
          <a:prstGeom prst="rect">
            <a:avLst/>
          </a:prstGeom>
          <a:noFill/>
        </p:spPr>
        <p:txBody>
          <a:bodyPr wrap="none" rtlCol="0">
            <a:spAutoFit/>
          </a:bodyPr>
          <a:lstStyle/>
          <a:p>
            <a:pPr algn="l"/>
            <a:r>
              <a:rPr lang="de-DE" dirty="0" smtClean="0"/>
              <a:t>The </a:t>
            </a:r>
            <a:r>
              <a:rPr lang="de-DE" dirty="0" err="1" smtClean="0"/>
              <a:t>concept</a:t>
            </a:r>
            <a:r>
              <a:rPr lang="de-DE" dirty="0" smtClean="0"/>
              <a:t> </a:t>
            </a:r>
            <a:r>
              <a:rPr lang="de-DE" dirty="0" err="1" smtClean="0"/>
              <a:t>of</a:t>
            </a:r>
            <a:r>
              <a:rPr lang="de-DE" dirty="0" smtClean="0"/>
              <a:t> </a:t>
            </a:r>
            <a:r>
              <a:rPr lang="de-DE" dirty="0" err="1" smtClean="0"/>
              <a:t>safety</a:t>
            </a:r>
            <a:r>
              <a:rPr lang="de-DE" dirty="0" smtClean="0"/>
              <a:t> </a:t>
            </a:r>
            <a:r>
              <a:rPr lang="de-DE" dirty="0" err="1" smtClean="0"/>
              <a:t>distance</a:t>
            </a:r>
            <a:r>
              <a:rPr lang="de-DE" dirty="0" smtClean="0"/>
              <a:t> </a:t>
            </a:r>
            <a:r>
              <a:rPr lang="de-DE" dirty="0" err="1" smtClean="0"/>
              <a:t>for</a:t>
            </a:r>
            <a:r>
              <a:rPr lang="de-DE" dirty="0" smtClean="0"/>
              <a:t> </a:t>
            </a:r>
            <a:r>
              <a:rPr lang="de-DE" dirty="0" err="1" smtClean="0"/>
              <a:t>estimating</a:t>
            </a:r>
            <a:r>
              <a:rPr lang="de-DE" dirty="0" smtClean="0"/>
              <a:t> </a:t>
            </a:r>
            <a:r>
              <a:rPr lang="de-DE" dirty="0" err="1" smtClean="0"/>
              <a:t>the</a:t>
            </a:r>
            <a:r>
              <a:rPr lang="de-DE" dirty="0" smtClean="0"/>
              <a:t> </a:t>
            </a:r>
            <a:r>
              <a:rPr lang="de-DE" dirty="0" err="1" smtClean="0"/>
              <a:t>amount</a:t>
            </a:r>
            <a:r>
              <a:rPr lang="de-DE" dirty="0" smtClean="0"/>
              <a:t> </a:t>
            </a:r>
            <a:r>
              <a:rPr lang="de-DE" dirty="0" err="1" smtClean="0"/>
              <a:t>of</a:t>
            </a:r>
            <a:r>
              <a:rPr lang="de-DE" dirty="0" smtClean="0"/>
              <a:t> </a:t>
            </a:r>
            <a:r>
              <a:rPr lang="de-DE" dirty="0" err="1" smtClean="0"/>
              <a:t>available</a:t>
            </a:r>
            <a:r>
              <a:rPr lang="de-DE" dirty="0" smtClean="0"/>
              <a:t> TVWS in Bavaria</a:t>
            </a:r>
            <a:endParaRPr lang="de-DE" dirty="0"/>
          </a:p>
        </p:txBody>
      </p:sp>
      <p:sp>
        <p:nvSpPr>
          <p:cNvPr id="5" name="Rechteck 4"/>
          <p:cNvSpPr/>
          <p:nvPr/>
        </p:nvSpPr>
        <p:spPr>
          <a:xfrm>
            <a:off x="501758" y="4342532"/>
            <a:ext cx="4083037" cy="1815882"/>
          </a:xfrm>
          <a:prstGeom prst="rect">
            <a:avLst/>
          </a:prstGeom>
        </p:spPr>
        <p:txBody>
          <a:bodyPr wrap="square">
            <a:spAutoFit/>
          </a:bodyPr>
          <a:lstStyle/>
          <a:p>
            <a:pPr algn="l"/>
            <a:r>
              <a:rPr lang="en-US" sz="1400" dirty="0"/>
              <a:t>In document SE43(10)17 EBU proposed an interference margin. As an intermediate solution -10 dB were </a:t>
            </a:r>
            <a:r>
              <a:rPr lang="en-US" sz="1400" dirty="0" smtClean="0"/>
              <a:t>assumed</a:t>
            </a:r>
            <a:r>
              <a:rPr lang="en-US" sz="1400" dirty="0"/>
              <a:t> </a:t>
            </a:r>
            <a:r>
              <a:rPr lang="en-US" sz="1400" dirty="0" smtClean="0">
                <a:sym typeface="Wingdings" pitchFamily="2" charset="2"/>
              </a:rPr>
              <a:t></a:t>
            </a:r>
          </a:p>
          <a:p>
            <a:pPr algn="l"/>
            <a:endParaRPr lang="en-US" sz="1400" dirty="0" smtClean="0">
              <a:sym typeface="Wingdings" pitchFamily="2" charset="2"/>
            </a:endParaRPr>
          </a:p>
          <a:p>
            <a:pPr algn="l"/>
            <a:r>
              <a:rPr lang="en-US" sz="1400" dirty="0" smtClean="0">
                <a:sym typeface="Wingdings" pitchFamily="2" charset="2"/>
              </a:rPr>
              <a:t>I</a:t>
            </a:r>
            <a:r>
              <a:rPr lang="en-US" sz="1400" baseline="-25000" dirty="0" smtClean="0">
                <a:sym typeface="Wingdings" pitchFamily="2" charset="2"/>
              </a:rPr>
              <a:t>WSD</a:t>
            </a:r>
            <a:r>
              <a:rPr lang="en-US" sz="1400" dirty="0" smtClean="0">
                <a:sym typeface="Wingdings" pitchFamily="2" charset="2"/>
              </a:rPr>
              <a:t> = -98 </a:t>
            </a:r>
            <a:r>
              <a:rPr lang="en-US" sz="1400" dirty="0" err="1" smtClean="0">
                <a:sym typeface="Wingdings" pitchFamily="2" charset="2"/>
              </a:rPr>
              <a:t>dBm</a:t>
            </a:r>
            <a:r>
              <a:rPr lang="en-US" sz="1400" dirty="0" smtClean="0">
                <a:sym typeface="Wingdings" pitchFamily="2" charset="2"/>
              </a:rPr>
              <a:t> – 10 dB (noise limited)</a:t>
            </a:r>
          </a:p>
          <a:p>
            <a:pPr algn="l"/>
            <a:endParaRPr lang="de-DE" sz="1400" dirty="0" smtClean="0"/>
          </a:p>
          <a:p>
            <a:pPr algn="l"/>
            <a:r>
              <a:rPr lang="de-DE" sz="1400" dirty="0" smtClean="0"/>
              <a:t>P</a:t>
            </a:r>
            <a:r>
              <a:rPr lang="de-DE" sz="1400" baseline="-25000" dirty="0" smtClean="0"/>
              <a:t>WSD</a:t>
            </a:r>
            <a:r>
              <a:rPr lang="de-DE" sz="1400" dirty="0" smtClean="0"/>
              <a:t> = I</a:t>
            </a:r>
            <a:r>
              <a:rPr lang="de-DE" sz="1400" baseline="-25000" dirty="0" smtClean="0"/>
              <a:t>WSD</a:t>
            </a:r>
            <a:r>
              <a:rPr lang="de-DE" sz="1400" dirty="0" smtClean="0"/>
              <a:t> – </a:t>
            </a:r>
            <a:r>
              <a:rPr lang="de-DE" sz="1400" dirty="0" err="1" smtClean="0"/>
              <a:t>coupling</a:t>
            </a:r>
            <a:r>
              <a:rPr lang="de-DE" sz="1400" dirty="0" smtClean="0"/>
              <a:t> </a:t>
            </a:r>
            <a:r>
              <a:rPr lang="de-DE" sz="1400" dirty="0" err="1" smtClean="0"/>
              <a:t>gain</a:t>
            </a:r>
            <a:r>
              <a:rPr lang="de-DE" sz="1400" dirty="0" smtClean="0"/>
              <a:t> = </a:t>
            </a:r>
          </a:p>
          <a:p>
            <a:pPr algn="l"/>
            <a:r>
              <a:rPr lang="de-DE" sz="1400" dirty="0"/>
              <a:t> </a:t>
            </a:r>
            <a:r>
              <a:rPr lang="de-DE" sz="1400" dirty="0" smtClean="0"/>
              <a:t>        = -108 – </a:t>
            </a:r>
            <a:r>
              <a:rPr lang="de-DE" sz="1400" dirty="0" err="1" smtClean="0"/>
              <a:t>path</a:t>
            </a:r>
            <a:r>
              <a:rPr lang="de-DE" sz="1400" dirty="0" smtClean="0"/>
              <a:t> </a:t>
            </a:r>
            <a:r>
              <a:rPr lang="de-DE" sz="1400" dirty="0" err="1" smtClean="0"/>
              <a:t>loss</a:t>
            </a:r>
            <a:r>
              <a:rPr lang="de-DE" sz="1400" dirty="0" smtClean="0"/>
              <a:t> – 9.15 dB</a:t>
            </a:r>
            <a:endParaRPr lang="de-DE" sz="1400" dirty="0"/>
          </a:p>
        </p:txBody>
      </p:sp>
      <p:graphicFrame>
        <p:nvGraphicFramePr>
          <p:cNvPr id="6" name="Tabelle 5"/>
          <p:cNvGraphicFramePr>
            <a:graphicFrameLocks noGrp="1"/>
          </p:cNvGraphicFramePr>
          <p:nvPr>
            <p:extLst>
              <p:ext uri="{D42A27DB-BD31-4B8C-83A1-F6EECF244321}">
                <p14:modId xmlns:p14="http://schemas.microsoft.com/office/powerpoint/2010/main" xmlns="" val="1683696568"/>
              </p:ext>
            </p:extLst>
          </p:nvPr>
        </p:nvGraphicFramePr>
        <p:xfrm>
          <a:off x="5594445" y="4459022"/>
          <a:ext cx="2225040" cy="1735074"/>
        </p:xfrm>
        <a:graphic>
          <a:graphicData uri="http://schemas.openxmlformats.org/drawingml/2006/table">
            <a:tbl>
              <a:tblPr firstRow="1" firstCol="1" bandRow="1">
                <a:tableStyleId>{5C22544A-7EE6-4342-B048-85BDC9FD1C3A}</a:tableStyleId>
              </a:tblPr>
              <a:tblGrid>
                <a:gridCol w="1148715"/>
                <a:gridCol w="1076325"/>
              </a:tblGrid>
              <a:tr h="0">
                <a:tc>
                  <a:txBody>
                    <a:bodyPr/>
                    <a:lstStyle/>
                    <a:p>
                      <a:pPr algn="ctr">
                        <a:lnSpc>
                          <a:spcPct val="115000"/>
                        </a:lnSpc>
                        <a:spcAft>
                          <a:spcPts val="0"/>
                        </a:spcAft>
                      </a:pPr>
                      <a:r>
                        <a:rPr lang="de-DE" sz="1100" dirty="0" err="1">
                          <a:effectLst/>
                        </a:rPr>
                        <a:t>Distance</a:t>
                      </a:r>
                      <a:endParaRPr lang="de-DE"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Pmax</a:t>
                      </a:r>
                      <a:endParaRPr lang="de-DE"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de-DE" sz="1100">
                          <a:effectLst/>
                        </a:rPr>
                        <a:t>1 km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-18 dBm</a:t>
                      </a:r>
                      <a:endParaRPr lang="de-DE"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de-DE" sz="1100">
                          <a:effectLst/>
                        </a:rPr>
                        <a:t>2 km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dirty="0">
                          <a:effectLst/>
                        </a:rPr>
                        <a:t>-</a:t>
                      </a:r>
                      <a:r>
                        <a:rPr lang="de-DE" sz="1100" dirty="0" smtClean="0">
                          <a:effectLst/>
                        </a:rPr>
                        <a:t>6 </a:t>
                      </a:r>
                      <a:r>
                        <a:rPr lang="de-DE" sz="1100" dirty="0" err="1">
                          <a:effectLst/>
                        </a:rPr>
                        <a:t>dBm</a:t>
                      </a:r>
                      <a:endParaRPr lang="de-DE"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de-DE" sz="1100" dirty="0" smtClean="0">
                          <a:effectLst/>
                          <a:latin typeface="Calibri"/>
                          <a:ea typeface="Calibri"/>
                          <a:cs typeface="Times New Roman"/>
                        </a:rPr>
                        <a:t>4 km</a:t>
                      </a:r>
                      <a:endParaRPr lang="de-DE"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dirty="0" smtClean="0">
                          <a:effectLst/>
                          <a:latin typeface="Calibri"/>
                          <a:ea typeface="Calibri"/>
                          <a:cs typeface="Times New Roman"/>
                        </a:rPr>
                        <a:t>+5 </a:t>
                      </a:r>
                      <a:r>
                        <a:rPr lang="de-DE" sz="1100" dirty="0" err="1" smtClean="0">
                          <a:effectLst/>
                          <a:latin typeface="Calibri"/>
                          <a:ea typeface="Calibri"/>
                          <a:cs typeface="Times New Roman"/>
                        </a:rPr>
                        <a:t>dBm</a:t>
                      </a:r>
                      <a:endParaRPr lang="de-DE"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de-DE" sz="1100" dirty="0">
                          <a:effectLst/>
                        </a:rPr>
                        <a:t>5 km</a:t>
                      </a:r>
                      <a:endParaRPr lang="de-DE"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dirty="0">
                          <a:effectLst/>
                        </a:rPr>
                        <a:t>10 </a:t>
                      </a:r>
                      <a:r>
                        <a:rPr lang="de-DE" sz="1100" dirty="0" err="1">
                          <a:effectLst/>
                        </a:rPr>
                        <a:t>dBm</a:t>
                      </a:r>
                      <a:endParaRPr lang="de-DE"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de-DE" sz="1100" dirty="0" smtClean="0">
                          <a:effectLst/>
                          <a:latin typeface="Calibri"/>
                          <a:ea typeface="Calibri"/>
                          <a:cs typeface="Times New Roman"/>
                        </a:rPr>
                        <a:t>6 km</a:t>
                      </a:r>
                      <a:endParaRPr lang="de-DE"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dirty="0" smtClean="0">
                          <a:effectLst/>
                          <a:latin typeface="Calibri"/>
                          <a:ea typeface="Calibri"/>
                          <a:cs typeface="Times New Roman"/>
                        </a:rPr>
                        <a:t>13 </a:t>
                      </a:r>
                      <a:r>
                        <a:rPr lang="de-DE" sz="1100" dirty="0" err="1" smtClean="0">
                          <a:effectLst/>
                          <a:latin typeface="Calibri"/>
                          <a:ea typeface="Calibri"/>
                          <a:cs typeface="Times New Roman"/>
                        </a:rPr>
                        <a:t>dBm</a:t>
                      </a:r>
                      <a:endParaRPr lang="de-DE"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de-DE" sz="1100">
                          <a:effectLst/>
                        </a:rPr>
                        <a:t>10 km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dirty="0">
                          <a:effectLst/>
                        </a:rPr>
                        <a:t>21 </a:t>
                      </a:r>
                      <a:r>
                        <a:rPr lang="de-DE" sz="1100" dirty="0" err="1">
                          <a:effectLst/>
                        </a:rPr>
                        <a:t>dBm</a:t>
                      </a:r>
                      <a:endParaRPr lang="de-DE"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de-DE" sz="1100">
                          <a:effectLst/>
                        </a:rPr>
                        <a:t>15 km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28 dBm</a:t>
                      </a:r>
                      <a:endParaRPr lang="de-DE"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de-DE" sz="1100">
                          <a:effectLst/>
                        </a:rPr>
                        <a:t>20 km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dirty="0">
                          <a:effectLst/>
                        </a:rPr>
                        <a:t>33 </a:t>
                      </a:r>
                      <a:r>
                        <a:rPr lang="de-DE" sz="1100" dirty="0" err="1">
                          <a:effectLst/>
                        </a:rPr>
                        <a:t>dBm</a:t>
                      </a:r>
                      <a:endParaRPr lang="de-DE"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37285566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544" y="1505434"/>
            <a:ext cx="5400600" cy="4197350"/>
          </a:xfrm>
          <a:prstGeom prst="rect">
            <a:avLst/>
          </a:prstGeom>
          <a:noFill/>
          <a:ln>
            <a:noFill/>
          </a:ln>
        </p:spPr>
      </p:pic>
      <p:pic>
        <p:nvPicPr>
          <p:cNvPr id="5" name="Grafik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6" y="1505433"/>
            <a:ext cx="5304155" cy="4197350"/>
          </a:xfrm>
          <a:prstGeom prst="rect">
            <a:avLst/>
          </a:prstGeom>
          <a:noFill/>
          <a:ln>
            <a:noFill/>
          </a:ln>
        </p:spPr>
      </p:pic>
      <p:sp>
        <p:nvSpPr>
          <p:cNvPr id="6" name="Textfeld 1"/>
          <p:cNvSpPr txBox="1"/>
          <p:nvPr/>
        </p:nvSpPr>
        <p:spPr>
          <a:xfrm>
            <a:off x="7236296" y="1772816"/>
            <a:ext cx="1129030" cy="821690"/>
          </a:xfrm>
          <a:prstGeom prst="rect">
            <a:avLst/>
          </a:prstGeom>
          <a:noFill/>
        </p:spPr>
        <p:txBody>
          <a:bodyPr wrap="none" rtlCol="0">
            <a:spAutoFit/>
          </a:bodyPr>
          <a:lstStyle/>
          <a:p>
            <a:pPr algn="ctr" eaLnBrk="0" fontAlgn="base" hangingPunct="0">
              <a:spcAft>
                <a:spcPts val="0"/>
              </a:spcAft>
            </a:pPr>
            <a:r>
              <a:rPr lang="en-US" sz="1000" kern="1200">
                <a:solidFill>
                  <a:srgbClr val="FFFFFF"/>
                </a:solidFill>
                <a:effectLst/>
                <a:latin typeface="Arial"/>
                <a:ea typeface="Times New Roman"/>
                <a:cs typeface="Times New Roman"/>
              </a:rPr>
              <a:t>safety distances:</a:t>
            </a:r>
            <a:endParaRPr lang="de-DE" sz="1200">
              <a:effectLst/>
              <a:latin typeface="Times New Roman"/>
              <a:ea typeface="Times New Roman"/>
            </a:endParaRPr>
          </a:p>
          <a:p>
            <a:pPr eaLnBrk="0" fontAlgn="base" hangingPunct="0">
              <a:spcAft>
                <a:spcPts val="0"/>
              </a:spcAft>
              <a:tabLst>
                <a:tab pos="898525" algn="r"/>
              </a:tabLst>
            </a:pPr>
            <a:r>
              <a:rPr lang="en-US" sz="1000" kern="1200">
                <a:solidFill>
                  <a:srgbClr val="FFFFFF"/>
                </a:solidFill>
                <a:effectLst/>
                <a:latin typeface="Arial"/>
                <a:ea typeface="Times New Roman"/>
                <a:cs typeface="Times New Roman"/>
              </a:rPr>
              <a:t>cyan: 	1 km</a:t>
            </a:r>
            <a:endParaRPr lang="de-DE" sz="1200">
              <a:effectLst/>
              <a:latin typeface="Times New Roman"/>
              <a:ea typeface="Times New Roman"/>
            </a:endParaRPr>
          </a:p>
          <a:p>
            <a:pPr eaLnBrk="0" fontAlgn="base" hangingPunct="0">
              <a:spcAft>
                <a:spcPts val="0"/>
              </a:spcAft>
              <a:tabLst>
                <a:tab pos="898525" algn="r"/>
              </a:tabLst>
            </a:pPr>
            <a:r>
              <a:rPr lang="en-US" sz="1000" kern="1200">
                <a:solidFill>
                  <a:srgbClr val="FFFFFF"/>
                </a:solidFill>
                <a:effectLst/>
                <a:latin typeface="Arial"/>
                <a:ea typeface="Times New Roman"/>
                <a:cs typeface="Times New Roman"/>
              </a:rPr>
              <a:t>green:	5 km</a:t>
            </a:r>
            <a:endParaRPr lang="de-DE" sz="1200">
              <a:effectLst/>
              <a:latin typeface="Times New Roman"/>
              <a:ea typeface="Times New Roman"/>
            </a:endParaRPr>
          </a:p>
          <a:p>
            <a:pPr eaLnBrk="0" fontAlgn="base" hangingPunct="0">
              <a:spcAft>
                <a:spcPts val="0"/>
              </a:spcAft>
              <a:tabLst>
                <a:tab pos="898525" algn="r"/>
              </a:tabLst>
            </a:pPr>
            <a:r>
              <a:rPr lang="de-DE" sz="1000" kern="1200">
                <a:solidFill>
                  <a:srgbClr val="FFFFFF"/>
                </a:solidFill>
                <a:effectLst/>
                <a:latin typeface="Arial"/>
                <a:ea typeface="Times New Roman"/>
                <a:cs typeface="Times New Roman"/>
              </a:rPr>
              <a:t>yellow: 	10 km</a:t>
            </a:r>
            <a:endParaRPr lang="de-DE" sz="1200">
              <a:effectLst/>
              <a:latin typeface="Times New Roman"/>
              <a:ea typeface="Times New Roman"/>
            </a:endParaRPr>
          </a:p>
          <a:p>
            <a:pPr eaLnBrk="0" fontAlgn="base" hangingPunct="0">
              <a:spcAft>
                <a:spcPts val="0"/>
              </a:spcAft>
              <a:tabLst>
                <a:tab pos="898525" algn="r"/>
              </a:tabLst>
            </a:pPr>
            <a:r>
              <a:rPr lang="de-DE" sz="1000" kern="1200">
                <a:solidFill>
                  <a:srgbClr val="FFFFFF"/>
                </a:solidFill>
                <a:effectLst/>
                <a:latin typeface="Arial"/>
                <a:ea typeface="Times New Roman"/>
                <a:cs typeface="Times New Roman"/>
              </a:rPr>
              <a:t>orange:	20 km</a:t>
            </a:r>
            <a:endParaRPr lang="de-DE" sz="1200">
              <a:effectLst/>
              <a:latin typeface="Times New Roman"/>
              <a:ea typeface="Times New Roman"/>
            </a:endParaRPr>
          </a:p>
        </p:txBody>
      </p:sp>
    </p:spTree>
    <p:extLst>
      <p:ext uri="{BB962C8B-B14F-4D97-AF65-F5344CB8AC3E}">
        <p14:creationId xmlns:p14="http://schemas.microsoft.com/office/powerpoint/2010/main" xmlns="" val="21327133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572" y="2684755"/>
            <a:ext cx="3225165" cy="2544445"/>
          </a:xfrm>
          <a:prstGeom prst="rect">
            <a:avLst/>
          </a:prstGeom>
          <a:noFill/>
          <a:ln>
            <a:noFill/>
          </a:ln>
        </p:spPr>
      </p:pic>
      <p:pic>
        <p:nvPicPr>
          <p:cNvPr id="5" name="Grafik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1114631"/>
            <a:ext cx="2644775" cy="1368152"/>
          </a:xfrm>
          <a:prstGeom prst="rect">
            <a:avLst/>
          </a:prstGeom>
          <a:noFill/>
          <a:ln>
            <a:noFill/>
          </a:ln>
        </p:spPr>
      </p:pic>
      <p:pic>
        <p:nvPicPr>
          <p:cNvPr id="6" name="Grafik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3650" y="2421864"/>
            <a:ext cx="2665730" cy="1368152"/>
          </a:xfrm>
          <a:prstGeom prst="rect">
            <a:avLst/>
          </a:prstGeom>
          <a:noFill/>
          <a:ln>
            <a:noFill/>
          </a:ln>
        </p:spPr>
      </p:pic>
      <p:pic>
        <p:nvPicPr>
          <p:cNvPr id="7" name="Grafik 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24128" y="3735946"/>
            <a:ext cx="2661285" cy="1368152"/>
          </a:xfrm>
          <a:prstGeom prst="rect">
            <a:avLst/>
          </a:prstGeom>
          <a:noFill/>
          <a:ln>
            <a:noFill/>
          </a:ln>
        </p:spPr>
      </p:pic>
      <p:pic>
        <p:nvPicPr>
          <p:cNvPr id="8" name="Grafik 7"/>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13650" y="5039067"/>
            <a:ext cx="2654300" cy="1368152"/>
          </a:xfrm>
          <a:prstGeom prst="rect">
            <a:avLst/>
          </a:prstGeom>
          <a:noFill/>
          <a:ln>
            <a:noFill/>
          </a:ln>
        </p:spPr>
      </p:pic>
      <p:sp>
        <p:nvSpPr>
          <p:cNvPr id="9" name="Textfeld 8"/>
          <p:cNvSpPr txBox="1"/>
          <p:nvPr/>
        </p:nvSpPr>
        <p:spPr>
          <a:xfrm>
            <a:off x="7230099" y="1268760"/>
            <a:ext cx="851515" cy="738664"/>
          </a:xfrm>
          <a:prstGeom prst="rect">
            <a:avLst/>
          </a:prstGeom>
          <a:noFill/>
        </p:spPr>
        <p:txBody>
          <a:bodyPr wrap="none" rtlCol="0">
            <a:spAutoFit/>
          </a:bodyPr>
          <a:lstStyle/>
          <a:p>
            <a:r>
              <a:rPr lang="de-DE" sz="1400" dirty="0" err="1" smtClean="0"/>
              <a:t>safety</a:t>
            </a:r>
            <a:endParaRPr lang="de-DE" sz="1400" dirty="0" smtClean="0"/>
          </a:p>
          <a:p>
            <a:r>
              <a:rPr lang="de-DE" sz="1400" dirty="0" err="1" smtClean="0"/>
              <a:t>distance</a:t>
            </a:r>
            <a:endParaRPr lang="de-DE" sz="1400" dirty="0" smtClean="0"/>
          </a:p>
          <a:p>
            <a:r>
              <a:rPr lang="de-DE" sz="1400" dirty="0" smtClean="0"/>
              <a:t>1 km</a:t>
            </a:r>
            <a:endParaRPr lang="de-DE" sz="1400" dirty="0"/>
          </a:p>
        </p:txBody>
      </p:sp>
      <p:sp>
        <p:nvSpPr>
          <p:cNvPr id="10" name="Textfeld 9"/>
          <p:cNvSpPr txBox="1"/>
          <p:nvPr/>
        </p:nvSpPr>
        <p:spPr>
          <a:xfrm>
            <a:off x="7230100" y="2575470"/>
            <a:ext cx="851515" cy="738664"/>
          </a:xfrm>
          <a:prstGeom prst="rect">
            <a:avLst/>
          </a:prstGeom>
          <a:noFill/>
        </p:spPr>
        <p:txBody>
          <a:bodyPr wrap="none" rtlCol="0">
            <a:spAutoFit/>
          </a:bodyPr>
          <a:lstStyle/>
          <a:p>
            <a:r>
              <a:rPr lang="de-DE" sz="1400" dirty="0" err="1" smtClean="0"/>
              <a:t>safety</a:t>
            </a:r>
            <a:endParaRPr lang="de-DE" sz="1400" dirty="0" smtClean="0"/>
          </a:p>
          <a:p>
            <a:r>
              <a:rPr lang="de-DE" sz="1400" dirty="0" err="1" smtClean="0"/>
              <a:t>distance</a:t>
            </a:r>
            <a:endParaRPr lang="de-DE" sz="1400" dirty="0" smtClean="0"/>
          </a:p>
          <a:p>
            <a:r>
              <a:rPr lang="de-DE" sz="1400" dirty="0" smtClean="0"/>
              <a:t>5 km</a:t>
            </a:r>
            <a:endParaRPr lang="de-DE" sz="1400" dirty="0"/>
          </a:p>
        </p:txBody>
      </p:sp>
      <p:sp>
        <p:nvSpPr>
          <p:cNvPr id="11" name="Textfeld 10"/>
          <p:cNvSpPr txBox="1"/>
          <p:nvPr/>
        </p:nvSpPr>
        <p:spPr>
          <a:xfrm>
            <a:off x="7236296" y="3877573"/>
            <a:ext cx="851515" cy="738664"/>
          </a:xfrm>
          <a:prstGeom prst="rect">
            <a:avLst/>
          </a:prstGeom>
          <a:noFill/>
        </p:spPr>
        <p:txBody>
          <a:bodyPr wrap="none" rtlCol="0">
            <a:spAutoFit/>
          </a:bodyPr>
          <a:lstStyle/>
          <a:p>
            <a:r>
              <a:rPr lang="de-DE" sz="1400" dirty="0" err="1" smtClean="0"/>
              <a:t>safety</a:t>
            </a:r>
            <a:endParaRPr lang="de-DE" sz="1400" dirty="0" smtClean="0"/>
          </a:p>
          <a:p>
            <a:r>
              <a:rPr lang="de-DE" sz="1400" dirty="0" err="1" smtClean="0"/>
              <a:t>distance</a:t>
            </a:r>
            <a:endParaRPr lang="de-DE" sz="1400" dirty="0" smtClean="0"/>
          </a:p>
          <a:p>
            <a:r>
              <a:rPr lang="de-DE" sz="1400" dirty="0" smtClean="0"/>
              <a:t>10 km</a:t>
            </a:r>
            <a:endParaRPr lang="de-DE" sz="1400" dirty="0"/>
          </a:p>
        </p:txBody>
      </p:sp>
      <p:sp>
        <p:nvSpPr>
          <p:cNvPr id="12" name="Textfeld 11"/>
          <p:cNvSpPr txBox="1"/>
          <p:nvPr/>
        </p:nvSpPr>
        <p:spPr>
          <a:xfrm>
            <a:off x="7164288" y="5229200"/>
            <a:ext cx="851515" cy="738664"/>
          </a:xfrm>
          <a:prstGeom prst="rect">
            <a:avLst/>
          </a:prstGeom>
          <a:noFill/>
        </p:spPr>
        <p:txBody>
          <a:bodyPr wrap="none" rtlCol="0">
            <a:spAutoFit/>
          </a:bodyPr>
          <a:lstStyle/>
          <a:p>
            <a:r>
              <a:rPr lang="de-DE" sz="1400" dirty="0" err="1" smtClean="0"/>
              <a:t>safety</a:t>
            </a:r>
            <a:endParaRPr lang="de-DE" sz="1400" dirty="0" smtClean="0"/>
          </a:p>
          <a:p>
            <a:r>
              <a:rPr lang="de-DE" sz="1400" dirty="0" err="1" smtClean="0"/>
              <a:t>distance</a:t>
            </a:r>
            <a:endParaRPr lang="de-DE" sz="1400" dirty="0" smtClean="0"/>
          </a:p>
          <a:p>
            <a:r>
              <a:rPr lang="de-DE" sz="1400" dirty="0" smtClean="0"/>
              <a:t>20 km</a:t>
            </a:r>
            <a:endParaRPr lang="de-DE" sz="1400" dirty="0"/>
          </a:p>
        </p:txBody>
      </p:sp>
      <p:sp>
        <p:nvSpPr>
          <p:cNvPr id="13" name="Textfeld 12"/>
          <p:cNvSpPr txBox="1"/>
          <p:nvPr/>
        </p:nvSpPr>
        <p:spPr>
          <a:xfrm>
            <a:off x="1115616" y="2144229"/>
            <a:ext cx="1677062" cy="338554"/>
          </a:xfrm>
          <a:prstGeom prst="rect">
            <a:avLst/>
          </a:prstGeom>
          <a:noFill/>
        </p:spPr>
        <p:txBody>
          <a:bodyPr wrap="none" rtlCol="0">
            <a:spAutoFit/>
          </a:bodyPr>
          <a:lstStyle/>
          <a:p>
            <a:r>
              <a:rPr lang="de-DE" dirty="0" err="1" smtClean="0"/>
              <a:t>only</a:t>
            </a:r>
            <a:r>
              <a:rPr lang="de-DE" dirty="0" smtClean="0"/>
              <a:t> </a:t>
            </a:r>
            <a:r>
              <a:rPr lang="de-DE" dirty="0" err="1" smtClean="0"/>
              <a:t>channel</a:t>
            </a:r>
            <a:r>
              <a:rPr lang="de-DE" dirty="0" smtClean="0"/>
              <a:t> 45:</a:t>
            </a:r>
            <a:endParaRPr lang="de-DE" dirty="0"/>
          </a:p>
        </p:txBody>
      </p:sp>
      <p:sp>
        <p:nvSpPr>
          <p:cNvPr id="14" name="Textfeld 13"/>
          <p:cNvSpPr txBox="1"/>
          <p:nvPr/>
        </p:nvSpPr>
        <p:spPr>
          <a:xfrm>
            <a:off x="4411692" y="3497628"/>
            <a:ext cx="1301958" cy="584775"/>
          </a:xfrm>
          <a:prstGeom prst="rect">
            <a:avLst/>
          </a:prstGeom>
          <a:noFill/>
        </p:spPr>
        <p:txBody>
          <a:bodyPr wrap="none" rtlCol="0">
            <a:spAutoFit/>
          </a:bodyPr>
          <a:lstStyle/>
          <a:p>
            <a:r>
              <a:rPr lang="de-DE" dirty="0" err="1" smtClean="0"/>
              <a:t>for</a:t>
            </a:r>
            <a:r>
              <a:rPr lang="de-DE" dirty="0" smtClean="0"/>
              <a:t> </a:t>
            </a:r>
            <a:r>
              <a:rPr lang="de-DE" dirty="0" err="1" smtClean="0"/>
              <a:t>channels</a:t>
            </a:r>
            <a:endParaRPr lang="de-DE" dirty="0" smtClean="0"/>
          </a:p>
          <a:p>
            <a:pPr algn="l"/>
            <a:r>
              <a:rPr lang="de-DE" dirty="0" smtClean="0"/>
              <a:t>40 … 60:</a:t>
            </a:r>
            <a:endParaRPr lang="de-DE" dirty="0"/>
          </a:p>
        </p:txBody>
      </p:sp>
      <p:sp>
        <p:nvSpPr>
          <p:cNvPr id="15" name="Textfeld 14"/>
          <p:cNvSpPr txBox="1"/>
          <p:nvPr/>
        </p:nvSpPr>
        <p:spPr>
          <a:xfrm>
            <a:off x="413572" y="1453426"/>
            <a:ext cx="2595582" cy="369332"/>
          </a:xfrm>
          <a:prstGeom prst="rect">
            <a:avLst/>
          </a:prstGeom>
          <a:noFill/>
        </p:spPr>
        <p:txBody>
          <a:bodyPr wrap="none" rtlCol="0">
            <a:spAutoFit/>
          </a:bodyPr>
          <a:lstStyle/>
          <a:p>
            <a:r>
              <a:rPr lang="de-DE" sz="1800" dirty="0" smtClean="0"/>
              <a:t>TVWS </a:t>
            </a:r>
            <a:r>
              <a:rPr lang="de-DE" sz="1800" dirty="0" err="1" smtClean="0"/>
              <a:t>mapped</a:t>
            </a:r>
            <a:r>
              <a:rPr lang="de-DE" sz="1800" dirty="0" smtClean="0"/>
              <a:t> </a:t>
            </a:r>
            <a:r>
              <a:rPr lang="de-DE" sz="1800" dirty="0" err="1" smtClean="0"/>
              <a:t>to</a:t>
            </a:r>
            <a:r>
              <a:rPr lang="de-DE" sz="1800" dirty="0" smtClean="0"/>
              <a:t> </a:t>
            </a:r>
            <a:r>
              <a:rPr lang="de-DE" sz="1800" dirty="0" err="1" smtClean="0"/>
              <a:t>area</a:t>
            </a:r>
            <a:r>
              <a:rPr lang="de-DE" sz="1800" dirty="0" smtClean="0"/>
              <a:t>:</a:t>
            </a:r>
            <a:endParaRPr lang="de-DE" sz="1800" dirty="0"/>
          </a:p>
        </p:txBody>
      </p:sp>
    </p:spTree>
    <p:extLst>
      <p:ext uri="{BB962C8B-B14F-4D97-AF65-F5344CB8AC3E}">
        <p14:creationId xmlns:p14="http://schemas.microsoft.com/office/powerpoint/2010/main" xmlns="" val="1173436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2708920"/>
            <a:ext cx="2665730" cy="2000250"/>
          </a:xfrm>
          <a:prstGeom prst="rect">
            <a:avLst/>
          </a:prstGeom>
          <a:noFill/>
          <a:ln>
            <a:noFill/>
          </a:ln>
        </p:spPr>
      </p:pic>
      <p:pic>
        <p:nvPicPr>
          <p:cNvPr id="3" name="Grafik 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2706380"/>
            <a:ext cx="2669540" cy="2002790"/>
          </a:xfrm>
          <a:prstGeom prst="rect">
            <a:avLst/>
          </a:prstGeom>
          <a:noFill/>
          <a:ln>
            <a:noFill/>
          </a:ln>
        </p:spPr>
      </p:pic>
      <p:sp>
        <p:nvSpPr>
          <p:cNvPr id="4" name="Textfeld 3"/>
          <p:cNvSpPr txBox="1"/>
          <p:nvPr/>
        </p:nvSpPr>
        <p:spPr>
          <a:xfrm>
            <a:off x="1115616" y="1916832"/>
            <a:ext cx="5123518" cy="338554"/>
          </a:xfrm>
          <a:prstGeom prst="rect">
            <a:avLst/>
          </a:prstGeom>
          <a:noFill/>
        </p:spPr>
        <p:txBody>
          <a:bodyPr wrap="none" rtlCol="0">
            <a:spAutoFit/>
          </a:bodyPr>
          <a:lstStyle/>
          <a:p>
            <a:pPr algn="l"/>
            <a:r>
              <a:rPr lang="de-DE" dirty="0" smtClean="0"/>
              <a:t>TVWS </a:t>
            </a:r>
            <a:r>
              <a:rPr lang="de-DE" dirty="0" err="1" smtClean="0"/>
              <a:t>mapped</a:t>
            </a:r>
            <a:r>
              <a:rPr lang="de-DE" dirty="0" smtClean="0"/>
              <a:t> </a:t>
            </a:r>
            <a:r>
              <a:rPr lang="de-DE" dirty="0" err="1" smtClean="0"/>
              <a:t>to</a:t>
            </a:r>
            <a:r>
              <a:rPr lang="de-DE" dirty="0" smtClean="0"/>
              <a:t> </a:t>
            </a:r>
            <a:r>
              <a:rPr lang="de-DE" dirty="0" err="1" smtClean="0"/>
              <a:t>area</a:t>
            </a:r>
            <a:r>
              <a:rPr lang="de-DE" dirty="0" smtClean="0"/>
              <a:t> / </a:t>
            </a:r>
            <a:r>
              <a:rPr lang="de-DE" dirty="0" err="1" smtClean="0"/>
              <a:t>mapped</a:t>
            </a:r>
            <a:r>
              <a:rPr lang="de-DE" dirty="0" smtClean="0"/>
              <a:t> </a:t>
            </a:r>
            <a:r>
              <a:rPr lang="de-DE" dirty="0" err="1" smtClean="0"/>
              <a:t>to</a:t>
            </a:r>
            <a:r>
              <a:rPr lang="de-DE" dirty="0" smtClean="0"/>
              <a:t> </a:t>
            </a:r>
            <a:r>
              <a:rPr lang="de-DE" dirty="0" err="1" smtClean="0"/>
              <a:t>population</a:t>
            </a:r>
            <a:r>
              <a:rPr lang="de-DE" dirty="0" smtClean="0"/>
              <a:t> </a:t>
            </a:r>
            <a:r>
              <a:rPr lang="de-DE" dirty="0" err="1" smtClean="0"/>
              <a:t>density</a:t>
            </a:r>
            <a:endParaRPr lang="de-DE" dirty="0"/>
          </a:p>
        </p:txBody>
      </p:sp>
    </p:spTree>
    <p:extLst>
      <p:ext uri="{BB962C8B-B14F-4D97-AF65-F5344CB8AC3E}">
        <p14:creationId xmlns:p14="http://schemas.microsoft.com/office/powerpoint/2010/main" xmlns="" val="40535645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5536" y="2132856"/>
            <a:ext cx="8064896" cy="1077218"/>
          </a:xfrm>
          <a:prstGeom prst="rect">
            <a:avLst/>
          </a:prstGeom>
        </p:spPr>
        <p:txBody>
          <a:bodyPr wrap="square">
            <a:spAutoFit/>
          </a:bodyPr>
          <a:lstStyle/>
          <a:p>
            <a:pPr algn="l"/>
            <a:r>
              <a:rPr lang="en-US" dirty="0"/>
              <a:t>FCC in the USA allows for white space devices a maximum transmit power of 40 </a:t>
            </a:r>
            <a:r>
              <a:rPr lang="en-US" dirty="0" err="1"/>
              <a:t>mW</a:t>
            </a:r>
            <a:r>
              <a:rPr lang="en-US" dirty="0"/>
              <a:t> (16 </a:t>
            </a:r>
            <a:r>
              <a:rPr lang="en-US" dirty="0" err="1"/>
              <a:t>dBm</a:t>
            </a:r>
            <a:r>
              <a:rPr lang="en-US" dirty="0" smtClean="0"/>
              <a:t>), </a:t>
            </a:r>
            <a:r>
              <a:rPr lang="en-US" dirty="0"/>
              <a:t>if operated in a channel adjacent to a used TV channel. If transmit power gets higher, up to 4 W EIRP (36 </a:t>
            </a:r>
            <a:r>
              <a:rPr lang="en-US" dirty="0" err="1"/>
              <a:t>dBm</a:t>
            </a:r>
            <a:r>
              <a:rPr lang="en-US" dirty="0"/>
              <a:t>), operation is only allowed in channels with at least one free channel separation to the next used TV channel.</a:t>
            </a:r>
            <a:endParaRPr lang="de-DE" dirty="0"/>
          </a:p>
        </p:txBody>
      </p:sp>
      <p:sp>
        <p:nvSpPr>
          <p:cNvPr id="3" name="Textfeld 2"/>
          <p:cNvSpPr txBox="1"/>
          <p:nvPr/>
        </p:nvSpPr>
        <p:spPr>
          <a:xfrm>
            <a:off x="395536" y="1603539"/>
            <a:ext cx="3339376" cy="369332"/>
          </a:xfrm>
          <a:prstGeom prst="rect">
            <a:avLst/>
          </a:prstGeom>
          <a:noFill/>
        </p:spPr>
        <p:txBody>
          <a:bodyPr wrap="none" rtlCol="0">
            <a:spAutoFit/>
          </a:bodyPr>
          <a:lstStyle/>
          <a:p>
            <a:pPr algn="l"/>
            <a:r>
              <a:rPr lang="de-DE" sz="1800" dirty="0" err="1" smtClean="0"/>
              <a:t>Considering</a:t>
            </a:r>
            <a:r>
              <a:rPr lang="de-DE" sz="1800" dirty="0" smtClean="0"/>
              <a:t> </a:t>
            </a:r>
            <a:r>
              <a:rPr lang="de-DE" sz="1800" dirty="0" err="1" smtClean="0"/>
              <a:t>adjacent</a:t>
            </a:r>
            <a:r>
              <a:rPr lang="de-DE" sz="1800" dirty="0" smtClean="0"/>
              <a:t> </a:t>
            </a:r>
            <a:r>
              <a:rPr lang="de-DE" sz="1800" dirty="0" err="1" smtClean="0"/>
              <a:t>channels</a:t>
            </a:r>
            <a:endParaRPr lang="de-DE" sz="1800" dirty="0"/>
          </a:p>
        </p:txBody>
      </p:sp>
      <p:pic>
        <p:nvPicPr>
          <p:cNvPr id="4" name="Picture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3717032"/>
            <a:ext cx="2727960" cy="2077720"/>
          </a:xfrm>
          <a:prstGeom prst="rect">
            <a:avLst/>
          </a:prstGeom>
          <a:noFill/>
          <a:ln>
            <a:noFill/>
          </a:ln>
          <a:effectLst/>
          <a:extLst/>
        </p:spPr>
      </p:pic>
      <p:pic>
        <p:nvPicPr>
          <p:cNvPr id="5"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717032"/>
            <a:ext cx="2738755" cy="2084705"/>
          </a:xfrm>
          <a:prstGeom prst="rect">
            <a:avLst/>
          </a:prstGeom>
          <a:noFill/>
          <a:ln>
            <a:noFill/>
          </a:ln>
          <a:effectLst/>
          <a:extLst/>
        </p:spPr>
      </p:pic>
    </p:spTree>
    <p:extLst>
      <p:ext uri="{BB962C8B-B14F-4D97-AF65-F5344CB8AC3E}">
        <p14:creationId xmlns:p14="http://schemas.microsoft.com/office/powerpoint/2010/main" xmlns="" val="30737999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0595" y="1844824"/>
            <a:ext cx="8280920" cy="3323987"/>
          </a:xfrm>
          <a:prstGeom prst="rect">
            <a:avLst/>
          </a:prstGeom>
        </p:spPr>
        <p:txBody>
          <a:bodyPr wrap="square">
            <a:spAutoFit/>
          </a:bodyPr>
          <a:lstStyle/>
          <a:p>
            <a:pPr algn="l"/>
            <a:r>
              <a:rPr lang="en-US" sz="1400" dirty="0"/>
              <a:t>Our investigations were performed with </a:t>
            </a:r>
            <a:r>
              <a:rPr lang="en-US" sz="1400" u="sng" dirty="0"/>
              <a:t>moderate values </a:t>
            </a:r>
            <a:r>
              <a:rPr lang="en-US" sz="1400" dirty="0"/>
              <a:t>for protection ratios, overload threshold, etc. Even with these moderate parameters results show </a:t>
            </a:r>
            <a:r>
              <a:rPr lang="en-US" sz="1400" dirty="0" smtClean="0"/>
              <a:t>that</a:t>
            </a:r>
          </a:p>
          <a:p>
            <a:pPr algn="l"/>
            <a:endParaRPr lang="en-US" sz="1400" dirty="0" smtClean="0"/>
          </a:p>
          <a:p>
            <a:pPr marL="285750" indent="-285750" algn="l">
              <a:buFont typeface="Symbol" pitchFamily="18" charset="2"/>
              <a:buChar char="-"/>
            </a:pPr>
            <a:r>
              <a:rPr lang="en-US" sz="1400" dirty="0" smtClean="0"/>
              <a:t>in portable broadcast areas TVWS device </a:t>
            </a:r>
            <a:r>
              <a:rPr lang="en-US" sz="1400" dirty="0" err="1" smtClean="0"/>
              <a:t>P</a:t>
            </a:r>
            <a:r>
              <a:rPr lang="en-US" sz="1400" baseline="-25000" dirty="0" err="1" smtClean="0"/>
              <a:t>max</a:t>
            </a:r>
            <a:r>
              <a:rPr lang="en-US" sz="1400" dirty="0" smtClean="0"/>
              <a:t> is limited to below ~20 </a:t>
            </a:r>
            <a:r>
              <a:rPr lang="en-US" sz="1400" dirty="0" err="1" smtClean="0"/>
              <a:t>dBm</a:t>
            </a:r>
            <a:r>
              <a:rPr lang="en-US" sz="1400" dirty="0" smtClean="0"/>
              <a:t> (i.e. operational range of approx. 1 km). </a:t>
            </a:r>
          </a:p>
          <a:p>
            <a:pPr marL="285750" indent="-285750" algn="l">
              <a:buFont typeface="Symbol" pitchFamily="18" charset="2"/>
              <a:buChar char="-"/>
            </a:pPr>
            <a:r>
              <a:rPr lang="en-US" sz="1400" dirty="0" smtClean="0"/>
              <a:t>outside portable broadcast areas </a:t>
            </a:r>
            <a:r>
              <a:rPr lang="en-US" sz="1400" dirty="0" err="1" smtClean="0"/>
              <a:t>P</a:t>
            </a:r>
            <a:r>
              <a:rPr lang="en-US" sz="1400" baseline="-25000" dirty="0" err="1" smtClean="0"/>
              <a:t>max</a:t>
            </a:r>
            <a:r>
              <a:rPr lang="en-US" sz="1400" dirty="0" smtClean="0"/>
              <a:t> may be somewhat higher, however is finally limited by overloading threshold </a:t>
            </a:r>
            <a:endParaRPr lang="de-DE" sz="1400" dirty="0" smtClean="0"/>
          </a:p>
          <a:p>
            <a:pPr algn="l"/>
            <a:endParaRPr lang="en-US" sz="1400" dirty="0" smtClean="0"/>
          </a:p>
          <a:p>
            <a:pPr algn="l"/>
            <a:endParaRPr lang="en-US" sz="1400" dirty="0" smtClean="0"/>
          </a:p>
          <a:p>
            <a:pPr algn="l"/>
            <a:r>
              <a:rPr lang="en-US" sz="1400" dirty="0" smtClean="0"/>
              <a:t>So, viable scenarios for TVWS use could be:</a:t>
            </a:r>
            <a:endParaRPr lang="en-US" sz="1400" dirty="0"/>
          </a:p>
          <a:p>
            <a:pPr algn="l"/>
            <a:r>
              <a:rPr lang="en-US" sz="1400" dirty="0"/>
              <a:t> </a:t>
            </a:r>
            <a:endParaRPr lang="de-DE" sz="1400" dirty="0"/>
          </a:p>
          <a:p>
            <a:pPr marL="285750" lvl="0" indent="-285750" algn="l">
              <a:buFont typeface="Wingdings" pitchFamily="2" charset="2"/>
              <a:buChar char="Ø"/>
            </a:pPr>
            <a:r>
              <a:rPr lang="en-US" sz="1400" dirty="0"/>
              <a:t>In areas with portable broadcast </a:t>
            </a:r>
            <a:r>
              <a:rPr lang="en-US" sz="1400" dirty="0" smtClean="0"/>
              <a:t>coverage: low </a:t>
            </a:r>
            <a:r>
              <a:rPr lang="en-US" sz="1400" dirty="0"/>
              <a:t>power transmit systems, like </a:t>
            </a:r>
            <a:r>
              <a:rPr lang="en-US" sz="1400" dirty="0" err="1" smtClean="0"/>
              <a:t>WiFi</a:t>
            </a:r>
            <a:r>
              <a:rPr lang="en-US" sz="1400" dirty="0" smtClean="0"/>
              <a:t> </a:t>
            </a:r>
          </a:p>
          <a:p>
            <a:pPr lvl="0" algn="l"/>
            <a:endParaRPr lang="en-US" sz="1400" dirty="0" smtClean="0"/>
          </a:p>
          <a:p>
            <a:pPr marL="285750" lvl="0" indent="-285750" algn="l">
              <a:buFont typeface="Wingdings" pitchFamily="2" charset="2"/>
              <a:buChar char="Ø"/>
            </a:pPr>
            <a:r>
              <a:rPr lang="en-US" sz="1400" dirty="0" smtClean="0"/>
              <a:t>In </a:t>
            </a:r>
            <a:r>
              <a:rPr lang="en-US" sz="1400" dirty="0"/>
              <a:t>rural areas / isolated residential areas </a:t>
            </a:r>
            <a:r>
              <a:rPr lang="en-US" sz="1400" dirty="0" smtClean="0"/>
              <a:t>a downlink only concept (with some limitations) could </a:t>
            </a:r>
            <a:r>
              <a:rPr lang="en-US" sz="1400" dirty="0"/>
              <a:t>provide a reasonable means to provide broadband internet supply to area.   </a:t>
            </a:r>
            <a:endParaRPr lang="de-DE" sz="1400" dirty="0"/>
          </a:p>
        </p:txBody>
      </p:sp>
      <p:sp>
        <p:nvSpPr>
          <p:cNvPr id="3" name="Text Box 4"/>
          <p:cNvSpPr txBox="1">
            <a:spLocks noChangeArrowheads="1"/>
          </p:cNvSpPr>
          <p:nvPr/>
        </p:nvSpPr>
        <p:spPr bwMode="auto">
          <a:xfrm>
            <a:off x="5796136" y="188640"/>
            <a:ext cx="3106737" cy="40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sz="2000" dirty="0" err="1" smtClean="0">
                <a:solidFill>
                  <a:schemeClr val="bg1"/>
                </a:solidFill>
              </a:rPr>
              <a:t>Summary</a:t>
            </a:r>
            <a:endParaRPr lang="de-DE" sz="2000" dirty="0">
              <a:solidFill>
                <a:schemeClr val="bg1"/>
              </a:solidFill>
            </a:endParaRPr>
          </a:p>
        </p:txBody>
      </p:sp>
    </p:spTree>
    <p:extLst>
      <p:ext uri="{BB962C8B-B14F-4D97-AF65-F5344CB8AC3E}">
        <p14:creationId xmlns:p14="http://schemas.microsoft.com/office/powerpoint/2010/main" xmlns="" val="135566725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510744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1279525" y="2209800"/>
            <a:ext cx="7900988" cy="9318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eaLnBrk="1" hangingPunct="1"/>
            <a:r>
              <a:rPr lang="de-DE" smtClean="0"/>
              <a:t>Vielen Dank für Ihre Aufmerksamkeit.</a:t>
            </a:r>
          </a:p>
        </p:txBody>
      </p:sp>
      <p:sp>
        <p:nvSpPr>
          <p:cNvPr id="10243" name="Rectangle 5"/>
          <p:cNvSpPr>
            <a:spLocks noChangeArrowheads="1"/>
          </p:cNvSpPr>
          <p:nvPr/>
        </p:nvSpPr>
        <p:spPr bwMode="auto">
          <a:xfrm>
            <a:off x="1476375" y="4005263"/>
            <a:ext cx="5040313"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14" tIns="45057" rIns="90114" bIns="45057"/>
          <a:lstStyle/>
          <a:p>
            <a:pPr marL="342900" indent="-342900" algn="l" eaLnBrk="1" hangingPunct="1">
              <a:buFont typeface="Wingdings" pitchFamily="2" charset="2"/>
              <a:buNone/>
            </a:pPr>
            <a:r>
              <a:rPr lang="de-DE" sz="1800"/>
              <a:t>Institut für Rundfunktechnik</a:t>
            </a:r>
          </a:p>
          <a:p>
            <a:pPr marL="342900" indent="-342900" algn="l" eaLnBrk="1" hangingPunct="1">
              <a:buFont typeface="Wingdings" pitchFamily="2" charset="2"/>
              <a:buNone/>
            </a:pPr>
            <a:r>
              <a:rPr lang="de-DE" sz="1800"/>
              <a:t>Floriansmühlstraße 60</a:t>
            </a:r>
          </a:p>
          <a:p>
            <a:pPr marL="342900" indent="-342900" algn="l" eaLnBrk="1" hangingPunct="1">
              <a:buFont typeface="Wingdings" pitchFamily="2" charset="2"/>
              <a:buNone/>
            </a:pPr>
            <a:r>
              <a:rPr lang="de-DE" sz="1800"/>
              <a:t>80939 München</a:t>
            </a:r>
          </a:p>
          <a:p>
            <a:pPr marL="342900" indent="-342900" algn="l" eaLnBrk="1" hangingPunct="1">
              <a:buFont typeface="Wingdings" pitchFamily="2" charset="2"/>
              <a:buNone/>
            </a:pPr>
            <a:endParaRPr lang="de-DE" sz="1800"/>
          </a:p>
          <a:p>
            <a:pPr marL="342900" indent="-342900" algn="l" eaLnBrk="1" hangingPunct="1">
              <a:buFont typeface="Wingdings" pitchFamily="2" charset="2"/>
              <a:buNone/>
            </a:pPr>
            <a:r>
              <a:rPr lang="de-DE" sz="1800"/>
              <a:t>Tel. +49-(0)89-32399-0</a:t>
            </a:r>
          </a:p>
          <a:p>
            <a:pPr marL="342900" indent="-342900" algn="l" eaLnBrk="1" hangingPunct="1">
              <a:buFont typeface="Wingdings" pitchFamily="2" charset="2"/>
              <a:buNone/>
            </a:pPr>
            <a:r>
              <a:rPr lang="de-DE" sz="1800"/>
              <a:t>Fax +49-(0)89-32399-351</a:t>
            </a:r>
          </a:p>
          <a:p>
            <a:pPr marL="342900" indent="-342900" algn="l" eaLnBrk="1" hangingPunct="1">
              <a:buFont typeface="Wingdings" pitchFamily="2" charset="2"/>
              <a:buNone/>
            </a:pPr>
            <a:r>
              <a:rPr lang="de-DE" sz="1800"/>
              <a:t>E-Mail: name@irt.de</a:t>
            </a:r>
          </a:p>
        </p:txBody>
      </p:sp>
      <p:sp>
        <p:nvSpPr>
          <p:cNvPr id="10244" name="Rectangle 6"/>
          <p:cNvSpPr>
            <a:spLocks noChangeArrowheads="1"/>
          </p:cNvSpPr>
          <p:nvPr/>
        </p:nvSpPr>
        <p:spPr bwMode="auto">
          <a:xfrm>
            <a:off x="4932363" y="5805488"/>
            <a:ext cx="4319587" cy="647700"/>
          </a:xfrm>
          <a:prstGeom prst="rect">
            <a:avLst/>
          </a:prstGeom>
          <a:noFill/>
          <a:ln>
            <a:noFill/>
          </a:ln>
          <a:effectLst>
            <a:prstShdw prst="shdw17" dist="17961" dir="2700000">
              <a:srgbClr val="99993D"/>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l" eaLnBrk="1" hangingPunct="1">
              <a:lnSpc>
                <a:spcPct val="105000"/>
              </a:lnSpc>
            </a:pPr>
            <a:r>
              <a:rPr lang="de-DE" sz="1000"/>
              <a:t>Die Folien/Dokumente sind durch das Urheberrecht geschützt.</a:t>
            </a:r>
            <a:br>
              <a:rPr lang="de-DE" sz="1000"/>
            </a:br>
            <a:r>
              <a:rPr lang="de-DE" sz="1000"/>
              <a:t>Eine Vervielfältigung ist nur mit Genehmigung des Verfassers gestattet.</a:t>
            </a:r>
            <a:br>
              <a:rPr lang="de-DE" sz="1000"/>
            </a:br>
            <a:r>
              <a:rPr lang="de-DE" sz="1000"/>
              <a:t>Dieser Urheberrechtshinweis darf nicht entfernt werden.</a:t>
            </a:r>
          </a:p>
        </p:txBody>
      </p:sp>
      <p:sp>
        <p:nvSpPr>
          <p:cNvPr id="10245" name="Rectangle 7"/>
          <p:cNvSpPr>
            <a:spLocks noGrp="1" noChangeArrowheads="1"/>
          </p:cNvSpPr>
          <p:nvPr>
            <p:ph type="subTitle" idx="4294967295"/>
          </p:nvPr>
        </p:nvSpPr>
        <p:spPr>
          <a:xfrm>
            <a:off x="1476375" y="3140075"/>
            <a:ext cx="5616575" cy="936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smtClean="0"/>
              <a:t>[Name]</a:t>
            </a:r>
          </a:p>
          <a:p>
            <a:pPr eaLnBrk="1" hangingPunct="1"/>
            <a:r>
              <a:rPr lang="de-DE" smtClean="0"/>
              <a:t>[Sachgebiet]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8" name="Text Box 4"/>
          <p:cNvSpPr txBox="1">
            <a:spLocks noChangeArrowheads="1"/>
          </p:cNvSpPr>
          <p:nvPr/>
        </p:nvSpPr>
        <p:spPr bwMode="auto">
          <a:xfrm>
            <a:off x="5957618" y="71438"/>
            <a:ext cx="3106737" cy="40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sz="2000" dirty="0" smtClean="0">
                <a:solidFill>
                  <a:schemeClr val="bg1"/>
                </a:solidFill>
              </a:rPr>
              <a:t>COGEU </a:t>
            </a:r>
            <a:r>
              <a:rPr lang="de-DE" sz="2000" dirty="0" err="1" smtClean="0">
                <a:solidFill>
                  <a:schemeClr val="bg1"/>
                </a:solidFill>
              </a:rPr>
              <a:t>results</a:t>
            </a:r>
            <a:endParaRPr lang="de-DE" sz="2000" dirty="0">
              <a:solidFill>
                <a:schemeClr val="bg1"/>
              </a:solidFill>
            </a:endParaRPr>
          </a:p>
        </p:txBody>
      </p:sp>
      <p:sp>
        <p:nvSpPr>
          <p:cNvPr id="117789"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pic>
        <p:nvPicPr>
          <p:cNvPr id="117790" name="Grafik 14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2492896"/>
            <a:ext cx="4325750" cy="3312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feld 3"/>
          <p:cNvSpPr txBox="1"/>
          <p:nvPr/>
        </p:nvSpPr>
        <p:spPr>
          <a:xfrm>
            <a:off x="251520" y="1616883"/>
            <a:ext cx="5821465" cy="1877437"/>
          </a:xfrm>
          <a:prstGeom prst="rect">
            <a:avLst/>
          </a:prstGeom>
          <a:noFill/>
        </p:spPr>
        <p:txBody>
          <a:bodyPr wrap="none" rtlCol="0">
            <a:spAutoFit/>
          </a:bodyPr>
          <a:lstStyle/>
          <a:p>
            <a:pPr algn="l"/>
            <a:r>
              <a:rPr lang="de-DE" sz="2000" dirty="0" err="1" smtClean="0"/>
              <a:t>To</a:t>
            </a:r>
            <a:r>
              <a:rPr lang="de-DE" sz="2000" dirty="0" smtClean="0"/>
              <a:t> </a:t>
            </a:r>
            <a:r>
              <a:rPr lang="de-DE" sz="2000" dirty="0" err="1" smtClean="0"/>
              <a:t>estimate</a:t>
            </a:r>
            <a:r>
              <a:rPr lang="de-DE" sz="2000" dirty="0" smtClean="0"/>
              <a:t> </a:t>
            </a:r>
            <a:r>
              <a:rPr lang="de-DE" sz="2000" dirty="0" err="1" smtClean="0"/>
              <a:t>Pmax</a:t>
            </a:r>
            <a:r>
              <a:rPr lang="de-DE" sz="2000" dirty="0" smtClean="0"/>
              <a:t> </a:t>
            </a:r>
            <a:r>
              <a:rPr lang="de-DE" sz="2000" dirty="0" err="1" smtClean="0"/>
              <a:t>and</a:t>
            </a:r>
            <a:r>
              <a:rPr lang="de-DE" sz="2000" dirty="0" smtClean="0"/>
              <a:t> </a:t>
            </a:r>
            <a:r>
              <a:rPr lang="de-DE" sz="2000" dirty="0" err="1" smtClean="0"/>
              <a:t>amount</a:t>
            </a:r>
            <a:r>
              <a:rPr lang="de-DE" sz="2000" dirty="0" smtClean="0"/>
              <a:t> </a:t>
            </a:r>
            <a:r>
              <a:rPr lang="de-DE" sz="2000" dirty="0" err="1" smtClean="0"/>
              <a:t>of</a:t>
            </a:r>
            <a:r>
              <a:rPr lang="de-DE" sz="2000" dirty="0" smtClean="0"/>
              <a:t> </a:t>
            </a:r>
            <a:r>
              <a:rPr lang="de-DE" sz="2000" dirty="0" err="1" smtClean="0"/>
              <a:t>available</a:t>
            </a:r>
            <a:r>
              <a:rPr lang="de-DE" sz="2000" dirty="0" smtClean="0"/>
              <a:t> TVWS</a:t>
            </a:r>
          </a:p>
          <a:p>
            <a:pPr algn="l"/>
            <a:endParaRPr lang="de-DE" dirty="0"/>
          </a:p>
          <a:p>
            <a:pPr marL="342900" indent="-342900" algn="l">
              <a:buAutoNum type="alphaLcParenR"/>
            </a:pPr>
            <a:r>
              <a:rPr lang="de-DE" dirty="0" err="1" smtClean="0"/>
              <a:t>methodology</a:t>
            </a:r>
            <a:endParaRPr lang="de-DE" dirty="0" smtClean="0"/>
          </a:p>
          <a:p>
            <a:pPr marL="342900" indent="-342900" algn="l">
              <a:buAutoNum type="alphaLcParenR"/>
            </a:pPr>
            <a:r>
              <a:rPr lang="de-DE" dirty="0" err="1" smtClean="0"/>
              <a:t>parameters</a:t>
            </a:r>
            <a:endParaRPr lang="de-DE" dirty="0" smtClean="0"/>
          </a:p>
          <a:p>
            <a:pPr marL="342900" indent="-342900" algn="l">
              <a:buAutoNum type="alphaLcParenR"/>
            </a:pPr>
            <a:r>
              <a:rPr lang="de-DE" dirty="0" err="1" smtClean="0"/>
              <a:t>assumptions</a:t>
            </a:r>
            <a:endParaRPr lang="de-DE" dirty="0" smtClean="0"/>
          </a:p>
          <a:p>
            <a:pPr algn="l"/>
            <a:endParaRPr lang="de-DE" dirty="0"/>
          </a:p>
          <a:p>
            <a:pPr algn="l"/>
            <a:r>
              <a:rPr lang="de-DE" dirty="0" err="1" smtClean="0"/>
              <a:t>are</a:t>
            </a:r>
            <a:r>
              <a:rPr lang="de-DE" dirty="0" smtClean="0"/>
              <a:t> </a:t>
            </a:r>
            <a:r>
              <a:rPr lang="de-DE" dirty="0" err="1" smtClean="0"/>
              <a:t>required</a:t>
            </a:r>
            <a:r>
              <a:rPr lang="de-DE" dirty="0" smtClean="0"/>
              <a:t>.</a:t>
            </a:r>
            <a:endParaRPr lang="de-DE"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005791"/>
            <a:ext cx="4429125" cy="4000500"/>
          </a:xfrm>
          <a:prstGeom prst="rect">
            <a:avLst/>
          </a:prstGeom>
          <a:noFill/>
          <a:extLst>
            <a:ext uri="{909E8E84-426E-40DD-AFC4-6F175D3DCCD1}">
              <a14:hiddenFill xmlns:a14="http://schemas.microsoft.com/office/drawing/2010/main" xmlns="">
                <a:solidFill>
                  <a:srgbClr val="FFFFFF"/>
                </a:solidFill>
              </a14:hiddenFill>
            </a:ext>
          </a:extLst>
        </p:spPr>
      </p:pic>
      <p:pic>
        <p:nvPicPr>
          <p:cNvPr id="14029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2027459"/>
            <a:ext cx="4476750" cy="40005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spTree>
    <p:extLst>
      <p:ext uri="{BB962C8B-B14F-4D97-AF65-F5344CB8AC3E}">
        <p14:creationId xmlns:p14="http://schemas.microsoft.com/office/powerpoint/2010/main" xmlns="" val="13855923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bg2">
                <a:gamma/>
                <a:shade val="60000"/>
                <a:invGamma/>
              </a:schemeClr>
            </a:prstShdw>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9525" cap="flat" cmpd="sng" algn="ctr">
                <a:solidFill>
                  <a:schemeClr val="bg2"/>
                </a:solidFill>
                <a:prstDash val="solid"/>
                <a:miter lim="800000"/>
                <a:headEnd/>
                <a:tailEnd/>
              </a14:hiddenLine>
            </a:ext>
          </a:extLst>
        </p:spPr>
        <p:txBody>
          <a:bodyPr vert="horz" wrap="none" lIns="90000" tIns="46800" rIns="90000" bIns="46800" numCol="1" anchor="ctr" anchorCtr="0" compatLnSpc="1">
            <a:prstTxWarp prst="textNoShape">
              <a:avLst/>
            </a:prstTxWarp>
            <a:spAutoFit/>
          </a:bodyPr>
          <a:lstStyle/>
          <a:p>
            <a:endParaRPr lang="de-DE"/>
          </a:p>
        </p:txBody>
      </p:sp>
      <p:graphicFrame>
        <p:nvGraphicFramePr>
          <p:cNvPr id="5" name="Objekt 4"/>
          <p:cNvGraphicFramePr>
            <a:graphicFrameLocks noChangeAspect="1"/>
          </p:cNvGraphicFramePr>
          <p:nvPr>
            <p:extLst>
              <p:ext uri="{D42A27DB-BD31-4B8C-83A1-F6EECF244321}">
                <p14:modId xmlns:p14="http://schemas.microsoft.com/office/powerpoint/2010/main" xmlns="" val="3175771032"/>
              </p:ext>
            </p:extLst>
          </p:nvPr>
        </p:nvGraphicFramePr>
        <p:xfrm>
          <a:off x="2484142" y="3365703"/>
          <a:ext cx="2743200" cy="457200"/>
        </p:xfrm>
        <a:graphic>
          <a:graphicData uri="http://schemas.openxmlformats.org/presentationml/2006/ole">
            <p:oleObj spid="_x0000_s141329" name="Formel" r:id="rId3" imgW="2730500" imgH="457200" progId="Equation.3">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prstShdw prst="shdw17" dist="17961" dir="2700000">
              <a:schemeClr val="bg2">
                <a:gamma/>
                <a:shade val="60000"/>
                <a:invGamma/>
              </a:schemeClr>
            </a:prstShdw>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9525" cap="flat" cmpd="sng" algn="ctr">
                <a:solidFill>
                  <a:schemeClr val="bg2"/>
                </a:solidFill>
                <a:prstDash val="solid"/>
                <a:miter lim="800000"/>
                <a:headEnd/>
                <a:tailEnd/>
              </a14:hiddenLine>
            </a:ext>
          </a:extLst>
        </p:spPr>
        <p:txBody>
          <a:bodyPr vert="horz" wrap="none" lIns="90000" tIns="46800" rIns="90000" bIns="4680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xmlns="" val="613015756"/>
              </p:ext>
            </p:extLst>
          </p:nvPr>
        </p:nvGraphicFramePr>
        <p:xfrm>
          <a:off x="2479057" y="2132856"/>
          <a:ext cx="2762250" cy="457200"/>
        </p:xfrm>
        <a:graphic>
          <a:graphicData uri="http://schemas.openxmlformats.org/presentationml/2006/ole">
            <p:oleObj spid="_x0000_s141330" name="Formel" r:id="rId4" imgW="2755900" imgH="457200" progId="Equation.3">
              <p:embed/>
            </p:oleObj>
          </a:graphicData>
        </a:graphic>
      </p:graphicFrame>
      <p:sp>
        <p:nvSpPr>
          <p:cNvPr id="8" name="Textfeld 7"/>
          <p:cNvSpPr txBox="1"/>
          <p:nvPr/>
        </p:nvSpPr>
        <p:spPr>
          <a:xfrm>
            <a:off x="395536" y="1700808"/>
            <a:ext cx="3166251" cy="338554"/>
          </a:xfrm>
          <a:prstGeom prst="rect">
            <a:avLst/>
          </a:prstGeom>
          <a:noFill/>
        </p:spPr>
        <p:txBody>
          <a:bodyPr wrap="none" rtlCol="0">
            <a:spAutoFit/>
          </a:bodyPr>
          <a:lstStyle/>
          <a:p>
            <a:pPr algn="l"/>
            <a:r>
              <a:rPr lang="de-DE" dirty="0" err="1" smtClean="0"/>
              <a:t>from</a:t>
            </a:r>
            <a:r>
              <a:rPr lang="de-DE" dirty="0" smtClean="0"/>
              <a:t> ECC </a:t>
            </a:r>
            <a:r>
              <a:rPr lang="de-DE" dirty="0" err="1" smtClean="0"/>
              <a:t>report</a:t>
            </a:r>
            <a:r>
              <a:rPr lang="de-DE" dirty="0" smtClean="0"/>
              <a:t> 159, </a:t>
            </a:r>
            <a:r>
              <a:rPr lang="de-DE" dirty="0" err="1" smtClean="0"/>
              <a:t>fmla</a:t>
            </a:r>
            <a:r>
              <a:rPr lang="de-DE" dirty="0" smtClean="0"/>
              <a:t>. 4.3-4</a:t>
            </a:r>
            <a:endParaRPr lang="de-DE" dirty="0"/>
          </a:p>
        </p:txBody>
      </p:sp>
      <p:sp>
        <p:nvSpPr>
          <p:cNvPr id="9" name="Rechteck 8"/>
          <p:cNvSpPr/>
          <p:nvPr/>
        </p:nvSpPr>
        <p:spPr>
          <a:xfrm>
            <a:off x="413766" y="2780928"/>
            <a:ext cx="7470602" cy="584775"/>
          </a:xfrm>
          <a:prstGeom prst="rect">
            <a:avLst/>
          </a:prstGeom>
        </p:spPr>
        <p:txBody>
          <a:bodyPr wrap="square">
            <a:spAutoFit/>
          </a:bodyPr>
          <a:lstStyle/>
          <a:p>
            <a:pPr algn="l"/>
            <a:r>
              <a:rPr lang="en-US" dirty="0"/>
              <a:t>Additional interference caused by a </a:t>
            </a:r>
            <a:r>
              <a:rPr lang="en-US" dirty="0" smtClean="0"/>
              <a:t>TVWS device </a:t>
            </a:r>
            <a:r>
              <a:rPr lang="en-US" dirty="0"/>
              <a:t>can be included by an additional </a:t>
            </a:r>
            <a:r>
              <a:rPr lang="en-US" dirty="0" smtClean="0"/>
              <a:t>term:</a:t>
            </a:r>
            <a:endParaRPr lang="de-DE" dirty="0"/>
          </a:p>
        </p:txBody>
      </p:sp>
      <p:sp>
        <p:nvSpPr>
          <p:cNvPr id="10" name="Textfeld 9"/>
          <p:cNvSpPr txBox="1"/>
          <p:nvPr/>
        </p:nvSpPr>
        <p:spPr>
          <a:xfrm>
            <a:off x="426303" y="4005064"/>
            <a:ext cx="5432898" cy="338554"/>
          </a:xfrm>
          <a:prstGeom prst="rect">
            <a:avLst/>
          </a:prstGeom>
          <a:noFill/>
        </p:spPr>
        <p:txBody>
          <a:bodyPr wrap="none" rtlCol="0">
            <a:spAutoFit/>
          </a:bodyPr>
          <a:lstStyle/>
          <a:p>
            <a:pPr algn="l"/>
            <a:r>
              <a:rPr lang="de-DE" dirty="0" err="1" smtClean="0"/>
              <a:t>assuming</a:t>
            </a:r>
            <a:r>
              <a:rPr lang="de-DE" dirty="0" smtClean="0"/>
              <a:t> </a:t>
            </a:r>
            <a:r>
              <a:rPr lang="de-DE" dirty="0" err="1" smtClean="0"/>
              <a:t>Gaussian</a:t>
            </a:r>
            <a:r>
              <a:rPr lang="de-DE" dirty="0" smtClean="0"/>
              <a:t> </a:t>
            </a:r>
            <a:r>
              <a:rPr lang="de-DE" dirty="0" err="1" smtClean="0"/>
              <a:t>signals</a:t>
            </a:r>
            <a:r>
              <a:rPr lang="de-DE" dirty="0" smtClean="0"/>
              <a:t> (ECC </a:t>
            </a:r>
            <a:r>
              <a:rPr lang="de-DE" dirty="0" err="1" smtClean="0"/>
              <a:t>report</a:t>
            </a:r>
            <a:r>
              <a:rPr lang="de-DE" dirty="0" smtClean="0"/>
              <a:t> 159, </a:t>
            </a:r>
            <a:r>
              <a:rPr lang="de-DE" dirty="0" err="1" smtClean="0"/>
              <a:t>fmla</a:t>
            </a:r>
            <a:r>
              <a:rPr lang="de-DE" dirty="0" smtClean="0"/>
              <a:t>. 4.3-5: </a:t>
            </a:r>
            <a:endParaRPr lang="de-DE" dirty="0"/>
          </a:p>
        </p:txBody>
      </p:sp>
      <mc:AlternateContent xmlns:mc="http://schemas.openxmlformats.org/markup-compatibility/2006">
        <mc:Choice xmlns:a14="http://schemas.microsoft.com/office/drawing/2010/main" xmlns="" Requires="a14">
          <p:sp>
            <p:nvSpPr>
              <p:cNvPr id="11" name="Rechteck 10"/>
              <p:cNvSpPr/>
              <p:nvPr/>
            </p:nvSpPr>
            <p:spPr>
              <a:xfrm>
                <a:off x="2615444" y="4483399"/>
                <a:ext cx="2599558" cy="509691"/>
              </a:xfrm>
              <a:prstGeom prst="rect">
                <a:avLst/>
              </a:prstGeom>
            </p:spPr>
            <p:txBody>
              <a:bodyPr wrap="none">
                <a:spAutoFit/>
              </a:bodyPr>
              <a:lstStyle/>
              <a:p>
                <a14:m>
                  <m:oMath xmlns:m="http://schemas.openxmlformats.org/officeDocument/2006/math">
                    <m:sSub>
                      <m:sSubPr>
                        <m:ctrlPr>
                          <a:rPr lang="de-DE" sz="1200" i="1"/>
                        </m:ctrlPr>
                      </m:sSubPr>
                      <m:e>
                        <m:r>
                          <a:rPr lang="en-US" sz="1200" i="1"/>
                          <m:t>𝑞</m:t>
                        </m:r>
                      </m:e>
                      <m:sub>
                        <m:r>
                          <a:rPr lang="en-US" sz="1200" i="1"/>
                          <m:t>1</m:t>
                        </m:r>
                      </m:sub>
                    </m:sSub>
                    <m:r>
                      <a:rPr lang="en-US" sz="1200" i="1"/>
                      <m:t>=1−</m:t>
                    </m:r>
                    <m:f>
                      <m:fPr>
                        <m:ctrlPr>
                          <a:rPr lang="de-DE" sz="1200" i="1"/>
                        </m:ctrlPr>
                      </m:fPr>
                      <m:num>
                        <m:r>
                          <a:rPr lang="en-US" sz="1200" i="1"/>
                          <m:t>1</m:t>
                        </m:r>
                      </m:num>
                      <m:den>
                        <m:r>
                          <a:rPr lang="en-US" sz="1200" i="1"/>
                          <m:t>2</m:t>
                        </m:r>
                      </m:den>
                    </m:f>
                    <m:r>
                      <a:rPr lang="en-US" sz="1200" i="1"/>
                      <m:t>𝑒𝑟𝑓𝑐</m:t>
                    </m:r>
                    <m:d>
                      <m:dPr>
                        <m:begChr m:val="{"/>
                        <m:endChr m:val="}"/>
                        <m:ctrlPr>
                          <a:rPr lang="de-DE" sz="1200" i="1"/>
                        </m:ctrlPr>
                      </m:dPr>
                      <m:e>
                        <m:f>
                          <m:fPr>
                            <m:ctrlPr>
                              <a:rPr lang="de-DE" sz="1200" i="1"/>
                            </m:ctrlPr>
                          </m:fPr>
                          <m:num>
                            <m:r>
                              <a:rPr lang="en-US" sz="1200" i="1"/>
                              <m:t>1</m:t>
                            </m:r>
                          </m:num>
                          <m:den>
                            <m:rad>
                              <m:radPr>
                                <m:degHide m:val="on"/>
                                <m:ctrlPr>
                                  <a:rPr lang="de-DE" sz="1200" i="1"/>
                                </m:ctrlPr>
                              </m:radPr>
                              <m:deg/>
                              <m:e>
                                <m:r>
                                  <a:rPr lang="en-US" sz="1200" i="1"/>
                                  <m:t>2</m:t>
                                </m:r>
                              </m:e>
                            </m:rad>
                          </m:den>
                        </m:f>
                        <m:r>
                          <a:rPr lang="en-US" sz="1200" i="1"/>
                          <m:t> </m:t>
                        </m:r>
                        <m:f>
                          <m:fPr>
                            <m:ctrlPr>
                              <a:rPr lang="de-DE" sz="1200" i="1"/>
                            </m:ctrlPr>
                          </m:fPr>
                          <m:num>
                            <m:sSub>
                              <m:sSubPr>
                                <m:ctrlPr>
                                  <a:rPr lang="de-DE" sz="1200" i="1"/>
                                </m:ctrlPr>
                              </m:sSubPr>
                              <m:e>
                                <m:r>
                                  <a:rPr lang="en-US" sz="1200" i="1"/>
                                  <m:t>𝑚</m:t>
                                </m:r>
                              </m:e>
                              <m:sub>
                                <m:r>
                                  <a:rPr lang="en-US" sz="1200" i="1"/>
                                  <m:t>𝑆</m:t>
                                </m:r>
                                <m:r>
                                  <a:rPr lang="en-US" sz="1200" i="1"/>
                                  <m:t>(</m:t>
                                </m:r>
                                <m:r>
                                  <a:rPr lang="en-US" sz="1200" i="1"/>
                                  <m:t>𝑑𝐵𝑚</m:t>
                                </m:r>
                                <m:r>
                                  <a:rPr lang="en-US" sz="1200" i="1"/>
                                  <m:t>)</m:t>
                                </m:r>
                              </m:sub>
                            </m:sSub>
                            <m:r>
                              <a:rPr lang="en-US" sz="1200" i="1"/>
                              <m:t>−</m:t>
                            </m:r>
                            <m:sSub>
                              <m:sSubPr>
                                <m:ctrlPr>
                                  <a:rPr lang="de-DE" sz="1200" i="1"/>
                                </m:ctrlPr>
                              </m:sSubPr>
                              <m:e>
                                <m:r>
                                  <a:rPr lang="en-US" sz="1200" i="1"/>
                                  <m:t>𝑚</m:t>
                                </m:r>
                              </m:e>
                              <m:sub>
                                <m:r>
                                  <a:rPr lang="en-US" sz="1200" i="1"/>
                                  <m:t>𝑈</m:t>
                                </m:r>
                                <m:r>
                                  <a:rPr lang="en-US" sz="1200" i="1"/>
                                  <m:t>1(</m:t>
                                </m:r>
                                <m:r>
                                  <a:rPr lang="en-US" sz="1200" i="1"/>
                                  <m:t>𝑑𝐵𝑚</m:t>
                                </m:r>
                                <m:r>
                                  <a:rPr lang="en-US" sz="1200" i="1"/>
                                  <m:t>)</m:t>
                                </m:r>
                              </m:sub>
                            </m:sSub>
                          </m:num>
                          <m:den>
                            <m:rad>
                              <m:radPr>
                                <m:degHide m:val="on"/>
                                <m:ctrlPr>
                                  <a:rPr lang="de-DE" sz="1200" i="1"/>
                                </m:ctrlPr>
                              </m:radPr>
                              <m:deg/>
                              <m:e>
                                <m:sSubSup>
                                  <m:sSubSupPr>
                                    <m:ctrlPr>
                                      <a:rPr lang="de-DE" sz="1200" i="1"/>
                                    </m:ctrlPr>
                                  </m:sSubSupPr>
                                  <m:e>
                                    <m:r>
                                      <a:rPr lang="en-US" sz="1200" i="1"/>
                                      <m:t>𝜎</m:t>
                                    </m:r>
                                  </m:e>
                                  <m:sub>
                                    <m:r>
                                      <a:rPr lang="en-US" sz="1200" i="1"/>
                                      <m:t>𝑆</m:t>
                                    </m:r>
                                    <m:r>
                                      <a:rPr lang="en-US" sz="1200" i="1"/>
                                      <m:t>(</m:t>
                                    </m:r>
                                    <m:r>
                                      <a:rPr lang="en-US" sz="1200" i="1"/>
                                      <m:t>𝑑𝐵</m:t>
                                    </m:r>
                                    <m:r>
                                      <a:rPr lang="en-US" sz="1200" i="1"/>
                                      <m:t>)</m:t>
                                    </m:r>
                                  </m:sub>
                                  <m:sup>
                                    <m:r>
                                      <a:rPr lang="en-US" sz="1200" i="1"/>
                                      <m:t>2</m:t>
                                    </m:r>
                                  </m:sup>
                                </m:sSubSup>
                                <m:r>
                                  <a:rPr lang="en-US" sz="1200" i="1"/>
                                  <m:t>+</m:t>
                                </m:r>
                                <m:sSubSup>
                                  <m:sSubSupPr>
                                    <m:ctrlPr>
                                      <a:rPr lang="de-DE" sz="1200" i="1"/>
                                    </m:ctrlPr>
                                  </m:sSubSupPr>
                                  <m:e>
                                    <m:r>
                                      <a:rPr lang="en-US" sz="1200" i="1"/>
                                      <m:t>𝜎</m:t>
                                    </m:r>
                                  </m:e>
                                  <m:sub>
                                    <m:r>
                                      <a:rPr lang="en-US" sz="1200" i="1"/>
                                      <m:t>𝑈</m:t>
                                    </m:r>
                                    <m:r>
                                      <a:rPr lang="en-US" sz="1200" i="1"/>
                                      <m:t>(</m:t>
                                    </m:r>
                                    <m:r>
                                      <a:rPr lang="en-US" sz="1200" i="1"/>
                                      <m:t>𝑑𝐵</m:t>
                                    </m:r>
                                    <m:r>
                                      <a:rPr lang="en-US" sz="1200" i="1"/>
                                      <m:t>)</m:t>
                                    </m:r>
                                  </m:sub>
                                  <m:sup>
                                    <m:r>
                                      <a:rPr lang="en-US" sz="1200" i="1"/>
                                      <m:t>2</m:t>
                                    </m:r>
                                  </m:sup>
                                </m:sSubSup>
                              </m:e>
                            </m:rad>
                          </m:den>
                        </m:f>
                      </m:e>
                    </m:d>
                  </m:oMath>
                </a14:m>
                <a:r>
                  <a:rPr lang="en-US" sz="1200" dirty="0"/>
                  <a:t> </a:t>
                </a:r>
                <a:endParaRPr lang="de-DE" sz="1200" dirty="0"/>
              </a:p>
            </p:txBody>
          </p:sp>
        </mc:Choice>
        <mc:Fallback>
          <p:sp>
            <p:nvSpPr>
              <p:cNvPr id="11" name="Rechteck 10"/>
              <p:cNvSpPr>
                <a:spLocks noRot="1" noChangeAspect="1" noMove="1" noResize="1" noEditPoints="1" noAdjustHandles="1" noChangeArrowheads="1" noChangeShapeType="1" noTextEdit="1"/>
              </p:cNvSpPr>
              <p:nvPr/>
            </p:nvSpPr>
            <p:spPr>
              <a:xfrm>
                <a:off x="2615444" y="4483399"/>
                <a:ext cx="2599558" cy="509691"/>
              </a:xfrm>
              <a:prstGeom prst="rect">
                <a:avLst/>
              </a:prstGeom>
              <a:blipFill rotWithShape="1">
                <a:blip r:embed="rId5" cstate="print"/>
                <a:stretch>
                  <a:fillRect/>
                </a:stretch>
              </a:blipFill>
            </p:spPr>
            <p:txBody>
              <a:bodyPr/>
              <a:lstStyle/>
              <a:p>
                <a:r>
                  <a:rPr lang="de-DE">
                    <a:noFill/>
                  </a:rPr>
                  <a:t> </a:t>
                </a:r>
              </a:p>
            </p:txBody>
          </p:sp>
        </mc:Fallback>
      </mc:AlternateContent>
      <p:sp>
        <p:nvSpPr>
          <p:cNvPr id="12" name="Textfeld 11"/>
          <p:cNvSpPr txBox="1"/>
          <p:nvPr/>
        </p:nvSpPr>
        <p:spPr>
          <a:xfrm>
            <a:off x="453355" y="5085184"/>
            <a:ext cx="2398413" cy="338554"/>
          </a:xfrm>
          <a:prstGeom prst="rect">
            <a:avLst/>
          </a:prstGeom>
          <a:noFill/>
        </p:spPr>
        <p:txBody>
          <a:bodyPr wrap="none" rtlCol="0">
            <a:spAutoFit/>
          </a:bodyPr>
          <a:lstStyle/>
          <a:p>
            <a:pPr algn="l"/>
            <a:r>
              <a:rPr lang="de-DE" dirty="0" err="1" smtClean="0"/>
              <a:t>allows</a:t>
            </a:r>
            <a:r>
              <a:rPr lang="de-DE" dirty="0" smtClean="0"/>
              <a:t> </a:t>
            </a:r>
            <a:r>
              <a:rPr lang="de-DE" dirty="0" err="1" smtClean="0"/>
              <a:t>to</a:t>
            </a:r>
            <a:r>
              <a:rPr lang="de-DE" dirty="0" smtClean="0"/>
              <a:t> </a:t>
            </a:r>
            <a:r>
              <a:rPr lang="de-DE" dirty="0" err="1" smtClean="0"/>
              <a:t>calculate</a:t>
            </a:r>
            <a:r>
              <a:rPr lang="de-DE" dirty="0" smtClean="0"/>
              <a:t> I</a:t>
            </a:r>
            <a:r>
              <a:rPr lang="de-DE" baseline="-25000" dirty="0" smtClean="0"/>
              <a:t>WSD</a:t>
            </a:r>
            <a:r>
              <a:rPr lang="de-DE" dirty="0" smtClean="0"/>
              <a:t>: </a:t>
            </a:r>
            <a:endParaRPr lang="de-DE" dirty="0"/>
          </a:p>
        </p:txBody>
      </p:sp>
      <mc:AlternateContent xmlns:mc="http://schemas.openxmlformats.org/markup-compatibility/2006">
        <mc:Choice xmlns:a14="http://schemas.microsoft.com/office/drawing/2010/main" xmlns="" Requires="a14">
          <p:sp>
            <p:nvSpPr>
              <p:cNvPr id="13" name="Rechteck 12"/>
              <p:cNvSpPr/>
              <p:nvPr/>
            </p:nvSpPr>
            <p:spPr>
              <a:xfrm>
                <a:off x="2416351" y="5733255"/>
                <a:ext cx="2997744" cy="30803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de-DE" sz="1200" i="1"/>
                          </m:ctrlPr>
                        </m:sSubPr>
                        <m:e>
                          <m:r>
                            <a:rPr lang="en-US" sz="1200" i="1"/>
                            <m:t>𝐼</m:t>
                          </m:r>
                        </m:e>
                        <m:sub>
                          <m:r>
                            <a:rPr lang="en-US" sz="1200" i="1"/>
                            <m:t>𝑊𝑆𝐷</m:t>
                          </m:r>
                        </m:sub>
                      </m:sSub>
                      <m:r>
                        <a:rPr lang="en-US" sz="1200" i="1"/>
                        <m:t>= </m:t>
                      </m:r>
                      <m:d>
                        <m:dPr>
                          <m:ctrlPr>
                            <a:rPr lang="de-DE" sz="1200" i="1"/>
                          </m:ctrlPr>
                        </m:dPr>
                        <m:e>
                          <m:sSub>
                            <m:sSubPr>
                              <m:ctrlPr>
                                <a:rPr lang="de-DE" sz="1200" i="1"/>
                              </m:ctrlPr>
                            </m:sSubPr>
                            <m:e>
                              <m:r>
                                <a:rPr lang="en-US" sz="1200" i="1"/>
                                <m:t>𝑚</m:t>
                              </m:r>
                            </m:e>
                            <m:sub>
                              <m:r>
                                <a:rPr lang="en-US" sz="1200" i="1"/>
                                <m:t>𝑈</m:t>
                              </m:r>
                              <m:r>
                                <a:rPr lang="en-US" sz="1200" i="1"/>
                                <m:t>2(</m:t>
                              </m:r>
                              <m:r>
                                <a:rPr lang="en-US" sz="1200" i="1"/>
                                <m:t>𝑑𝐵𝑚</m:t>
                              </m:r>
                              <m:r>
                                <a:rPr lang="en-US" sz="1200" i="1"/>
                                <m:t>)</m:t>
                              </m:r>
                            </m:sub>
                          </m:sSub>
                          <m:r>
                            <a:rPr lang="en-US" sz="1200" i="1"/>
                            <m:t>⊝</m:t>
                          </m:r>
                          <m:sSub>
                            <m:sSubPr>
                              <m:ctrlPr>
                                <a:rPr lang="de-DE" sz="1200" i="1"/>
                              </m:ctrlPr>
                            </m:sSubPr>
                            <m:e>
                              <m:r>
                                <a:rPr lang="en-US" sz="1200" i="1"/>
                                <m:t>𝑚</m:t>
                              </m:r>
                            </m:e>
                            <m:sub>
                              <m:r>
                                <a:rPr lang="en-US" sz="1200" i="1"/>
                                <m:t>𝑈</m:t>
                              </m:r>
                              <m:r>
                                <a:rPr lang="en-US" sz="1200" i="1"/>
                                <m:t>1(</m:t>
                              </m:r>
                              <m:r>
                                <a:rPr lang="en-US" sz="1200" i="1"/>
                                <m:t>𝑑𝐵𝑚</m:t>
                              </m:r>
                              <m:r>
                                <a:rPr lang="en-US" sz="1200" i="1"/>
                                <m:t>)</m:t>
                              </m:r>
                            </m:sub>
                          </m:sSub>
                        </m:e>
                      </m:d>
                      <m:r>
                        <a:rPr lang="en-US" sz="1200" i="1"/>
                        <m:t>− </m:t>
                      </m:r>
                      <m:sSub>
                        <m:sSubPr>
                          <m:ctrlPr>
                            <a:rPr lang="de-DE" sz="1200" i="1"/>
                          </m:ctrlPr>
                        </m:sSubPr>
                        <m:e>
                          <m:r>
                            <a:rPr lang="en-US" sz="1200" i="1"/>
                            <m:t>𝑃𝑅</m:t>
                          </m:r>
                        </m:e>
                        <m:sub>
                          <m:r>
                            <a:rPr lang="en-US" sz="1200" i="1"/>
                            <m:t>𝑊𝑆𝐷</m:t>
                          </m:r>
                        </m:sub>
                      </m:sSub>
                    </m:oMath>
                  </m:oMathPara>
                </a14:m>
                <a:endParaRPr lang="de-DE" sz="1200" dirty="0"/>
              </a:p>
            </p:txBody>
          </p:sp>
        </mc:Choice>
        <mc:Fallback>
          <p:sp>
            <p:nvSpPr>
              <p:cNvPr id="13" name="Rechteck 12"/>
              <p:cNvSpPr>
                <a:spLocks noRot="1" noChangeAspect="1" noMove="1" noResize="1" noEditPoints="1" noAdjustHandles="1" noChangeArrowheads="1" noChangeShapeType="1" noTextEdit="1"/>
              </p:cNvSpPr>
              <p:nvPr/>
            </p:nvSpPr>
            <p:spPr>
              <a:xfrm>
                <a:off x="2416351" y="5733255"/>
                <a:ext cx="2997744" cy="308033"/>
              </a:xfrm>
              <a:prstGeom prst="rect">
                <a:avLst/>
              </a:prstGeom>
              <a:blipFill rotWithShape="1">
                <a:blip r:embed="rId6" cstate="print"/>
                <a:stretch>
                  <a:fillRect/>
                </a:stretch>
              </a:blipFill>
            </p:spPr>
            <p:txBody>
              <a:bodyPr/>
              <a:lstStyle/>
              <a:p>
                <a:r>
                  <a:rPr lang="de-DE">
                    <a:noFill/>
                  </a:rPr>
                  <a:t> </a:t>
                </a:r>
              </a:p>
            </p:txBody>
          </p:sp>
        </mc:Fallback>
      </mc:AlternateContent>
      <p:sp>
        <p:nvSpPr>
          <p:cNvPr id="14"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spTree>
    <p:extLst>
      <p:ext uri="{BB962C8B-B14F-4D97-AF65-F5344CB8AC3E}">
        <p14:creationId xmlns:p14="http://schemas.microsoft.com/office/powerpoint/2010/main" xmlns="" val="16314525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xmlns="" val="2223970160"/>
              </p:ext>
            </p:extLst>
          </p:nvPr>
        </p:nvGraphicFramePr>
        <p:xfrm>
          <a:off x="1691680" y="2636912"/>
          <a:ext cx="5832648" cy="2120646"/>
        </p:xfrm>
        <a:graphic>
          <a:graphicData uri="http://schemas.openxmlformats.org/drawingml/2006/table">
            <a:tbl>
              <a:tblPr firstRow="1" firstCol="1" bandRow="1">
                <a:tableStyleId>{5C22544A-7EE6-4342-B048-85BDC9FD1C3A}</a:tableStyleId>
              </a:tblPr>
              <a:tblGrid>
                <a:gridCol w="1011471"/>
                <a:gridCol w="448979"/>
                <a:gridCol w="361466"/>
                <a:gridCol w="449613"/>
                <a:gridCol w="361466"/>
                <a:gridCol w="361466"/>
                <a:gridCol w="988642"/>
                <a:gridCol w="449613"/>
                <a:gridCol w="449613"/>
                <a:gridCol w="449613"/>
                <a:gridCol w="500706"/>
              </a:tblGrid>
              <a:tr h="144016">
                <a:tc>
                  <a:txBody>
                    <a:bodyPr/>
                    <a:lstStyle/>
                    <a:p>
                      <a:pPr>
                        <a:lnSpc>
                          <a:spcPct val="115000"/>
                        </a:lnSpc>
                      </a:pPr>
                      <a:endParaRPr lang="de-DE" sz="1100" dirty="0">
                        <a:effectLst/>
                        <a:latin typeface="Arial"/>
                        <a:cs typeface="Times New Roman"/>
                      </a:endParaRPr>
                    </a:p>
                  </a:txBody>
                  <a:tcPr marL="44450" marR="44450" marT="0" marB="0" anchor="b"/>
                </a:tc>
                <a:tc>
                  <a:txBody>
                    <a:bodyPr/>
                    <a:lstStyle/>
                    <a:p>
                      <a:pPr algn="r">
                        <a:lnSpc>
                          <a:spcPct val="115000"/>
                        </a:lnSpc>
                        <a:spcAft>
                          <a:spcPts val="0"/>
                        </a:spcAft>
                      </a:pPr>
                      <a:r>
                        <a:rPr lang="de-DE" sz="1100">
                          <a:effectLst/>
                        </a:rPr>
                        <a:t>BS</a:t>
                      </a:r>
                      <a:endParaRPr lang="de-DE" sz="1100">
                        <a:effectLst/>
                        <a:latin typeface="Arial"/>
                        <a:ea typeface="Arial"/>
                        <a:cs typeface="Times New Roman"/>
                      </a:endParaRPr>
                    </a:p>
                  </a:txBody>
                  <a:tcPr marL="44450" marR="44450" marT="0" marB="0" anchor="b"/>
                </a:tc>
                <a:tc>
                  <a:txBody>
                    <a:bodyPr/>
                    <a:lstStyle/>
                    <a:p>
                      <a:pPr>
                        <a:lnSpc>
                          <a:spcPct val="115000"/>
                        </a:lnSpc>
                      </a:pPr>
                      <a:endParaRPr lang="de-DE" sz="1100">
                        <a:effectLst/>
                        <a:latin typeface="Arial"/>
                        <a:cs typeface="Times New Roman"/>
                      </a:endParaRPr>
                    </a:p>
                  </a:txBody>
                  <a:tcPr marL="44450" marR="44450" marT="0" marB="0" anchor="b"/>
                </a:tc>
                <a:tc>
                  <a:txBody>
                    <a:bodyPr/>
                    <a:lstStyle/>
                    <a:p>
                      <a:pPr algn="r">
                        <a:lnSpc>
                          <a:spcPct val="115000"/>
                        </a:lnSpc>
                        <a:spcAft>
                          <a:spcPts val="0"/>
                        </a:spcAft>
                      </a:pPr>
                      <a:r>
                        <a:rPr lang="de-DE" sz="1100">
                          <a:effectLst/>
                        </a:rPr>
                        <a:t>UE</a:t>
                      </a:r>
                      <a:endParaRPr lang="de-DE" sz="1100">
                        <a:effectLst/>
                        <a:latin typeface="Arial"/>
                        <a:ea typeface="Arial"/>
                        <a:cs typeface="Times New Roman"/>
                      </a:endParaRPr>
                    </a:p>
                  </a:txBody>
                  <a:tcPr marL="44450" marR="44450" marT="0" marB="0" anchor="b"/>
                </a:tc>
                <a:tc>
                  <a:txBody>
                    <a:bodyPr/>
                    <a:lstStyle/>
                    <a:p>
                      <a:pPr>
                        <a:lnSpc>
                          <a:spcPct val="115000"/>
                        </a:lnSpc>
                      </a:pPr>
                      <a:endParaRPr lang="de-DE" sz="1100">
                        <a:effectLst/>
                        <a:latin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a:lnSpc>
                          <a:spcPct val="115000"/>
                        </a:lnSpc>
                      </a:pPr>
                      <a:endParaRPr lang="de-DE" sz="1100">
                        <a:effectLst/>
                        <a:latin typeface="Arial"/>
                        <a:cs typeface="Times New Roman"/>
                      </a:endParaRPr>
                    </a:p>
                  </a:txBody>
                  <a:tcPr marL="44450" marR="44450" marT="0" marB="0" anchor="b"/>
                </a:tc>
                <a:tc>
                  <a:txBody>
                    <a:bodyPr/>
                    <a:lstStyle/>
                    <a:p>
                      <a:pPr algn="r">
                        <a:lnSpc>
                          <a:spcPct val="115000"/>
                        </a:lnSpc>
                        <a:spcAft>
                          <a:spcPts val="0"/>
                        </a:spcAft>
                      </a:pPr>
                      <a:r>
                        <a:rPr lang="de-DE" sz="1100">
                          <a:effectLst/>
                        </a:rPr>
                        <a:t>BS</a:t>
                      </a:r>
                      <a:endParaRPr lang="de-DE" sz="1100">
                        <a:effectLst/>
                        <a:latin typeface="Arial"/>
                        <a:ea typeface="Arial"/>
                        <a:cs typeface="Times New Roman"/>
                      </a:endParaRPr>
                    </a:p>
                  </a:txBody>
                  <a:tcPr marL="44450" marR="44450" marT="0" marB="0" anchor="b"/>
                </a:tc>
                <a:tc>
                  <a:txBody>
                    <a:bodyPr/>
                    <a:lstStyle/>
                    <a:p>
                      <a:pPr>
                        <a:lnSpc>
                          <a:spcPct val="115000"/>
                        </a:lnSpc>
                      </a:pPr>
                      <a:endParaRPr lang="de-DE" sz="1100">
                        <a:effectLst/>
                        <a:latin typeface="Arial"/>
                        <a:cs typeface="Times New Roman"/>
                      </a:endParaRPr>
                    </a:p>
                  </a:txBody>
                  <a:tcPr marL="44450" marR="44450" marT="0" marB="0" anchor="b"/>
                </a:tc>
                <a:tc>
                  <a:txBody>
                    <a:bodyPr/>
                    <a:lstStyle/>
                    <a:p>
                      <a:pPr algn="r">
                        <a:lnSpc>
                          <a:spcPct val="115000"/>
                        </a:lnSpc>
                        <a:spcAft>
                          <a:spcPts val="0"/>
                        </a:spcAft>
                      </a:pPr>
                      <a:r>
                        <a:rPr lang="de-DE" sz="1100">
                          <a:effectLst/>
                        </a:rPr>
                        <a:t>UE</a:t>
                      </a:r>
                      <a:endParaRPr lang="de-DE" sz="1100">
                        <a:effectLst/>
                        <a:latin typeface="Arial"/>
                        <a:ea typeface="Arial"/>
                        <a:cs typeface="Times New Roman"/>
                      </a:endParaRPr>
                    </a:p>
                  </a:txBody>
                  <a:tcPr marL="44450" marR="44450" marT="0" marB="0" anchor="b"/>
                </a:tc>
                <a:tc>
                  <a:txBody>
                    <a:bodyPr/>
                    <a:lstStyle/>
                    <a:p>
                      <a:pPr>
                        <a:lnSpc>
                          <a:spcPct val="115000"/>
                        </a:lnSpc>
                      </a:pPr>
                      <a:endParaRPr lang="de-DE" sz="1100">
                        <a:effectLst/>
                        <a:latin typeface="Arial"/>
                        <a:cs typeface="Times New Roman"/>
                      </a:endParaRPr>
                    </a:p>
                  </a:txBody>
                  <a:tcPr marL="44450" marR="44450" marT="0" marB="0" anchor="b"/>
                </a:tc>
              </a:tr>
              <a:tr h="190500">
                <a:tc>
                  <a:txBody>
                    <a:bodyPr/>
                    <a:lstStyle/>
                    <a:p>
                      <a:pPr>
                        <a:lnSpc>
                          <a:spcPct val="115000"/>
                        </a:lnSpc>
                        <a:spcAft>
                          <a:spcPts val="0"/>
                        </a:spcAft>
                      </a:pPr>
                      <a:r>
                        <a:rPr lang="en-US" sz="1100" dirty="0" err="1">
                          <a:effectLst/>
                        </a:rPr>
                        <a:t>PR_co</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22</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22</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endParaRPr lang="de-DE" sz="1100" b="1" kern="1200" dirty="0">
                        <a:solidFill>
                          <a:schemeClr val="lt1"/>
                        </a:solidFill>
                        <a:effectLst/>
                        <a:latin typeface="+mn-lt"/>
                        <a:ea typeface="+mn-ea"/>
                        <a:cs typeface="+mn-cs"/>
                      </a:endParaRPr>
                    </a:p>
                  </a:txBody>
                  <a:tcPr marL="44450" marR="44450" marT="0" marB="0" anchor="b">
                    <a:solidFill>
                      <a:schemeClr val="accent1"/>
                    </a:solidFill>
                  </a:tcPr>
                </a:tc>
                <a:tc>
                  <a:txBody>
                    <a:bodyPr/>
                    <a:lstStyle/>
                    <a:p>
                      <a:pPr>
                        <a:lnSpc>
                          <a:spcPct val="115000"/>
                        </a:lnSpc>
                      </a:pPr>
                      <a:endParaRPr lang="de-DE" sz="1100">
                        <a:effectLst/>
                        <a:latin typeface="Arial"/>
                        <a:cs typeface="Times New Roman"/>
                      </a:endParaRPr>
                    </a:p>
                  </a:txBody>
                  <a:tcPr marL="44450" marR="44450" marT="0" marB="0" anchor="b"/>
                </a:tc>
                <a:tc>
                  <a:txBody>
                    <a:bodyPr/>
                    <a:lstStyle/>
                    <a:p>
                      <a:pPr>
                        <a:lnSpc>
                          <a:spcPct val="115000"/>
                        </a:lnSpc>
                      </a:pPr>
                      <a:endParaRPr lang="de-DE" sz="1100">
                        <a:effectLst/>
                        <a:latin typeface="Arial"/>
                        <a:cs typeface="Times New Roman"/>
                      </a:endParaRPr>
                    </a:p>
                  </a:txBody>
                  <a:tcPr marL="44450" marR="44450" marT="0" marB="0" anchor="b"/>
                </a:tc>
                <a:tc>
                  <a:txBody>
                    <a:bodyPr/>
                    <a:lstStyle/>
                    <a:p>
                      <a:pPr>
                        <a:lnSpc>
                          <a:spcPct val="115000"/>
                        </a:lnSpc>
                      </a:pPr>
                      <a:endParaRPr lang="de-DE" sz="1100">
                        <a:effectLst/>
                        <a:latin typeface="Arial"/>
                        <a:cs typeface="Times New Roman"/>
                      </a:endParaRPr>
                    </a:p>
                  </a:txBody>
                  <a:tcPr marL="44450" marR="44450" marT="0" marB="0" anchor="b"/>
                </a:tc>
                <a:tc>
                  <a:txBody>
                    <a:bodyPr/>
                    <a:lstStyle/>
                    <a:p>
                      <a:pPr>
                        <a:lnSpc>
                          <a:spcPct val="115000"/>
                        </a:lnSpc>
                      </a:pPr>
                      <a:endParaRPr lang="de-DE" sz="1100">
                        <a:effectLst/>
                        <a:latin typeface="Arial"/>
                        <a:cs typeface="Times New Roman"/>
                      </a:endParaRPr>
                    </a:p>
                  </a:txBody>
                  <a:tcPr marL="44450" marR="44450" marT="0" marB="0" anchor="b"/>
                </a:tc>
              </a:tr>
              <a:tr h="190500">
                <a:tc>
                  <a:txBody>
                    <a:bodyPr/>
                    <a:lstStyle/>
                    <a:p>
                      <a:pPr>
                        <a:lnSpc>
                          <a:spcPct val="115000"/>
                        </a:lnSpc>
                        <a:spcAft>
                          <a:spcPts val="0"/>
                        </a:spcAft>
                      </a:pPr>
                      <a:r>
                        <a:rPr lang="en-US" sz="1100" dirty="0">
                          <a:effectLst/>
                        </a:rPr>
                        <a:t>PR_1</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en-US" sz="1100">
                          <a:effectLst/>
                        </a:rPr>
                        <a:t>-33</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en-US"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-13</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r>
                        <a:rPr lang="de-DE" sz="1100" b="1" kern="1200" dirty="0">
                          <a:solidFill>
                            <a:schemeClr val="lt1"/>
                          </a:solidFill>
                          <a:effectLst/>
                          <a:latin typeface="+mn-lt"/>
                          <a:ea typeface="+mn-ea"/>
                          <a:cs typeface="+mn-cs"/>
                        </a:rPr>
                        <a:t>Oth_1</a:t>
                      </a:r>
                    </a:p>
                  </a:txBody>
                  <a:tcPr marL="44450" marR="44450" marT="0" marB="0" anchor="b">
                    <a:solidFill>
                      <a:schemeClr val="accent1"/>
                    </a:solidFill>
                  </a:tcPr>
                </a:tc>
                <a:tc>
                  <a:txBody>
                    <a:bodyPr/>
                    <a:lstStyle/>
                    <a:p>
                      <a:pPr algn="r">
                        <a:lnSpc>
                          <a:spcPct val="115000"/>
                        </a:lnSpc>
                        <a:spcAft>
                          <a:spcPts val="0"/>
                        </a:spcAft>
                      </a:pPr>
                      <a:r>
                        <a:rPr lang="de-DE" sz="1100">
                          <a:effectLst/>
                        </a:rPr>
                        <a:t>-13</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-20</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r>
              <a:tr h="190500">
                <a:tc>
                  <a:txBody>
                    <a:bodyPr/>
                    <a:lstStyle/>
                    <a:p>
                      <a:pPr>
                        <a:lnSpc>
                          <a:spcPct val="115000"/>
                        </a:lnSpc>
                        <a:spcAft>
                          <a:spcPts val="0"/>
                        </a:spcAft>
                      </a:pPr>
                      <a:r>
                        <a:rPr lang="en-US" sz="1100" dirty="0">
                          <a:effectLst/>
                        </a:rPr>
                        <a:t>PR_2</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en-US" sz="1100">
                          <a:effectLst/>
                        </a:rPr>
                        <a:t>-40</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en-US"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-41</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r>
                        <a:rPr lang="de-DE" sz="1100" b="1" kern="1200" dirty="0">
                          <a:solidFill>
                            <a:schemeClr val="lt1"/>
                          </a:solidFill>
                          <a:effectLst/>
                          <a:latin typeface="+mn-lt"/>
                          <a:ea typeface="+mn-ea"/>
                          <a:cs typeface="+mn-cs"/>
                        </a:rPr>
                        <a:t>Oth_2</a:t>
                      </a:r>
                    </a:p>
                  </a:txBody>
                  <a:tcPr marL="44450" marR="44450" marT="0" marB="0" anchor="b">
                    <a:solidFill>
                      <a:schemeClr val="accent1"/>
                    </a:solidFill>
                  </a:tcPr>
                </a:tc>
                <a:tc>
                  <a:txBody>
                    <a:bodyPr/>
                    <a:lstStyle/>
                    <a:p>
                      <a:pPr algn="r">
                        <a:lnSpc>
                          <a:spcPct val="115000"/>
                        </a:lnSpc>
                        <a:spcAft>
                          <a:spcPts val="0"/>
                        </a:spcAft>
                      </a:pPr>
                      <a:r>
                        <a:rPr lang="de-DE" sz="1100">
                          <a:effectLst/>
                        </a:rPr>
                        <a:t>-8</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-18</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r>
              <a:tr h="190500">
                <a:tc>
                  <a:txBody>
                    <a:bodyPr/>
                    <a:lstStyle/>
                    <a:p>
                      <a:pPr>
                        <a:lnSpc>
                          <a:spcPct val="115000"/>
                        </a:lnSpc>
                        <a:spcAft>
                          <a:spcPts val="0"/>
                        </a:spcAft>
                      </a:pPr>
                      <a:r>
                        <a:rPr lang="en-US" sz="1100" dirty="0">
                          <a:effectLst/>
                        </a:rPr>
                        <a:t>PR_3</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en-US" sz="1100">
                          <a:effectLst/>
                        </a:rPr>
                        <a:t>-39</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-42</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r>
                        <a:rPr lang="de-DE" sz="1100" b="1" kern="1200" dirty="0">
                          <a:solidFill>
                            <a:schemeClr val="lt1"/>
                          </a:solidFill>
                          <a:effectLst/>
                          <a:latin typeface="+mn-lt"/>
                          <a:ea typeface="+mn-ea"/>
                          <a:cs typeface="+mn-cs"/>
                        </a:rPr>
                        <a:t>Oth_3</a:t>
                      </a:r>
                    </a:p>
                  </a:txBody>
                  <a:tcPr marL="44450" marR="44450" marT="0" marB="0" anchor="b">
                    <a:solidFill>
                      <a:schemeClr val="accent1"/>
                    </a:solidFill>
                  </a:tcPr>
                </a:tc>
                <a:tc>
                  <a:txBody>
                    <a:bodyPr/>
                    <a:lstStyle/>
                    <a:p>
                      <a:pPr algn="r">
                        <a:lnSpc>
                          <a:spcPct val="115000"/>
                        </a:lnSpc>
                        <a:spcAft>
                          <a:spcPts val="0"/>
                        </a:spcAft>
                      </a:pPr>
                      <a:r>
                        <a:rPr lang="de-DE" sz="1100">
                          <a:effectLst/>
                        </a:rPr>
                        <a:t>-19</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-26</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r>
              <a:tr h="190500">
                <a:tc>
                  <a:txBody>
                    <a:bodyPr/>
                    <a:lstStyle/>
                    <a:p>
                      <a:pPr>
                        <a:lnSpc>
                          <a:spcPct val="115000"/>
                        </a:lnSpc>
                        <a:spcAft>
                          <a:spcPts val="0"/>
                        </a:spcAft>
                      </a:pPr>
                      <a:r>
                        <a:rPr lang="de-DE" sz="1100" dirty="0">
                          <a:effectLst/>
                        </a:rPr>
                        <a:t>PR_4</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-48</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-49</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r>
                        <a:rPr lang="de-DE" sz="1100" b="1" kern="1200" dirty="0">
                          <a:solidFill>
                            <a:schemeClr val="lt1"/>
                          </a:solidFill>
                          <a:effectLst/>
                          <a:latin typeface="+mn-lt"/>
                          <a:ea typeface="+mn-ea"/>
                          <a:cs typeface="+mn-cs"/>
                        </a:rPr>
                        <a:t>Oth_4</a:t>
                      </a:r>
                    </a:p>
                  </a:txBody>
                  <a:tcPr marL="44450" marR="44450" marT="0" marB="0" anchor="b">
                    <a:solidFill>
                      <a:schemeClr val="accent1"/>
                    </a:solidFill>
                  </a:tcPr>
                </a:tc>
                <a:tc>
                  <a:txBody>
                    <a:bodyPr/>
                    <a:lstStyle/>
                    <a:p>
                      <a:pPr algn="r">
                        <a:lnSpc>
                          <a:spcPct val="115000"/>
                        </a:lnSpc>
                        <a:spcAft>
                          <a:spcPts val="0"/>
                        </a:spcAft>
                      </a:pPr>
                      <a:r>
                        <a:rPr lang="de-DE" sz="1100">
                          <a:effectLst/>
                        </a:rPr>
                        <a:t>-13</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-20</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r>
              <a:tr h="190500">
                <a:tc>
                  <a:txBody>
                    <a:bodyPr/>
                    <a:lstStyle/>
                    <a:p>
                      <a:pPr>
                        <a:lnSpc>
                          <a:spcPct val="115000"/>
                        </a:lnSpc>
                        <a:spcAft>
                          <a:spcPts val="0"/>
                        </a:spcAft>
                      </a:pPr>
                      <a:r>
                        <a:rPr lang="de-DE" sz="1100" dirty="0">
                          <a:effectLst/>
                        </a:rPr>
                        <a:t>PR_5</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-49</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-50</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r>
                        <a:rPr lang="de-DE" sz="1100" b="1" kern="1200" dirty="0">
                          <a:solidFill>
                            <a:schemeClr val="lt1"/>
                          </a:solidFill>
                          <a:effectLst/>
                          <a:latin typeface="+mn-lt"/>
                          <a:ea typeface="+mn-ea"/>
                          <a:cs typeface="+mn-cs"/>
                        </a:rPr>
                        <a:t>Oth_5</a:t>
                      </a:r>
                    </a:p>
                  </a:txBody>
                  <a:tcPr marL="44450" marR="44450" marT="0" marB="0" anchor="b">
                    <a:solidFill>
                      <a:schemeClr val="accent1"/>
                    </a:solidFill>
                  </a:tcPr>
                </a:tc>
                <a:tc>
                  <a:txBody>
                    <a:bodyPr/>
                    <a:lstStyle/>
                    <a:p>
                      <a:pPr algn="r">
                        <a:lnSpc>
                          <a:spcPct val="115000"/>
                        </a:lnSpc>
                        <a:spcAft>
                          <a:spcPts val="0"/>
                        </a:spcAft>
                      </a:pPr>
                      <a:r>
                        <a:rPr lang="de-DE" sz="1100">
                          <a:effectLst/>
                        </a:rPr>
                        <a:t>-8</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-18</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r>
              <a:tr h="190500">
                <a:tc>
                  <a:txBody>
                    <a:bodyPr/>
                    <a:lstStyle/>
                    <a:p>
                      <a:pPr>
                        <a:lnSpc>
                          <a:spcPct val="115000"/>
                        </a:lnSpc>
                        <a:spcAft>
                          <a:spcPts val="0"/>
                        </a:spcAft>
                      </a:pPr>
                      <a:r>
                        <a:rPr lang="de-DE" sz="1100" dirty="0">
                          <a:effectLst/>
                        </a:rPr>
                        <a:t>PR_6</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-50</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-49</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r>
                        <a:rPr lang="de-DE" sz="1100" b="1" kern="1200" dirty="0">
                          <a:solidFill>
                            <a:schemeClr val="lt1"/>
                          </a:solidFill>
                          <a:effectLst/>
                          <a:latin typeface="+mn-lt"/>
                          <a:ea typeface="+mn-ea"/>
                          <a:cs typeface="+mn-cs"/>
                        </a:rPr>
                        <a:t>Oth_6</a:t>
                      </a:r>
                    </a:p>
                  </a:txBody>
                  <a:tcPr marL="44450" marR="44450" marT="0" marB="0" anchor="b">
                    <a:solidFill>
                      <a:schemeClr val="accent1"/>
                    </a:solidFill>
                  </a:tcPr>
                </a:tc>
                <a:tc>
                  <a:txBody>
                    <a:bodyPr/>
                    <a:lstStyle/>
                    <a:p>
                      <a:pPr algn="r">
                        <a:lnSpc>
                          <a:spcPct val="115000"/>
                        </a:lnSpc>
                        <a:spcAft>
                          <a:spcPts val="0"/>
                        </a:spcAft>
                      </a:pPr>
                      <a:r>
                        <a:rPr lang="de-DE" sz="1100">
                          <a:effectLst/>
                        </a:rPr>
                        <a:t>-6</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-18</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r>
              <a:tr h="190500">
                <a:tc>
                  <a:txBody>
                    <a:bodyPr/>
                    <a:lstStyle/>
                    <a:p>
                      <a:pPr>
                        <a:lnSpc>
                          <a:spcPct val="115000"/>
                        </a:lnSpc>
                        <a:spcAft>
                          <a:spcPts val="0"/>
                        </a:spcAft>
                      </a:pPr>
                      <a:r>
                        <a:rPr lang="de-DE" sz="1100" dirty="0">
                          <a:effectLst/>
                        </a:rPr>
                        <a:t>PR_7</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-50</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-52</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r>
                        <a:rPr lang="de-DE" sz="1100" b="1" kern="1200" dirty="0">
                          <a:solidFill>
                            <a:schemeClr val="lt1"/>
                          </a:solidFill>
                          <a:effectLst/>
                          <a:latin typeface="+mn-lt"/>
                          <a:ea typeface="+mn-ea"/>
                          <a:cs typeface="+mn-cs"/>
                        </a:rPr>
                        <a:t>Oth_7</a:t>
                      </a:r>
                    </a:p>
                  </a:txBody>
                  <a:tcPr marL="44450" marR="44450" marT="0" marB="0" anchor="b">
                    <a:solidFill>
                      <a:schemeClr val="accent1"/>
                    </a:solidFill>
                  </a:tcPr>
                </a:tc>
                <a:tc>
                  <a:txBody>
                    <a:bodyPr/>
                    <a:lstStyle/>
                    <a:p>
                      <a:pPr algn="r">
                        <a:lnSpc>
                          <a:spcPct val="115000"/>
                        </a:lnSpc>
                        <a:spcAft>
                          <a:spcPts val="0"/>
                        </a:spcAft>
                      </a:pPr>
                      <a:r>
                        <a:rPr lang="de-DE" sz="1100">
                          <a:effectLst/>
                        </a:rPr>
                        <a:t>-5</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-16</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r>
              <a:tr h="190500">
                <a:tc>
                  <a:txBody>
                    <a:bodyPr/>
                    <a:lstStyle/>
                    <a:p>
                      <a:pPr>
                        <a:lnSpc>
                          <a:spcPct val="115000"/>
                        </a:lnSpc>
                        <a:spcAft>
                          <a:spcPts val="0"/>
                        </a:spcAft>
                      </a:pPr>
                      <a:r>
                        <a:rPr lang="de-DE" sz="1100" dirty="0">
                          <a:effectLst/>
                        </a:rPr>
                        <a:t>PR_8</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-51</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-52</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r>
                        <a:rPr lang="de-DE" sz="1100" b="1" kern="1200" dirty="0">
                          <a:solidFill>
                            <a:schemeClr val="lt1"/>
                          </a:solidFill>
                          <a:effectLst/>
                          <a:latin typeface="+mn-lt"/>
                          <a:ea typeface="+mn-ea"/>
                          <a:cs typeface="+mn-cs"/>
                        </a:rPr>
                        <a:t>Oth_8</a:t>
                      </a:r>
                    </a:p>
                  </a:txBody>
                  <a:tcPr marL="44450" marR="44450" marT="0" marB="0" anchor="b">
                    <a:solidFill>
                      <a:schemeClr val="accent1"/>
                    </a:solidFill>
                  </a:tcPr>
                </a:tc>
                <a:tc>
                  <a:txBody>
                    <a:bodyPr/>
                    <a:lstStyle/>
                    <a:p>
                      <a:pPr algn="r">
                        <a:lnSpc>
                          <a:spcPct val="115000"/>
                        </a:lnSpc>
                        <a:spcAft>
                          <a:spcPts val="0"/>
                        </a:spcAft>
                      </a:pPr>
                      <a:r>
                        <a:rPr lang="de-DE" sz="1100">
                          <a:effectLst/>
                        </a:rPr>
                        <a:t>-5</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-15</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r>
              <a:tr h="190500">
                <a:tc>
                  <a:txBody>
                    <a:bodyPr/>
                    <a:lstStyle/>
                    <a:p>
                      <a:pPr>
                        <a:lnSpc>
                          <a:spcPct val="115000"/>
                        </a:lnSpc>
                        <a:spcAft>
                          <a:spcPts val="0"/>
                        </a:spcAft>
                      </a:pPr>
                      <a:r>
                        <a:rPr lang="de-DE" sz="1100" dirty="0">
                          <a:effectLst/>
                        </a:rPr>
                        <a:t>PR_9</a:t>
                      </a:r>
                      <a:endParaRPr lang="de-DE" sz="1100" dirty="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-39</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-39</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a:effectLst/>
                        </a:rPr>
                        <a:t> </a:t>
                      </a:r>
                      <a:endParaRPr lang="de-DE" sz="1100" dirty="0">
                        <a:effectLst/>
                        <a:latin typeface="Arial"/>
                        <a:ea typeface="Arial"/>
                        <a:cs typeface="Times New Roman"/>
                      </a:endParaRPr>
                    </a:p>
                  </a:txBody>
                  <a:tcPr marL="44450" marR="44450" marT="0" marB="0">
                    <a:noFill/>
                  </a:tcPr>
                </a:tc>
                <a:tc>
                  <a:txBody>
                    <a:bodyPr/>
                    <a:lstStyle/>
                    <a:p>
                      <a:pPr marL="0" algn="l" defTabSz="914400" rtl="0" eaLnBrk="1" latinLnBrk="0" hangingPunct="1">
                        <a:lnSpc>
                          <a:spcPct val="115000"/>
                        </a:lnSpc>
                        <a:spcAft>
                          <a:spcPts val="0"/>
                        </a:spcAft>
                      </a:pPr>
                      <a:r>
                        <a:rPr lang="de-DE" sz="1100" b="1" kern="1200" dirty="0">
                          <a:solidFill>
                            <a:schemeClr val="lt1"/>
                          </a:solidFill>
                          <a:effectLst/>
                          <a:latin typeface="+mn-lt"/>
                          <a:ea typeface="+mn-ea"/>
                          <a:cs typeface="+mn-cs"/>
                        </a:rPr>
                        <a:t>Oth_9</a:t>
                      </a:r>
                    </a:p>
                  </a:txBody>
                  <a:tcPr marL="44450" marR="44450" marT="0" marB="0" anchor="b">
                    <a:solidFill>
                      <a:schemeClr val="accent1"/>
                    </a:solidFill>
                  </a:tcPr>
                </a:tc>
                <a:tc>
                  <a:txBody>
                    <a:bodyPr/>
                    <a:lstStyle/>
                    <a:p>
                      <a:pPr algn="r">
                        <a:lnSpc>
                          <a:spcPct val="115000"/>
                        </a:lnSpc>
                        <a:spcAft>
                          <a:spcPts val="0"/>
                        </a:spcAft>
                      </a:pPr>
                      <a:r>
                        <a:rPr lang="de-DE" sz="1100">
                          <a:effectLst/>
                        </a:rPr>
                        <a:t>-6</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a:effectLst/>
                        </a:rPr>
                        <a:t>dBm</a:t>
                      </a:r>
                      <a:endParaRPr lang="de-DE" sz="1100">
                        <a:effectLst/>
                        <a:latin typeface="Arial"/>
                        <a:ea typeface="Arial"/>
                        <a:cs typeface="Times New Roman"/>
                      </a:endParaRPr>
                    </a:p>
                  </a:txBody>
                  <a:tcPr marL="44450" marR="44450" marT="0" marB="0" anchor="b"/>
                </a:tc>
                <a:tc>
                  <a:txBody>
                    <a:bodyPr/>
                    <a:lstStyle/>
                    <a:p>
                      <a:pPr algn="r">
                        <a:lnSpc>
                          <a:spcPct val="115000"/>
                        </a:lnSpc>
                        <a:spcAft>
                          <a:spcPts val="0"/>
                        </a:spcAft>
                      </a:pPr>
                      <a:r>
                        <a:rPr lang="de-DE" sz="1100">
                          <a:effectLst/>
                        </a:rPr>
                        <a:t>-14</a:t>
                      </a:r>
                      <a:endParaRPr lang="de-DE" sz="1100">
                        <a:effectLst/>
                        <a:latin typeface="Arial"/>
                        <a:ea typeface="Arial"/>
                        <a:cs typeface="Times New Roman"/>
                      </a:endParaRPr>
                    </a:p>
                  </a:txBody>
                  <a:tcPr marL="44450" marR="44450" marT="0" marB="0" anchor="b"/>
                </a:tc>
                <a:tc>
                  <a:txBody>
                    <a:bodyPr/>
                    <a:lstStyle/>
                    <a:p>
                      <a:pPr>
                        <a:lnSpc>
                          <a:spcPct val="115000"/>
                        </a:lnSpc>
                        <a:spcAft>
                          <a:spcPts val="0"/>
                        </a:spcAft>
                      </a:pPr>
                      <a:r>
                        <a:rPr lang="de-DE" sz="1100" dirty="0" err="1">
                          <a:effectLst/>
                        </a:rPr>
                        <a:t>dBm</a:t>
                      </a:r>
                      <a:endParaRPr lang="de-DE" sz="1100" dirty="0">
                        <a:effectLst/>
                        <a:latin typeface="Arial"/>
                        <a:ea typeface="Arial"/>
                        <a:cs typeface="Times New Roman"/>
                      </a:endParaRPr>
                    </a:p>
                  </a:txBody>
                  <a:tcPr marL="44450" marR="44450" marT="0" marB="0" anchor="b"/>
                </a:tc>
              </a:tr>
            </a:tbl>
          </a:graphicData>
        </a:graphic>
      </p:graphicFrame>
      <p:sp>
        <p:nvSpPr>
          <p:cNvPr id="5" name="Rechteck 4"/>
          <p:cNvSpPr/>
          <p:nvPr/>
        </p:nvSpPr>
        <p:spPr>
          <a:xfrm rot="20260276">
            <a:off x="2429461" y="3278858"/>
            <a:ext cx="5035354" cy="707886"/>
          </a:xfrm>
          <a:prstGeom prst="rect">
            <a:avLst/>
          </a:prstGeom>
          <a:noFill/>
          <a:ln>
            <a:noFill/>
          </a:ln>
          <a:effectLst/>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de-DE" sz="4000" b="1" cap="none" spc="0" dirty="0" err="1" smtClean="0">
                <a:ln/>
                <a:solidFill>
                  <a:srgbClr val="FF0000"/>
                </a:solidFill>
                <a:effectLst/>
              </a:rPr>
              <a:t>average</a:t>
            </a:r>
            <a:r>
              <a:rPr lang="de-DE" sz="4000" b="1" cap="none" spc="0" dirty="0" smtClean="0">
                <a:ln/>
                <a:solidFill>
                  <a:srgbClr val="FF0000"/>
                </a:solidFill>
                <a:effectLst/>
              </a:rPr>
              <a:t> </a:t>
            </a:r>
            <a:r>
              <a:rPr lang="de-DE" sz="4000" b="1" cap="none" spc="0" dirty="0" err="1" smtClean="0">
                <a:ln/>
                <a:solidFill>
                  <a:srgbClr val="FF0000"/>
                </a:solidFill>
                <a:effectLst/>
              </a:rPr>
              <a:t>parameters</a:t>
            </a:r>
            <a:endParaRPr lang="de-DE" sz="4000" b="1" cap="none" spc="0" dirty="0">
              <a:ln/>
              <a:solidFill>
                <a:srgbClr val="FF0000"/>
              </a:solidFill>
              <a:effectLst/>
            </a:endParaRPr>
          </a:p>
        </p:txBody>
      </p:sp>
      <p:sp>
        <p:nvSpPr>
          <p:cNvPr id="6" name="Textfeld 5"/>
          <p:cNvSpPr txBox="1"/>
          <p:nvPr/>
        </p:nvSpPr>
        <p:spPr>
          <a:xfrm>
            <a:off x="257453" y="1628800"/>
            <a:ext cx="6985759" cy="369332"/>
          </a:xfrm>
          <a:prstGeom prst="rect">
            <a:avLst/>
          </a:prstGeom>
          <a:noFill/>
        </p:spPr>
        <p:txBody>
          <a:bodyPr wrap="none" rtlCol="0">
            <a:spAutoFit/>
          </a:bodyPr>
          <a:lstStyle/>
          <a:p>
            <a:pPr algn="l"/>
            <a:r>
              <a:rPr lang="de-DE" sz="1800" dirty="0" smtClean="0"/>
              <a:t>Parameters </a:t>
            </a:r>
            <a:r>
              <a:rPr lang="de-DE" sz="1800" dirty="0" err="1" smtClean="0"/>
              <a:t>taken</a:t>
            </a:r>
            <a:r>
              <a:rPr lang="de-DE" sz="1800" dirty="0" smtClean="0"/>
              <a:t> </a:t>
            </a:r>
            <a:r>
              <a:rPr lang="de-DE" sz="1800" dirty="0" err="1" smtClean="0"/>
              <a:t>from</a:t>
            </a:r>
            <a:r>
              <a:rPr lang="de-DE" sz="1800" dirty="0" smtClean="0"/>
              <a:t> ECC </a:t>
            </a:r>
            <a:r>
              <a:rPr lang="de-DE" sz="1800" dirty="0" err="1" smtClean="0"/>
              <a:t>report</a:t>
            </a:r>
            <a:r>
              <a:rPr lang="de-DE" sz="1800" dirty="0" smtClean="0"/>
              <a:t> 148 (DVB-T </a:t>
            </a:r>
            <a:r>
              <a:rPr lang="de-DE" sz="1800" dirty="0" err="1" smtClean="0"/>
              <a:t>interfered</a:t>
            </a:r>
            <a:r>
              <a:rPr lang="de-DE" sz="1800" dirty="0" smtClean="0"/>
              <a:t> </a:t>
            </a:r>
            <a:r>
              <a:rPr lang="de-DE" sz="1800" dirty="0" err="1" smtClean="0"/>
              <a:t>by</a:t>
            </a:r>
            <a:r>
              <a:rPr lang="de-DE" sz="1800" dirty="0" smtClean="0"/>
              <a:t> LTE):</a:t>
            </a:r>
            <a:endParaRPr lang="de-DE" sz="1800" dirty="0"/>
          </a:p>
        </p:txBody>
      </p:sp>
      <p:sp>
        <p:nvSpPr>
          <p:cNvPr id="8"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spTree>
    <p:extLst>
      <p:ext uri="{BB962C8B-B14F-4D97-AF65-F5344CB8AC3E}">
        <p14:creationId xmlns:p14="http://schemas.microsoft.com/office/powerpoint/2010/main" xmlns="" val="13042968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xmlns="" val="1456519405"/>
              </p:ext>
            </p:extLst>
          </p:nvPr>
        </p:nvGraphicFramePr>
        <p:xfrm>
          <a:off x="683568" y="3602865"/>
          <a:ext cx="4248472" cy="2243328"/>
        </p:xfrm>
        <a:graphic>
          <a:graphicData uri="http://schemas.openxmlformats.org/drawingml/2006/table">
            <a:tbl>
              <a:tblPr firstRow="1" firstCol="1" bandRow="1">
                <a:tableStyleId>{5C22544A-7EE6-4342-B048-85BDC9FD1C3A}</a:tableStyleId>
              </a:tblPr>
              <a:tblGrid>
                <a:gridCol w="864096"/>
                <a:gridCol w="1630378"/>
                <a:gridCol w="1753998"/>
              </a:tblGrid>
              <a:tr h="0">
                <a:tc>
                  <a:txBody>
                    <a:bodyPr/>
                    <a:lstStyle/>
                    <a:p>
                      <a:pPr>
                        <a:lnSpc>
                          <a:spcPct val="115000"/>
                        </a:lnSpc>
                        <a:spcAft>
                          <a:spcPts val="0"/>
                        </a:spcAft>
                      </a:pPr>
                      <a:r>
                        <a:rPr lang="en-US" sz="1100" dirty="0">
                          <a:effectLst/>
                        </a:rPr>
                        <a:t> </a:t>
                      </a:r>
                      <a:endParaRPr lang="de-DE" sz="1100" dirty="0">
                        <a:effectLst/>
                        <a:latin typeface="Arial"/>
                        <a:ea typeface="Arial"/>
                        <a:cs typeface="Times New Roman"/>
                      </a:endParaRPr>
                    </a:p>
                  </a:txBody>
                  <a:tcPr marL="68580" marR="68580" marT="0" marB="0"/>
                </a:tc>
                <a:tc gridSpan="2">
                  <a:txBody>
                    <a:bodyPr/>
                    <a:lstStyle/>
                    <a:p>
                      <a:pPr algn="ctr">
                        <a:lnSpc>
                          <a:spcPct val="115000"/>
                        </a:lnSpc>
                        <a:spcAft>
                          <a:spcPts val="0"/>
                        </a:spcAft>
                      </a:pPr>
                      <a:r>
                        <a:rPr lang="en-US" sz="1000" dirty="0">
                          <a:effectLst/>
                        </a:rPr>
                        <a:t>Broadcast</a:t>
                      </a:r>
                      <a:endParaRPr lang="de-DE" sz="1100" dirty="0">
                        <a:effectLst/>
                        <a:latin typeface="Arial"/>
                        <a:ea typeface="Arial"/>
                        <a:cs typeface="Times New Roman"/>
                      </a:endParaRPr>
                    </a:p>
                  </a:txBody>
                  <a:tcPr marL="68580" marR="68580" marT="0" marB="0"/>
                </a:tc>
                <a:tc hMerge="1">
                  <a:txBody>
                    <a:bodyPr/>
                    <a:lstStyle/>
                    <a:p>
                      <a:endParaRPr lang="de-DE"/>
                    </a:p>
                  </a:txBody>
                  <a:tcPr/>
                </a:tc>
              </a:tr>
              <a:tr h="0">
                <a:tc>
                  <a:txBody>
                    <a:bodyPr/>
                    <a:lstStyle/>
                    <a:p>
                      <a:pPr>
                        <a:lnSpc>
                          <a:spcPct val="115000"/>
                        </a:lnSpc>
                        <a:spcAft>
                          <a:spcPts val="0"/>
                        </a:spcAft>
                      </a:pPr>
                      <a:r>
                        <a:rPr lang="en-US" sz="1000">
                          <a:effectLst/>
                        </a:rPr>
                        <a:t>TVWS</a:t>
                      </a:r>
                      <a:endParaRPr lang="de-DE" sz="1100">
                        <a:effectLst/>
                        <a:latin typeface="Arial"/>
                        <a:ea typeface="Arial"/>
                        <a:cs typeface="Times New Roman"/>
                      </a:endParaRPr>
                    </a:p>
                  </a:txBody>
                  <a:tcPr marL="68580" marR="68580" marT="0" marB="0"/>
                </a:tc>
                <a:tc>
                  <a:txBody>
                    <a:bodyPr/>
                    <a:lstStyle/>
                    <a:p>
                      <a:pPr algn="ctr">
                        <a:lnSpc>
                          <a:spcPct val="115000"/>
                        </a:lnSpc>
                        <a:spcAft>
                          <a:spcPts val="0"/>
                        </a:spcAft>
                      </a:pPr>
                      <a:r>
                        <a:rPr lang="en-US" sz="1000">
                          <a:effectLst/>
                        </a:rPr>
                        <a:t>fixed (FR)</a:t>
                      </a:r>
                      <a:endParaRPr lang="de-DE" sz="1100">
                        <a:effectLst/>
                        <a:latin typeface="Arial"/>
                        <a:ea typeface="Arial"/>
                        <a:cs typeface="Times New Roman"/>
                      </a:endParaRPr>
                    </a:p>
                  </a:txBody>
                  <a:tcPr marL="68580" marR="68580" marT="0" marB="0"/>
                </a:tc>
                <a:tc>
                  <a:txBody>
                    <a:bodyPr/>
                    <a:lstStyle/>
                    <a:p>
                      <a:pPr algn="ctr">
                        <a:lnSpc>
                          <a:spcPct val="115000"/>
                        </a:lnSpc>
                        <a:spcAft>
                          <a:spcPts val="0"/>
                        </a:spcAft>
                      </a:pPr>
                      <a:r>
                        <a:rPr lang="en-US" sz="1000">
                          <a:effectLst/>
                        </a:rPr>
                        <a:t>portable (PO)</a:t>
                      </a:r>
                      <a:endParaRPr lang="de-DE" sz="1100">
                        <a:effectLst/>
                        <a:latin typeface="Arial"/>
                        <a:ea typeface="Arial"/>
                        <a:cs typeface="Times New Roman"/>
                      </a:endParaRPr>
                    </a:p>
                  </a:txBody>
                  <a:tcPr marL="68580" marR="68580" marT="0" marB="0"/>
                </a:tc>
              </a:tr>
              <a:tr h="0">
                <a:tc>
                  <a:txBody>
                    <a:bodyPr/>
                    <a:lstStyle/>
                    <a:p>
                      <a:pPr algn="ctr">
                        <a:lnSpc>
                          <a:spcPct val="115000"/>
                        </a:lnSpc>
                        <a:spcAft>
                          <a:spcPts val="0"/>
                        </a:spcAft>
                      </a:pPr>
                      <a:r>
                        <a:rPr lang="en-US" sz="1000">
                          <a:effectLst/>
                        </a:rPr>
                        <a:t>Base station (BS)</a:t>
                      </a:r>
                      <a:endParaRPr lang="de-DE" sz="1100">
                        <a:effectLst/>
                      </a:endParaRPr>
                    </a:p>
                    <a:p>
                      <a:pPr algn="ctr">
                        <a:lnSpc>
                          <a:spcPct val="115000"/>
                        </a:lnSpc>
                        <a:spcAft>
                          <a:spcPts val="0"/>
                        </a:spcAft>
                      </a:pPr>
                      <a:r>
                        <a:rPr lang="en-US" sz="1000">
                          <a:effectLst/>
                        </a:rPr>
                        <a:t> </a:t>
                      </a:r>
                      <a:endParaRPr lang="de-DE" sz="1100">
                        <a:effectLst/>
                        <a:latin typeface="Arial"/>
                        <a:ea typeface="Arial"/>
                        <a:cs typeface="Times New Roman"/>
                      </a:endParaRPr>
                    </a:p>
                  </a:txBody>
                  <a:tcPr marL="68580" marR="68580" marT="0" marB="0"/>
                </a:tc>
                <a:tc>
                  <a:txBody>
                    <a:bodyPr/>
                    <a:lstStyle/>
                    <a:p>
                      <a:pPr marL="342265">
                        <a:lnSpc>
                          <a:spcPct val="115000"/>
                        </a:lnSpc>
                        <a:spcAft>
                          <a:spcPts val="0"/>
                        </a:spcAft>
                      </a:pPr>
                      <a:r>
                        <a:rPr lang="en-US" sz="1100">
                          <a:effectLst/>
                        </a:rPr>
                        <a:t>d</a:t>
                      </a:r>
                      <a:r>
                        <a:rPr lang="en-US" sz="1100" baseline="-25000">
                          <a:effectLst/>
                        </a:rPr>
                        <a:t>min</a:t>
                      </a:r>
                      <a:r>
                        <a:rPr lang="en-US" sz="1100">
                          <a:effectLst/>
                        </a:rPr>
                        <a:t> = </a:t>
                      </a:r>
                      <a:r>
                        <a:rPr lang="en-US" sz="1100">
                          <a:effectLst/>
                          <a:highlight>
                            <a:srgbClr val="00FFFF"/>
                          </a:highlight>
                        </a:rPr>
                        <a:t>30 m</a:t>
                      </a:r>
                      <a:endParaRPr lang="de-DE" sz="1100">
                        <a:effectLst/>
                      </a:endParaRPr>
                    </a:p>
                    <a:p>
                      <a:pPr marL="342265">
                        <a:lnSpc>
                          <a:spcPct val="115000"/>
                        </a:lnSpc>
                        <a:spcAft>
                          <a:spcPts val="0"/>
                        </a:spcAft>
                      </a:pPr>
                      <a:r>
                        <a:rPr lang="en-US" sz="1100">
                          <a:effectLst/>
                        </a:rPr>
                        <a:t>Yagi antenna</a:t>
                      </a:r>
                      <a:endParaRPr lang="de-DE" sz="1100">
                        <a:effectLst/>
                        <a:latin typeface="Arial"/>
                        <a:ea typeface="Arial"/>
                        <a:cs typeface="Times New Roman"/>
                      </a:endParaRPr>
                    </a:p>
                  </a:txBody>
                  <a:tcPr marL="68580" marR="68580" marT="0" marB="0"/>
                </a:tc>
                <a:tc>
                  <a:txBody>
                    <a:bodyPr/>
                    <a:lstStyle/>
                    <a:p>
                      <a:pPr marL="341630">
                        <a:lnSpc>
                          <a:spcPct val="115000"/>
                        </a:lnSpc>
                        <a:spcAft>
                          <a:spcPts val="0"/>
                        </a:spcAft>
                      </a:pPr>
                      <a:r>
                        <a:rPr lang="en-US" sz="1100">
                          <a:effectLst/>
                        </a:rPr>
                        <a:t>d</a:t>
                      </a:r>
                      <a:r>
                        <a:rPr lang="en-US" sz="1100" baseline="-25000">
                          <a:effectLst/>
                        </a:rPr>
                        <a:t>min</a:t>
                      </a:r>
                      <a:r>
                        <a:rPr lang="en-US" sz="1100">
                          <a:effectLst/>
                        </a:rPr>
                        <a:t> = </a:t>
                      </a:r>
                      <a:r>
                        <a:rPr lang="en-US" sz="1100">
                          <a:effectLst/>
                          <a:highlight>
                            <a:srgbClr val="00FFFF"/>
                          </a:highlight>
                        </a:rPr>
                        <a:t>10 m</a:t>
                      </a:r>
                      <a:endParaRPr lang="de-DE" sz="1100">
                        <a:effectLst/>
                      </a:endParaRPr>
                    </a:p>
                    <a:p>
                      <a:pPr marL="341630">
                        <a:lnSpc>
                          <a:spcPct val="115000"/>
                        </a:lnSpc>
                        <a:spcAft>
                          <a:spcPts val="0"/>
                        </a:spcAft>
                      </a:pPr>
                      <a:r>
                        <a:rPr lang="en-US" sz="1100">
                          <a:effectLst/>
                        </a:rPr>
                        <a:t>Dipole antenna</a:t>
                      </a:r>
                      <a:endParaRPr lang="de-DE" sz="1100">
                        <a:effectLst/>
                        <a:latin typeface="Arial"/>
                        <a:ea typeface="Arial"/>
                        <a:cs typeface="Times New Roman"/>
                      </a:endParaRPr>
                    </a:p>
                  </a:txBody>
                  <a:tcPr marL="68580" marR="68580" marT="0" marB="0"/>
                </a:tc>
              </a:tr>
              <a:tr h="0">
                <a:tc>
                  <a:txBody>
                    <a:bodyPr/>
                    <a:lstStyle/>
                    <a:p>
                      <a:pPr algn="ctr">
                        <a:lnSpc>
                          <a:spcPct val="115000"/>
                        </a:lnSpc>
                        <a:spcAft>
                          <a:spcPts val="0"/>
                        </a:spcAft>
                      </a:pPr>
                      <a:r>
                        <a:rPr lang="en-US" sz="1000">
                          <a:effectLst/>
                        </a:rPr>
                        <a:t>User equipment (UE)</a:t>
                      </a:r>
                      <a:endParaRPr lang="de-DE" sz="1100">
                        <a:effectLst/>
                        <a:latin typeface="Arial"/>
                        <a:ea typeface="Arial"/>
                        <a:cs typeface="Times New Roman"/>
                      </a:endParaRPr>
                    </a:p>
                  </a:txBody>
                  <a:tcPr marL="68580" marR="68580" marT="0" marB="0"/>
                </a:tc>
                <a:tc>
                  <a:txBody>
                    <a:bodyPr/>
                    <a:lstStyle/>
                    <a:p>
                      <a:pPr marL="342265">
                        <a:lnSpc>
                          <a:spcPct val="115000"/>
                        </a:lnSpc>
                        <a:spcAft>
                          <a:spcPts val="0"/>
                        </a:spcAft>
                      </a:pPr>
                      <a:r>
                        <a:rPr lang="en-US" sz="1100">
                          <a:effectLst/>
                        </a:rPr>
                        <a:t>d</a:t>
                      </a:r>
                      <a:r>
                        <a:rPr lang="en-US" sz="1100" baseline="-25000">
                          <a:effectLst/>
                        </a:rPr>
                        <a:t>min</a:t>
                      </a:r>
                      <a:r>
                        <a:rPr lang="en-US" sz="1100">
                          <a:effectLst/>
                        </a:rPr>
                        <a:t> = </a:t>
                      </a:r>
                      <a:r>
                        <a:rPr lang="en-US" sz="1100">
                          <a:effectLst/>
                          <a:highlight>
                            <a:srgbClr val="00FFFF"/>
                          </a:highlight>
                        </a:rPr>
                        <a:t>20 m</a:t>
                      </a:r>
                      <a:endParaRPr lang="de-DE" sz="1100">
                        <a:effectLst/>
                      </a:endParaRPr>
                    </a:p>
                    <a:p>
                      <a:pPr marL="342265">
                        <a:lnSpc>
                          <a:spcPct val="115000"/>
                        </a:lnSpc>
                        <a:spcAft>
                          <a:spcPts val="0"/>
                        </a:spcAft>
                      </a:pPr>
                      <a:r>
                        <a:rPr lang="en-US" sz="1100">
                          <a:effectLst/>
                        </a:rPr>
                        <a:t>Yagi antenna</a:t>
                      </a:r>
                      <a:endParaRPr lang="de-DE" sz="1100">
                        <a:effectLst/>
                      </a:endParaRPr>
                    </a:p>
                    <a:p>
                      <a:pPr marL="342265" algn="ctr">
                        <a:lnSpc>
                          <a:spcPct val="115000"/>
                        </a:lnSpc>
                        <a:spcAft>
                          <a:spcPts val="0"/>
                        </a:spcAft>
                      </a:pPr>
                      <a:r>
                        <a:rPr lang="en-US" sz="1100">
                          <a:effectLst/>
                        </a:rPr>
                        <a:t> </a:t>
                      </a:r>
                      <a:endParaRPr lang="de-DE" sz="1100">
                        <a:effectLst/>
                        <a:latin typeface="Arial"/>
                        <a:ea typeface="Arial"/>
                        <a:cs typeface="Times New Roman"/>
                      </a:endParaRPr>
                    </a:p>
                  </a:txBody>
                  <a:tcPr marL="68580" marR="68580" marT="0" marB="0"/>
                </a:tc>
                <a:tc>
                  <a:txBody>
                    <a:bodyPr/>
                    <a:lstStyle/>
                    <a:p>
                      <a:pPr marL="341630">
                        <a:lnSpc>
                          <a:spcPct val="115000"/>
                        </a:lnSpc>
                        <a:spcAft>
                          <a:spcPts val="0"/>
                        </a:spcAft>
                      </a:pPr>
                      <a:r>
                        <a:rPr lang="en-US" sz="1100">
                          <a:effectLst/>
                        </a:rPr>
                        <a:t>d</a:t>
                      </a:r>
                      <a:r>
                        <a:rPr lang="en-US" sz="1100" baseline="-25000">
                          <a:effectLst/>
                        </a:rPr>
                        <a:t>min</a:t>
                      </a:r>
                      <a:r>
                        <a:rPr lang="en-US" sz="1100">
                          <a:effectLst/>
                        </a:rPr>
                        <a:t> = </a:t>
                      </a:r>
                      <a:r>
                        <a:rPr lang="en-US" sz="1100">
                          <a:effectLst/>
                          <a:highlight>
                            <a:srgbClr val="00FFFF"/>
                          </a:highlight>
                        </a:rPr>
                        <a:t>2 m</a:t>
                      </a:r>
                      <a:endParaRPr lang="de-DE" sz="1100">
                        <a:effectLst/>
                      </a:endParaRPr>
                    </a:p>
                    <a:p>
                      <a:pPr marL="341630">
                        <a:lnSpc>
                          <a:spcPct val="115000"/>
                        </a:lnSpc>
                        <a:spcAft>
                          <a:spcPts val="0"/>
                        </a:spcAft>
                      </a:pPr>
                      <a:r>
                        <a:rPr lang="en-US" sz="1100">
                          <a:effectLst/>
                        </a:rPr>
                        <a:t>Dipole antenna</a:t>
                      </a:r>
                      <a:endParaRPr lang="de-DE" sz="1100">
                        <a:effectLst/>
                      </a:endParaRPr>
                    </a:p>
                    <a:p>
                      <a:pPr marL="341630" algn="ctr">
                        <a:lnSpc>
                          <a:spcPct val="115000"/>
                        </a:lnSpc>
                        <a:spcAft>
                          <a:spcPts val="0"/>
                        </a:spcAft>
                      </a:pPr>
                      <a:r>
                        <a:rPr lang="en-US" sz="1100">
                          <a:effectLst/>
                        </a:rPr>
                        <a:t> </a:t>
                      </a:r>
                      <a:endParaRPr lang="de-DE" sz="1100">
                        <a:effectLst/>
                        <a:latin typeface="Arial"/>
                        <a:ea typeface="Arial"/>
                        <a:cs typeface="Times New Roman"/>
                      </a:endParaRPr>
                    </a:p>
                  </a:txBody>
                  <a:tcPr marL="68580" marR="68580" marT="0" marB="0"/>
                </a:tc>
              </a:tr>
              <a:tr h="0">
                <a:tc>
                  <a:txBody>
                    <a:bodyPr/>
                    <a:lstStyle/>
                    <a:p>
                      <a:pPr algn="ctr">
                        <a:lnSpc>
                          <a:spcPct val="115000"/>
                        </a:lnSpc>
                        <a:spcAft>
                          <a:spcPts val="0"/>
                        </a:spcAft>
                      </a:pPr>
                      <a:r>
                        <a:rPr lang="en-US" sz="1000">
                          <a:effectLst/>
                        </a:rPr>
                        <a:t>Downlink only (DO)</a:t>
                      </a:r>
                      <a:endParaRPr lang="de-DE" sz="1100">
                        <a:effectLst/>
                        <a:latin typeface="Arial"/>
                        <a:ea typeface="Arial"/>
                        <a:cs typeface="Times New Roman"/>
                      </a:endParaRPr>
                    </a:p>
                  </a:txBody>
                  <a:tcPr marL="68580" marR="68580" marT="0" marB="0"/>
                </a:tc>
                <a:tc>
                  <a:txBody>
                    <a:bodyPr/>
                    <a:lstStyle/>
                    <a:p>
                      <a:pPr marL="342265">
                        <a:lnSpc>
                          <a:spcPct val="115000"/>
                        </a:lnSpc>
                        <a:spcAft>
                          <a:spcPts val="0"/>
                        </a:spcAft>
                      </a:pPr>
                      <a:r>
                        <a:rPr lang="en-US" sz="1100">
                          <a:effectLst/>
                        </a:rPr>
                        <a:t>Higher BS antenna</a:t>
                      </a:r>
                      <a:endParaRPr lang="de-DE" sz="1100">
                        <a:effectLst/>
                      </a:endParaRPr>
                    </a:p>
                    <a:p>
                      <a:pPr marL="342265">
                        <a:lnSpc>
                          <a:spcPct val="115000"/>
                        </a:lnSpc>
                        <a:spcAft>
                          <a:spcPts val="0"/>
                        </a:spcAft>
                      </a:pPr>
                      <a:r>
                        <a:rPr lang="en-US" sz="1100">
                          <a:effectLst/>
                        </a:rPr>
                        <a:t>d</a:t>
                      </a:r>
                      <a:r>
                        <a:rPr lang="en-US" sz="1100" baseline="-25000">
                          <a:effectLst/>
                        </a:rPr>
                        <a:t>min</a:t>
                      </a:r>
                      <a:r>
                        <a:rPr lang="en-US" sz="1100">
                          <a:effectLst/>
                        </a:rPr>
                        <a:t> = </a:t>
                      </a:r>
                      <a:r>
                        <a:rPr lang="en-US" sz="1100">
                          <a:effectLst/>
                          <a:highlight>
                            <a:srgbClr val="00FFFF"/>
                          </a:highlight>
                        </a:rPr>
                        <a:t>50 m</a:t>
                      </a:r>
                      <a:endParaRPr lang="de-DE" sz="1100">
                        <a:effectLst/>
                      </a:endParaRPr>
                    </a:p>
                    <a:p>
                      <a:pPr marL="342265">
                        <a:lnSpc>
                          <a:spcPct val="115000"/>
                        </a:lnSpc>
                        <a:spcAft>
                          <a:spcPts val="0"/>
                        </a:spcAft>
                      </a:pPr>
                      <a:r>
                        <a:rPr lang="en-US" sz="1100">
                          <a:effectLst/>
                        </a:rPr>
                        <a:t> </a:t>
                      </a:r>
                      <a:endParaRPr lang="de-DE" sz="1100">
                        <a:effectLst/>
                        <a:latin typeface="Arial"/>
                        <a:ea typeface="Arial"/>
                        <a:cs typeface="Times New Roman"/>
                      </a:endParaRPr>
                    </a:p>
                  </a:txBody>
                  <a:tcPr marL="68580" marR="68580" marT="0" marB="0"/>
                </a:tc>
                <a:tc>
                  <a:txBody>
                    <a:bodyPr/>
                    <a:lstStyle/>
                    <a:p>
                      <a:pPr marL="341630">
                        <a:lnSpc>
                          <a:spcPct val="115000"/>
                        </a:lnSpc>
                        <a:spcAft>
                          <a:spcPts val="0"/>
                        </a:spcAft>
                      </a:pPr>
                      <a:r>
                        <a:rPr lang="en-US" sz="1100" dirty="0">
                          <a:effectLst/>
                        </a:rPr>
                        <a:t>Higher BS antenna</a:t>
                      </a:r>
                      <a:endParaRPr lang="de-DE" sz="1100" dirty="0">
                        <a:effectLst/>
                      </a:endParaRPr>
                    </a:p>
                    <a:p>
                      <a:pPr marL="341630">
                        <a:lnSpc>
                          <a:spcPct val="115000"/>
                        </a:lnSpc>
                        <a:spcAft>
                          <a:spcPts val="0"/>
                        </a:spcAft>
                      </a:pPr>
                      <a:r>
                        <a:rPr lang="en-US" sz="1100" dirty="0" err="1">
                          <a:effectLst/>
                        </a:rPr>
                        <a:t>d</a:t>
                      </a:r>
                      <a:r>
                        <a:rPr lang="en-US" sz="1100" baseline="-25000" dirty="0" err="1">
                          <a:effectLst/>
                        </a:rPr>
                        <a:t>min</a:t>
                      </a:r>
                      <a:r>
                        <a:rPr lang="en-US" sz="1100" dirty="0">
                          <a:effectLst/>
                        </a:rPr>
                        <a:t> = 50 m</a:t>
                      </a:r>
                      <a:endParaRPr lang="de-DE" sz="1100" dirty="0">
                        <a:effectLst/>
                        <a:latin typeface="Arial"/>
                        <a:ea typeface="Arial"/>
                        <a:cs typeface="Times New Roman"/>
                      </a:endParaRPr>
                    </a:p>
                  </a:txBody>
                  <a:tcPr marL="68580" marR="68580" marT="0" marB="0"/>
                </a:tc>
              </a:tr>
            </a:tbl>
          </a:graphicData>
        </a:graphic>
      </p:graphicFrame>
      <p:sp>
        <p:nvSpPr>
          <p:cNvPr id="5" name="Textfeld 4"/>
          <p:cNvSpPr txBox="1"/>
          <p:nvPr/>
        </p:nvSpPr>
        <p:spPr>
          <a:xfrm>
            <a:off x="611560" y="1412776"/>
            <a:ext cx="6102889" cy="1661993"/>
          </a:xfrm>
          <a:prstGeom prst="rect">
            <a:avLst/>
          </a:prstGeom>
          <a:noFill/>
        </p:spPr>
        <p:txBody>
          <a:bodyPr wrap="none" rtlCol="0">
            <a:spAutoFit/>
          </a:bodyPr>
          <a:lstStyle/>
          <a:p>
            <a:pPr algn="l"/>
            <a:r>
              <a:rPr lang="de-DE" sz="1800" dirty="0" err="1" smtClean="0"/>
              <a:t>Assumptions</a:t>
            </a:r>
            <a:r>
              <a:rPr lang="de-DE" sz="1800" dirty="0" smtClean="0"/>
              <a:t>:</a:t>
            </a:r>
          </a:p>
          <a:p>
            <a:pPr marL="285750" indent="-285750" algn="l">
              <a:buFontTx/>
              <a:buChar char="-"/>
            </a:pPr>
            <a:r>
              <a:rPr lang="de-DE" sz="1400" dirty="0" err="1" smtClean="0"/>
              <a:t>Only</a:t>
            </a:r>
            <a:r>
              <a:rPr lang="de-DE" sz="1400" dirty="0" smtClean="0"/>
              <a:t> </a:t>
            </a:r>
            <a:r>
              <a:rPr lang="de-DE" sz="1400" dirty="0" err="1" smtClean="0"/>
              <a:t>receivers</a:t>
            </a:r>
            <a:r>
              <a:rPr lang="de-DE" sz="1400" dirty="0" smtClean="0"/>
              <a:t> </a:t>
            </a:r>
            <a:r>
              <a:rPr lang="de-DE" sz="1400" dirty="0" err="1" smtClean="0"/>
              <a:t>within</a:t>
            </a:r>
            <a:r>
              <a:rPr lang="de-DE" sz="1400" dirty="0" smtClean="0"/>
              <a:t> </a:t>
            </a:r>
            <a:r>
              <a:rPr lang="de-DE" sz="1400" dirty="0" err="1" smtClean="0"/>
              <a:t>coverage</a:t>
            </a:r>
            <a:r>
              <a:rPr lang="de-DE" sz="1400" dirty="0" smtClean="0"/>
              <a:t> </a:t>
            </a:r>
            <a:r>
              <a:rPr lang="de-DE" sz="1400" dirty="0" err="1" smtClean="0"/>
              <a:t>areas</a:t>
            </a:r>
            <a:r>
              <a:rPr lang="de-DE" sz="1400" dirty="0" smtClean="0"/>
              <a:t> </a:t>
            </a:r>
            <a:r>
              <a:rPr lang="de-DE" sz="1400" dirty="0" err="1" smtClean="0"/>
              <a:t>are</a:t>
            </a:r>
            <a:r>
              <a:rPr lang="de-DE" sz="1400" dirty="0" smtClean="0"/>
              <a:t> </a:t>
            </a:r>
            <a:r>
              <a:rPr lang="de-DE" sz="1400" dirty="0" err="1" smtClean="0"/>
              <a:t>protected</a:t>
            </a:r>
            <a:endParaRPr lang="de-DE" sz="1400" dirty="0" smtClean="0"/>
          </a:p>
          <a:p>
            <a:pPr marL="285750" indent="-285750" algn="l">
              <a:buFontTx/>
              <a:buChar char="-"/>
            </a:pPr>
            <a:r>
              <a:rPr lang="de-DE" sz="1400" dirty="0" err="1" smtClean="0"/>
              <a:t>channels</a:t>
            </a:r>
            <a:r>
              <a:rPr lang="de-DE" sz="1400" dirty="0" smtClean="0"/>
              <a:t> 40-60 </a:t>
            </a:r>
            <a:r>
              <a:rPr lang="de-DE" sz="1400" dirty="0" err="1" smtClean="0"/>
              <a:t>are</a:t>
            </a:r>
            <a:r>
              <a:rPr lang="de-DE" sz="1400" dirty="0" smtClean="0"/>
              <a:t> </a:t>
            </a:r>
            <a:r>
              <a:rPr lang="de-DE" sz="1400" dirty="0" err="1" smtClean="0"/>
              <a:t>considered</a:t>
            </a:r>
            <a:r>
              <a:rPr lang="de-DE" sz="1400" dirty="0" smtClean="0"/>
              <a:t>; </a:t>
            </a:r>
            <a:r>
              <a:rPr lang="de-DE" sz="1400" dirty="0" err="1" smtClean="0"/>
              <a:t>ch</a:t>
            </a:r>
            <a:r>
              <a:rPr lang="de-DE" sz="1400" dirty="0" smtClean="0"/>
              <a:t>&gt;60 </a:t>
            </a:r>
            <a:r>
              <a:rPr lang="de-DE" sz="1400" dirty="0" err="1" smtClean="0"/>
              <a:t>are</a:t>
            </a:r>
            <a:r>
              <a:rPr lang="de-DE" sz="1400" dirty="0" smtClean="0"/>
              <a:t> </a:t>
            </a:r>
            <a:r>
              <a:rPr lang="de-DE" sz="1400" dirty="0" err="1" smtClean="0"/>
              <a:t>assumed</a:t>
            </a:r>
            <a:r>
              <a:rPr lang="de-DE" sz="1400" dirty="0" smtClean="0"/>
              <a:t> </a:t>
            </a:r>
            <a:r>
              <a:rPr lang="de-DE" sz="1400" dirty="0" err="1" smtClean="0"/>
              <a:t>to</a:t>
            </a:r>
            <a:r>
              <a:rPr lang="de-DE" sz="1400" dirty="0" smtClean="0"/>
              <a:t> </a:t>
            </a:r>
            <a:r>
              <a:rPr lang="de-DE" sz="1400" dirty="0" err="1" smtClean="0"/>
              <a:t>be</a:t>
            </a:r>
            <a:r>
              <a:rPr lang="de-DE" sz="1400" dirty="0" smtClean="0"/>
              <a:t> </a:t>
            </a:r>
            <a:r>
              <a:rPr lang="de-DE" sz="1400" dirty="0" err="1" smtClean="0"/>
              <a:t>free</a:t>
            </a:r>
            <a:endParaRPr lang="de-DE" sz="1400" dirty="0" smtClean="0"/>
          </a:p>
          <a:p>
            <a:pPr marL="285750" indent="-285750" algn="l">
              <a:buFontTx/>
              <a:buChar char="-"/>
            </a:pPr>
            <a:r>
              <a:rPr lang="de-DE" sz="1400" dirty="0" err="1" smtClean="0"/>
              <a:t>minimum</a:t>
            </a:r>
            <a:r>
              <a:rPr lang="de-DE" sz="1400" dirty="0" smtClean="0"/>
              <a:t> </a:t>
            </a:r>
            <a:r>
              <a:rPr lang="de-DE" sz="1400" dirty="0" err="1" smtClean="0"/>
              <a:t>distance</a:t>
            </a:r>
            <a:r>
              <a:rPr lang="de-DE" sz="1400" dirty="0" smtClean="0"/>
              <a:t> </a:t>
            </a:r>
            <a:r>
              <a:rPr lang="de-DE" sz="1400" dirty="0" err="1" smtClean="0"/>
              <a:t>between</a:t>
            </a:r>
            <a:r>
              <a:rPr lang="de-DE" sz="1400" dirty="0" smtClean="0"/>
              <a:t> TVWS </a:t>
            </a:r>
            <a:r>
              <a:rPr lang="de-DE" sz="1400" dirty="0" err="1" smtClean="0"/>
              <a:t>transmitter</a:t>
            </a:r>
            <a:r>
              <a:rPr lang="de-DE" sz="1400" dirty="0" smtClean="0"/>
              <a:t> </a:t>
            </a:r>
            <a:r>
              <a:rPr lang="de-DE" sz="1400" dirty="0" err="1" smtClean="0"/>
              <a:t>and</a:t>
            </a:r>
            <a:r>
              <a:rPr lang="de-DE" sz="1400" dirty="0" smtClean="0"/>
              <a:t> DVB-T </a:t>
            </a:r>
            <a:r>
              <a:rPr lang="de-DE" sz="1400" dirty="0" err="1" smtClean="0"/>
              <a:t>receiver</a:t>
            </a:r>
            <a:endParaRPr lang="de-DE" sz="1400" dirty="0" smtClean="0"/>
          </a:p>
          <a:p>
            <a:pPr marL="285750" indent="-285750" algn="l">
              <a:buFontTx/>
              <a:buChar char="-"/>
            </a:pPr>
            <a:r>
              <a:rPr lang="de-DE" sz="1400" dirty="0" smtClean="0"/>
              <a:t>multiple </a:t>
            </a:r>
            <a:r>
              <a:rPr lang="de-DE" sz="1400" dirty="0" err="1" smtClean="0"/>
              <a:t>interference</a:t>
            </a:r>
            <a:r>
              <a:rPr lang="de-DE" sz="1400" dirty="0" smtClean="0"/>
              <a:t> not </a:t>
            </a:r>
            <a:r>
              <a:rPr lang="de-DE" sz="1400" dirty="0" err="1" smtClean="0"/>
              <a:t>considered</a:t>
            </a:r>
            <a:endParaRPr lang="de-DE" sz="1400" dirty="0" smtClean="0"/>
          </a:p>
          <a:p>
            <a:pPr marL="285750" indent="-285750" algn="l">
              <a:buFontTx/>
              <a:buChar char="-"/>
            </a:pPr>
            <a:r>
              <a:rPr lang="de-DE" sz="1400" dirty="0" smtClean="0"/>
              <a:t>simple </a:t>
            </a:r>
            <a:r>
              <a:rPr lang="de-DE" sz="1400" dirty="0" err="1" smtClean="0"/>
              <a:t>propagation</a:t>
            </a:r>
            <a:r>
              <a:rPr lang="de-DE" sz="1400" dirty="0" smtClean="0"/>
              <a:t> </a:t>
            </a:r>
            <a:r>
              <a:rPr lang="de-DE" sz="1400" dirty="0" err="1" smtClean="0"/>
              <a:t>model</a:t>
            </a:r>
            <a:endParaRPr lang="de-DE" sz="1400" dirty="0" smtClean="0"/>
          </a:p>
          <a:p>
            <a:pPr marL="285750" indent="-285750" algn="l">
              <a:buFontTx/>
              <a:buChar char="-"/>
            </a:pPr>
            <a:r>
              <a:rPr lang="de-DE" sz="1400" dirty="0" err="1" smtClean="0"/>
              <a:t>acceptable</a:t>
            </a:r>
            <a:r>
              <a:rPr lang="de-DE" sz="1400" dirty="0" smtClean="0"/>
              <a:t> </a:t>
            </a:r>
            <a:r>
              <a:rPr lang="de-DE" sz="1400" dirty="0" err="1" smtClean="0"/>
              <a:t>degradation</a:t>
            </a:r>
            <a:r>
              <a:rPr lang="de-DE" sz="1400" dirty="0" smtClean="0"/>
              <a:t> </a:t>
            </a:r>
            <a:r>
              <a:rPr lang="de-DE" sz="1400" dirty="0" err="1" smtClean="0"/>
              <a:t>of</a:t>
            </a:r>
            <a:r>
              <a:rPr lang="de-DE" sz="1400" dirty="0" smtClean="0"/>
              <a:t> </a:t>
            </a:r>
            <a:r>
              <a:rPr lang="de-DE" sz="1400" dirty="0" err="1" smtClean="0"/>
              <a:t>location</a:t>
            </a:r>
            <a:r>
              <a:rPr lang="de-DE" sz="1400" dirty="0" smtClean="0"/>
              <a:t> </a:t>
            </a:r>
            <a:r>
              <a:rPr lang="de-DE" sz="1400" dirty="0" err="1" smtClean="0"/>
              <a:t>probability</a:t>
            </a:r>
            <a:r>
              <a:rPr lang="de-DE" sz="1400" dirty="0" smtClean="0"/>
              <a:t> due </a:t>
            </a:r>
            <a:r>
              <a:rPr lang="de-DE" sz="1400" dirty="0" err="1" smtClean="0"/>
              <a:t>to</a:t>
            </a:r>
            <a:r>
              <a:rPr lang="de-DE" sz="1400" dirty="0" smtClean="0"/>
              <a:t> TVWS </a:t>
            </a:r>
            <a:r>
              <a:rPr lang="de-DE" sz="1400" dirty="0" err="1" smtClean="0"/>
              <a:t>device</a:t>
            </a:r>
            <a:r>
              <a:rPr lang="de-DE" sz="1400" dirty="0" smtClean="0"/>
              <a:t>: </a:t>
            </a:r>
            <a:r>
              <a:rPr lang="de-DE" sz="1400" b="1" dirty="0" smtClean="0">
                <a:solidFill>
                  <a:srgbClr val="FF0000"/>
                </a:solidFill>
              </a:rPr>
              <a:t>1%</a:t>
            </a:r>
            <a:endParaRPr lang="de-DE" sz="1400" b="1" dirty="0">
              <a:solidFill>
                <a:srgbClr val="FF0000"/>
              </a:solidFill>
            </a:endParaRPr>
          </a:p>
        </p:txBody>
      </p:sp>
      <p:pic>
        <p:nvPicPr>
          <p:cNvPr id="6" name="Bild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3284984"/>
            <a:ext cx="3715385" cy="2879090"/>
          </a:xfrm>
          <a:prstGeom prst="rect">
            <a:avLst/>
          </a:prstGeom>
          <a:noFill/>
          <a:ln>
            <a:noFill/>
          </a:ln>
        </p:spPr>
      </p:pic>
      <p:sp>
        <p:nvSpPr>
          <p:cNvPr id="7"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spTree>
    <p:extLst>
      <p:ext uri="{BB962C8B-B14F-4D97-AF65-F5344CB8AC3E}">
        <p14:creationId xmlns:p14="http://schemas.microsoft.com/office/powerpoint/2010/main" xmlns="" val="13463253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xmlns="" val="3846324567"/>
              </p:ext>
            </p:extLst>
          </p:nvPr>
        </p:nvGraphicFramePr>
        <p:xfrm>
          <a:off x="1576164" y="4077072"/>
          <a:ext cx="5715000" cy="1331976"/>
        </p:xfrm>
        <a:graphic>
          <a:graphicData uri="http://schemas.openxmlformats.org/drawingml/2006/table">
            <a:tbl>
              <a:tblPr firstRow="1" firstCol="1" bandRow="1">
                <a:tableStyleId>{5C22544A-7EE6-4342-B048-85BDC9FD1C3A}</a:tableStyleId>
              </a:tblPr>
              <a:tblGrid>
                <a:gridCol w="1035050"/>
                <a:gridCol w="1169670"/>
                <a:gridCol w="1169670"/>
                <a:gridCol w="1170305"/>
                <a:gridCol w="1170305"/>
              </a:tblGrid>
              <a:tr h="0">
                <a:tc>
                  <a:txBody>
                    <a:bodyPr/>
                    <a:lstStyle/>
                    <a:p>
                      <a:pPr algn="ctr">
                        <a:lnSpc>
                          <a:spcPct val="115000"/>
                        </a:lnSpc>
                        <a:spcAft>
                          <a:spcPts val="0"/>
                        </a:spcAft>
                      </a:pPr>
                      <a:r>
                        <a:rPr lang="de-DE" sz="1100" dirty="0">
                          <a:effectLst/>
                        </a:rPr>
                        <a:t> </a:t>
                      </a:r>
                      <a:endParaRPr lang="de-DE"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050" dirty="0">
                          <a:effectLst/>
                        </a:rPr>
                        <a:t>BS – </a:t>
                      </a:r>
                      <a:endParaRPr lang="de-DE" sz="1050" dirty="0" smtClean="0">
                        <a:effectLst/>
                      </a:endParaRPr>
                    </a:p>
                    <a:p>
                      <a:pPr algn="ctr">
                        <a:lnSpc>
                          <a:spcPct val="115000"/>
                        </a:lnSpc>
                        <a:spcAft>
                          <a:spcPts val="0"/>
                        </a:spcAft>
                      </a:pPr>
                      <a:r>
                        <a:rPr lang="de-DE" sz="1050" dirty="0" smtClean="0">
                          <a:effectLst/>
                        </a:rPr>
                        <a:t>DVB-T </a:t>
                      </a:r>
                      <a:r>
                        <a:rPr lang="de-DE" sz="1050" dirty="0" err="1">
                          <a:effectLst/>
                        </a:rPr>
                        <a:t>fixed</a:t>
                      </a:r>
                      <a:endParaRPr lang="de-DE" sz="105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050" dirty="0">
                          <a:effectLst/>
                        </a:rPr>
                        <a:t>BS – </a:t>
                      </a:r>
                      <a:endParaRPr lang="de-DE" sz="1050" dirty="0" smtClean="0">
                        <a:effectLst/>
                      </a:endParaRPr>
                    </a:p>
                    <a:p>
                      <a:pPr algn="ctr">
                        <a:lnSpc>
                          <a:spcPct val="115000"/>
                        </a:lnSpc>
                        <a:spcAft>
                          <a:spcPts val="0"/>
                        </a:spcAft>
                      </a:pPr>
                      <a:r>
                        <a:rPr lang="de-DE" sz="1050" dirty="0" smtClean="0">
                          <a:effectLst/>
                        </a:rPr>
                        <a:t>DVB-T </a:t>
                      </a:r>
                      <a:r>
                        <a:rPr lang="de-DE" sz="1050" dirty="0" err="1">
                          <a:effectLst/>
                        </a:rPr>
                        <a:t>port</a:t>
                      </a:r>
                      <a:r>
                        <a:rPr lang="de-DE" sz="1050" dirty="0">
                          <a:effectLst/>
                        </a:rPr>
                        <a:t>.</a:t>
                      </a:r>
                      <a:endParaRPr lang="de-DE" sz="105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050" dirty="0">
                          <a:effectLst/>
                        </a:rPr>
                        <a:t>UE – </a:t>
                      </a:r>
                      <a:endParaRPr lang="de-DE" sz="1050" dirty="0" smtClean="0">
                        <a:effectLst/>
                      </a:endParaRPr>
                    </a:p>
                    <a:p>
                      <a:pPr algn="ctr">
                        <a:lnSpc>
                          <a:spcPct val="115000"/>
                        </a:lnSpc>
                        <a:spcAft>
                          <a:spcPts val="0"/>
                        </a:spcAft>
                      </a:pPr>
                      <a:r>
                        <a:rPr lang="de-DE" sz="1050" dirty="0" smtClean="0">
                          <a:effectLst/>
                        </a:rPr>
                        <a:t>DVB-T </a:t>
                      </a:r>
                      <a:r>
                        <a:rPr lang="de-DE" sz="1050" dirty="0" err="1">
                          <a:effectLst/>
                        </a:rPr>
                        <a:t>fixed</a:t>
                      </a:r>
                      <a:endParaRPr lang="de-DE" sz="105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050" dirty="0">
                          <a:effectLst/>
                        </a:rPr>
                        <a:t>UE – </a:t>
                      </a:r>
                      <a:endParaRPr lang="de-DE" sz="1050" dirty="0" smtClean="0">
                        <a:effectLst/>
                      </a:endParaRPr>
                    </a:p>
                    <a:p>
                      <a:pPr algn="ctr">
                        <a:lnSpc>
                          <a:spcPct val="115000"/>
                        </a:lnSpc>
                        <a:spcAft>
                          <a:spcPts val="0"/>
                        </a:spcAft>
                      </a:pPr>
                      <a:r>
                        <a:rPr lang="de-DE" sz="1050" dirty="0" smtClean="0">
                          <a:effectLst/>
                        </a:rPr>
                        <a:t>DVB-T </a:t>
                      </a:r>
                      <a:r>
                        <a:rPr lang="de-DE" sz="1050" dirty="0" err="1">
                          <a:effectLst/>
                        </a:rPr>
                        <a:t>port</a:t>
                      </a:r>
                      <a:r>
                        <a:rPr lang="de-DE" sz="1050" dirty="0">
                          <a:effectLst/>
                        </a:rPr>
                        <a:t>.</a:t>
                      </a:r>
                      <a:endParaRPr lang="de-DE" sz="105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de-DE" sz="1100">
                          <a:effectLst/>
                        </a:rPr>
                        <a:t>O</a:t>
                      </a:r>
                      <a:r>
                        <a:rPr lang="de-DE" sz="1100" baseline="-25000">
                          <a:effectLst/>
                        </a:rPr>
                        <a:t>th</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-19 dBm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-19 dBm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-25 dBm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-25 dBm</a:t>
                      </a:r>
                      <a:endParaRPr lang="de-DE"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de-DE" sz="1100">
                          <a:effectLst/>
                        </a:rPr>
                        <a:t>Min. dist.</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dirty="0">
                          <a:effectLst/>
                        </a:rPr>
                        <a:t>30 m</a:t>
                      </a:r>
                      <a:endParaRPr lang="de-DE"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10 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20 m</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2 m</a:t>
                      </a:r>
                      <a:endParaRPr lang="de-DE"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de-DE" sz="1100">
                          <a:effectLst/>
                        </a:rPr>
                        <a:t>Antenna gain</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9.15 dB</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2.15 dB</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9.15 dB</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2.15 dB</a:t>
                      </a:r>
                      <a:endParaRPr lang="de-DE"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de-DE" sz="1100">
                          <a:effectLst/>
                          <a:sym typeface="Wingdings"/>
                        </a:rPr>
                        <a:t></a:t>
                      </a:r>
                      <a:r>
                        <a:rPr lang="de-DE" sz="1100">
                          <a:effectLst/>
                        </a:rPr>
                        <a:t>Coupl. gain</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-49 dB</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-46 dB</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-45 dB</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a:effectLst/>
                        </a:rPr>
                        <a:t>-32 dB</a:t>
                      </a:r>
                      <a:endParaRPr lang="de-DE" sz="1100">
                        <a:effectLst/>
                        <a:latin typeface="Calibri"/>
                        <a:ea typeface="Calibri"/>
                        <a:cs typeface="Times New Roman"/>
                      </a:endParaRPr>
                    </a:p>
                  </a:txBody>
                  <a:tcPr marL="68580" marR="68580" marT="0" marB="0"/>
                </a:tc>
              </a:tr>
              <a:tr h="163015">
                <a:tc>
                  <a:txBody>
                    <a:bodyPr/>
                    <a:lstStyle/>
                    <a:p>
                      <a:pPr>
                        <a:lnSpc>
                          <a:spcPct val="115000"/>
                        </a:lnSpc>
                        <a:spcAft>
                          <a:spcPts val="0"/>
                        </a:spcAft>
                      </a:pPr>
                      <a:r>
                        <a:rPr lang="de-DE" sz="1100">
                          <a:effectLst/>
                        </a:rPr>
                        <a:t>P</a:t>
                      </a:r>
                      <a:r>
                        <a:rPr lang="de-DE" sz="1100" baseline="-25000">
                          <a:effectLst/>
                        </a:rPr>
                        <a:t>max</a:t>
                      </a:r>
                      <a:endParaRPr lang="de-DE" sz="110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b="1" dirty="0">
                          <a:solidFill>
                            <a:srgbClr val="FF0000"/>
                          </a:solidFill>
                          <a:effectLst/>
                        </a:rPr>
                        <a:t>30 </a:t>
                      </a:r>
                      <a:r>
                        <a:rPr lang="de-DE" sz="1100" b="1" dirty="0" err="1">
                          <a:solidFill>
                            <a:srgbClr val="FF0000"/>
                          </a:solidFill>
                          <a:effectLst/>
                        </a:rPr>
                        <a:t>dBm</a:t>
                      </a:r>
                      <a:endParaRPr lang="de-DE" sz="11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b="1" dirty="0">
                          <a:solidFill>
                            <a:srgbClr val="FF0000"/>
                          </a:solidFill>
                          <a:effectLst/>
                        </a:rPr>
                        <a:t>27 </a:t>
                      </a:r>
                      <a:r>
                        <a:rPr lang="de-DE" sz="1100" b="1" dirty="0" err="1">
                          <a:solidFill>
                            <a:srgbClr val="FF0000"/>
                          </a:solidFill>
                          <a:effectLst/>
                        </a:rPr>
                        <a:t>dBm</a:t>
                      </a:r>
                      <a:endParaRPr lang="de-DE" sz="11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b="1" dirty="0">
                          <a:solidFill>
                            <a:srgbClr val="FF0000"/>
                          </a:solidFill>
                          <a:effectLst/>
                        </a:rPr>
                        <a:t>20 </a:t>
                      </a:r>
                      <a:r>
                        <a:rPr lang="de-DE" sz="1100" b="1" dirty="0" err="1">
                          <a:solidFill>
                            <a:srgbClr val="FF0000"/>
                          </a:solidFill>
                          <a:effectLst/>
                        </a:rPr>
                        <a:t>dBm</a:t>
                      </a:r>
                      <a:endParaRPr lang="de-DE" sz="11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100" b="1" dirty="0">
                          <a:solidFill>
                            <a:srgbClr val="FF0000"/>
                          </a:solidFill>
                          <a:effectLst/>
                        </a:rPr>
                        <a:t>7 </a:t>
                      </a:r>
                      <a:r>
                        <a:rPr lang="de-DE" sz="1100" b="1" dirty="0" err="1">
                          <a:solidFill>
                            <a:srgbClr val="FF0000"/>
                          </a:solidFill>
                          <a:effectLst/>
                        </a:rPr>
                        <a:t>dBm</a:t>
                      </a:r>
                      <a:endParaRPr lang="de-DE" sz="1100" b="1" dirty="0">
                        <a:solidFill>
                          <a:srgbClr val="FF0000"/>
                        </a:solidFill>
                        <a:effectLst/>
                        <a:latin typeface="Calibri"/>
                        <a:ea typeface="Calibri"/>
                        <a:cs typeface="Times New Roman"/>
                      </a:endParaRPr>
                    </a:p>
                  </a:txBody>
                  <a:tcPr marL="68580" marR="68580" marT="0" marB="0"/>
                </a:tc>
              </a:tr>
            </a:tbl>
          </a:graphicData>
        </a:graphic>
      </p:graphicFrame>
      <p:sp>
        <p:nvSpPr>
          <p:cNvPr id="6" name="Textfeld 5"/>
          <p:cNvSpPr txBox="1"/>
          <p:nvPr/>
        </p:nvSpPr>
        <p:spPr>
          <a:xfrm>
            <a:off x="436439" y="1839523"/>
            <a:ext cx="6797695" cy="369332"/>
          </a:xfrm>
          <a:prstGeom prst="rect">
            <a:avLst/>
          </a:prstGeom>
          <a:noFill/>
        </p:spPr>
        <p:txBody>
          <a:bodyPr wrap="none" rtlCol="0">
            <a:spAutoFit/>
          </a:bodyPr>
          <a:lstStyle/>
          <a:p>
            <a:pPr algn="l"/>
            <a:r>
              <a:rPr lang="de-DE" sz="1800" dirty="0" smtClean="0"/>
              <a:t>Analytical </a:t>
            </a:r>
            <a:r>
              <a:rPr lang="de-DE" sz="1800" dirty="0" err="1" smtClean="0"/>
              <a:t>result</a:t>
            </a:r>
            <a:r>
              <a:rPr lang="de-DE" sz="1800" dirty="0" smtClean="0"/>
              <a:t>: </a:t>
            </a:r>
            <a:r>
              <a:rPr lang="de-DE" sz="1800" dirty="0" err="1" smtClean="0"/>
              <a:t>Overloading</a:t>
            </a:r>
            <a:r>
              <a:rPr lang="de-DE" sz="1800" dirty="0" smtClean="0"/>
              <a:t> </a:t>
            </a:r>
            <a:r>
              <a:rPr lang="de-DE" sz="1800" dirty="0" err="1" smtClean="0"/>
              <a:t>limits</a:t>
            </a:r>
            <a:r>
              <a:rPr lang="de-DE" sz="1800" dirty="0" smtClean="0"/>
              <a:t> TVWS </a:t>
            </a:r>
            <a:r>
              <a:rPr lang="de-DE" sz="1800" dirty="0" err="1" smtClean="0"/>
              <a:t>device</a:t>
            </a:r>
            <a:r>
              <a:rPr lang="de-DE" sz="1800" dirty="0" smtClean="0"/>
              <a:t> </a:t>
            </a:r>
            <a:r>
              <a:rPr lang="de-DE" sz="1800" dirty="0" err="1" smtClean="0"/>
              <a:t>transmit</a:t>
            </a:r>
            <a:r>
              <a:rPr lang="de-DE" sz="1800" dirty="0" smtClean="0"/>
              <a:t> power:</a:t>
            </a:r>
            <a:endParaRPr lang="de-DE" sz="1800" dirty="0"/>
          </a:p>
        </p:txBody>
      </p:sp>
      <p:sp>
        <p:nvSpPr>
          <p:cNvPr id="7" name="Rechteck 6"/>
          <p:cNvSpPr/>
          <p:nvPr/>
        </p:nvSpPr>
        <p:spPr>
          <a:xfrm>
            <a:off x="538795" y="2592554"/>
            <a:ext cx="7789739" cy="1323439"/>
          </a:xfrm>
          <a:prstGeom prst="rect">
            <a:avLst/>
          </a:prstGeom>
        </p:spPr>
        <p:txBody>
          <a:bodyPr wrap="square">
            <a:spAutoFit/>
          </a:bodyPr>
          <a:lstStyle/>
          <a:p>
            <a:pPr algn="l"/>
            <a:r>
              <a:rPr lang="en-US" dirty="0"/>
              <a:t>In most of the European nations it can be assumed that there is at least one broadcast coverage within n±9 of each channel at any location. Under this assumption the overload threshold in combination with the shortest possible distance between TVWS device and TV antenna determines an upper limit for the possible transmit power for TVWS </a:t>
            </a:r>
            <a:r>
              <a:rPr lang="en-US" dirty="0" smtClean="0"/>
              <a:t>device:</a:t>
            </a:r>
            <a:endParaRPr lang="de-DE" dirty="0"/>
          </a:p>
        </p:txBody>
      </p:sp>
      <p:sp>
        <p:nvSpPr>
          <p:cNvPr id="8"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spTree>
    <p:extLst>
      <p:ext uri="{BB962C8B-B14F-4D97-AF65-F5344CB8AC3E}">
        <p14:creationId xmlns:p14="http://schemas.microsoft.com/office/powerpoint/2010/main" xmlns="" val="23229585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2" cstate="print">
            <a:extLst>
              <a:ext uri="{BEBA8EAE-BF5A-486C-A8C5-ECC9F3942E4B}">
                <a14:imgProps xmlns:a14="http://schemas.microsoft.com/office/drawing/2010/main" xmlns="">
                  <a14:imgLayer r:embed="rId3">
                    <a14:imgEffect>
                      <a14:brightnessContrast bright="20000" contrast="10000"/>
                    </a14:imgEffect>
                  </a14:imgLayer>
                </a14:imgProps>
              </a:ext>
              <a:ext uri="{28A0092B-C50C-407E-A947-70E740481C1C}">
                <a14:useLocalDpi xmlns:a14="http://schemas.microsoft.com/office/drawing/2010/main" xmlns="" val="0"/>
              </a:ext>
            </a:extLst>
          </a:blip>
          <a:srcRect/>
          <a:stretch>
            <a:fillRect/>
          </a:stretch>
        </p:blipFill>
        <p:spPr bwMode="auto">
          <a:xfrm>
            <a:off x="4644008" y="2120922"/>
            <a:ext cx="4315460" cy="3456940"/>
          </a:xfrm>
          <a:prstGeom prst="rect">
            <a:avLst/>
          </a:prstGeom>
          <a:noFill/>
        </p:spPr>
      </p:pic>
      <p:pic>
        <p:nvPicPr>
          <p:cNvPr id="5" name="Grafik 4"/>
          <p:cNvPicPr/>
          <p:nvPr/>
        </p:nvPicPr>
        <p:blipFill>
          <a:blip r:embed="rId4" cstate="print"/>
          <a:stretch>
            <a:fillRect/>
          </a:stretch>
        </p:blipFill>
        <p:spPr>
          <a:xfrm>
            <a:off x="251520" y="1628800"/>
            <a:ext cx="4104456" cy="4320480"/>
          </a:xfrm>
          <a:prstGeom prst="rect">
            <a:avLst/>
          </a:prstGeom>
        </p:spPr>
      </p:pic>
      <p:sp>
        <p:nvSpPr>
          <p:cNvPr id="6"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spTree>
    <p:extLst>
      <p:ext uri="{BB962C8B-B14F-4D97-AF65-F5344CB8AC3E}">
        <p14:creationId xmlns:p14="http://schemas.microsoft.com/office/powerpoint/2010/main" xmlns="" val="8164335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490" y="1628800"/>
            <a:ext cx="4785653" cy="4477742"/>
          </a:xfrm>
          <a:prstGeom prst="rect">
            <a:avLst/>
          </a:prstGeom>
          <a:noFill/>
          <a:ln>
            <a:noFill/>
          </a:ln>
        </p:spPr>
      </p:pic>
      <p:pic>
        <p:nvPicPr>
          <p:cNvPr id="5" name="Grafik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7258" y="2348880"/>
            <a:ext cx="5043264" cy="3672408"/>
          </a:xfrm>
          <a:prstGeom prst="rect">
            <a:avLst/>
          </a:prstGeom>
          <a:noFill/>
          <a:ln>
            <a:noFill/>
          </a:ln>
        </p:spPr>
      </p:pic>
      <p:sp>
        <p:nvSpPr>
          <p:cNvPr id="6" name="Textfeld 5"/>
          <p:cNvSpPr txBox="1"/>
          <p:nvPr/>
        </p:nvSpPr>
        <p:spPr>
          <a:xfrm>
            <a:off x="611560" y="1459523"/>
            <a:ext cx="3215111" cy="338554"/>
          </a:xfrm>
          <a:prstGeom prst="rect">
            <a:avLst/>
          </a:prstGeom>
          <a:noFill/>
        </p:spPr>
        <p:txBody>
          <a:bodyPr wrap="none" rtlCol="0">
            <a:spAutoFit/>
          </a:bodyPr>
          <a:lstStyle/>
          <a:p>
            <a:pPr algn="l"/>
            <a:r>
              <a:rPr lang="de-DE" dirty="0" smtClean="0"/>
              <a:t>Location </a:t>
            </a:r>
            <a:r>
              <a:rPr lang="de-DE" dirty="0" err="1" smtClean="0"/>
              <a:t>probability</a:t>
            </a:r>
            <a:r>
              <a:rPr lang="de-DE" dirty="0" smtClean="0"/>
              <a:t>, </a:t>
            </a:r>
            <a:r>
              <a:rPr lang="de-DE" dirty="0" err="1" smtClean="0"/>
              <a:t>ch</a:t>
            </a:r>
            <a:r>
              <a:rPr lang="de-DE" dirty="0" smtClean="0"/>
              <a:t>. 36 … 44:</a:t>
            </a:r>
            <a:endParaRPr lang="de-DE" dirty="0"/>
          </a:p>
        </p:txBody>
      </p:sp>
      <p:sp>
        <p:nvSpPr>
          <p:cNvPr id="7" name="Textfeld 6"/>
          <p:cNvSpPr txBox="1"/>
          <p:nvPr/>
        </p:nvSpPr>
        <p:spPr>
          <a:xfrm>
            <a:off x="5220072" y="1459523"/>
            <a:ext cx="3151825" cy="584775"/>
          </a:xfrm>
          <a:prstGeom prst="rect">
            <a:avLst/>
          </a:prstGeom>
          <a:noFill/>
        </p:spPr>
        <p:txBody>
          <a:bodyPr wrap="none" rtlCol="0">
            <a:spAutoFit/>
          </a:bodyPr>
          <a:lstStyle/>
          <a:p>
            <a:pPr algn="l"/>
            <a:r>
              <a:rPr lang="de-DE" dirty="0" smtClean="0"/>
              <a:t>TVWS </a:t>
            </a:r>
            <a:r>
              <a:rPr lang="de-DE" dirty="0" err="1" smtClean="0"/>
              <a:t>base</a:t>
            </a:r>
            <a:r>
              <a:rPr lang="de-DE" dirty="0" smtClean="0"/>
              <a:t> </a:t>
            </a:r>
            <a:r>
              <a:rPr lang="de-DE" dirty="0" err="1" smtClean="0"/>
              <a:t>station</a:t>
            </a:r>
            <a:r>
              <a:rPr lang="de-DE" dirty="0" smtClean="0"/>
              <a:t> power </a:t>
            </a:r>
            <a:r>
              <a:rPr lang="de-DE" dirty="0" err="1" smtClean="0"/>
              <a:t>map</a:t>
            </a:r>
            <a:endParaRPr lang="de-DE" dirty="0" smtClean="0"/>
          </a:p>
          <a:p>
            <a:pPr algn="l"/>
            <a:r>
              <a:rPr lang="de-DE" dirty="0" err="1" smtClean="0"/>
              <a:t>ch</a:t>
            </a:r>
            <a:r>
              <a:rPr lang="de-DE" dirty="0" smtClean="0"/>
              <a:t> 40, </a:t>
            </a:r>
            <a:r>
              <a:rPr lang="de-DE" dirty="0" err="1" smtClean="0"/>
              <a:t>broadcast</a:t>
            </a:r>
            <a:r>
              <a:rPr lang="de-DE" dirty="0" smtClean="0"/>
              <a:t> </a:t>
            </a:r>
            <a:r>
              <a:rPr lang="de-DE" dirty="0" err="1" smtClean="0"/>
              <a:t>fixed</a:t>
            </a:r>
            <a:r>
              <a:rPr lang="de-DE" dirty="0" smtClean="0"/>
              <a:t> </a:t>
            </a:r>
            <a:r>
              <a:rPr lang="de-DE" dirty="0" err="1" smtClean="0"/>
              <a:t>reception</a:t>
            </a:r>
            <a:r>
              <a:rPr lang="de-DE" dirty="0" smtClean="0"/>
              <a:t>:</a:t>
            </a:r>
            <a:endParaRPr lang="de-DE" dirty="0"/>
          </a:p>
        </p:txBody>
      </p:sp>
      <p:sp>
        <p:nvSpPr>
          <p:cNvPr id="8" name="Text Box 5"/>
          <p:cNvSpPr txBox="1">
            <a:spLocks noChangeArrowheads="1"/>
          </p:cNvSpPr>
          <p:nvPr/>
        </p:nvSpPr>
        <p:spPr bwMode="auto">
          <a:xfrm>
            <a:off x="5980113" y="414338"/>
            <a:ext cx="310673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r>
              <a:rPr lang="de-DE" b="1" dirty="0" err="1" smtClean="0">
                <a:solidFill>
                  <a:schemeClr val="bg2"/>
                </a:solidFill>
              </a:rPr>
              <a:t>estimating</a:t>
            </a:r>
            <a:r>
              <a:rPr lang="de-DE" b="1" dirty="0" smtClean="0">
                <a:solidFill>
                  <a:schemeClr val="bg2"/>
                </a:solidFill>
              </a:rPr>
              <a:t> </a:t>
            </a:r>
            <a:r>
              <a:rPr lang="de-DE" b="1" dirty="0" err="1" smtClean="0">
                <a:solidFill>
                  <a:schemeClr val="bg2"/>
                </a:solidFill>
              </a:rPr>
              <a:t>P</a:t>
            </a:r>
            <a:r>
              <a:rPr lang="de-DE" b="1" baseline="-25000" dirty="0" err="1" smtClean="0">
                <a:solidFill>
                  <a:schemeClr val="bg2"/>
                </a:solidFill>
              </a:rPr>
              <a:t>max</a:t>
            </a:r>
            <a:endParaRPr lang="de-DE" b="1" baseline="-25000" dirty="0">
              <a:solidFill>
                <a:schemeClr val="bg2"/>
              </a:solidFill>
            </a:endParaRPr>
          </a:p>
        </p:txBody>
      </p:sp>
    </p:spTree>
    <p:extLst>
      <p:ext uri="{BB962C8B-B14F-4D97-AF65-F5344CB8AC3E}">
        <p14:creationId xmlns:p14="http://schemas.microsoft.com/office/powerpoint/2010/main" xmlns="" val="24210300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ogrammverbreitung_4.3">
  <a:themeElements>
    <a:clrScheme name="">
      <a:dk1>
        <a:srgbClr val="000000"/>
      </a:dk1>
      <a:lt1>
        <a:srgbClr val="FFFFFF"/>
      </a:lt1>
      <a:dk2>
        <a:srgbClr val="000000"/>
      </a:dk2>
      <a:lt2>
        <a:srgbClr val="C1CDDB"/>
      </a:lt2>
      <a:accent1>
        <a:srgbClr val="0F437A"/>
      </a:accent1>
      <a:accent2>
        <a:srgbClr val="6D89AB"/>
      </a:accent2>
      <a:accent3>
        <a:srgbClr val="FFFFFF"/>
      </a:accent3>
      <a:accent4>
        <a:srgbClr val="000000"/>
      </a:accent4>
      <a:accent5>
        <a:srgbClr val="AAB0BE"/>
      </a:accent5>
      <a:accent6>
        <a:srgbClr val="627C9B"/>
      </a:accent6>
      <a:hlink>
        <a:srgbClr val="C82430"/>
      </a:hlink>
      <a:folHlink>
        <a:srgbClr val="47A03A"/>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B2B2B2"/>
        </a:lt2>
        <a:accent1>
          <a:srgbClr val="EC009D"/>
        </a:accent1>
        <a:accent2>
          <a:srgbClr val="333399"/>
        </a:accent2>
        <a:accent3>
          <a:srgbClr val="FFFFFF"/>
        </a:accent3>
        <a:accent4>
          <a:srgbClr val="000000"/>
        </a:accent4>
        <a:accent5>
          <a:srgbClr val="F4AAC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B2B2B2"/>
        </a:lt2>
        <a:accent1>
          <a:srgbClr val="EC009D"/>
        </a:accent1>
        <a:accent2>
          <a:srgbClr val="EAEAEA"/>
        </a:accent2>
        <a:accent3>
          <a:srgbClr val="FFFFFF"/>
        </a:accent3>
        <a:accent4>
          <a:srgbClr val="000000"/>
        </a:accent4>
        <a:accent5>
          <a:srgbClr val="F4AACC"/>
        </a:accent5>
        <a:accent6>
          <a:srgbClr val="D4D4D4"/>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B2B2B2"/>
        </a:lt2>
        <a:accent1>
          <a:srgbClr val="EC009D"/>
        </a:accent1>
        <a:accent2>
          <a:srgbClr val="EAEAEA"/>
        </a:accent2>
        <a:accent3>
          <a:srgbClr val="FFFFFF"/>
        </a:accent3>
        <a:accent4>
          <a:srgbClr val="000000"/>
        </a:accent4>
        <a:accent5>
          <a:srgbClr val="F4AACC"/>
        </a:accent5>
        <a:accent6>
          <a:srgbClr val="D4D4D4"/>
        </a:accent6>
        <a:hlink>
          <a:srgbClr val="FF79FF"/>
        </a:hlink>
        <a:folHlink>
          <a:srgbClr val="99CC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B2B2B2"/>
        </a:lt2>
        <a:accent1>
          <a:srgbClr val="EC009D"/>
        </a:accent1>
        <a:accent2>
          <a:srgbClr val="EAEAEA"/>
        </a:accent2>
        <a:accent3>
          <a:srgbClr val="FFFFFF"/>
        </a:accent3>
        <a:accent4>
          <a:srgbClr val="000000"/>
        </a:accent4>
        <a:accent5>
          <a:srgbClr val="F4AACC"/>
        </a:accent5>
        <a:accent6>
          <a:srgbClr val="D4D4D4"/>
        </a:accent6>
        <a:hlink>
          <a:srgbClr val="FF7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Programmverbreitung_4.3</Template>
  <TotalTime>0</TotalTime>
  <Words>1032</Words>
  <Application>Microsoft Office PowerPoint</Application>
  <PresentationFormat>Affichage à l'écran (4:3)</PresentationFormat>
  <Paragraphs>296</Paragraphs>
  <Slides>19</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Programmverbreitung_4.3</vt:lpstr>
      <vt:lpstr>Formel</vt:lpstr>
      <vt:lpstr>Study on   a) maximum transmit power for TVWS devices   b) available amount of TVWS in Bavaria/Germany</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Vielen Dank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a) maximum transmit power for TVWS devices   b) available amount of TVWS in Bavaria/Germany</dc:title>
  <dc:creator>Schuberth</dc:creator>
  <cp:lastModifiedBy>Alexandre Kholod</cp:lastModifiedBy>
  <cp:revision>24</cp:revision>
  <dcterms:created xsi:type="dcterms:W3CDTF">2011-07-01T08:14:17Z</dcterms:created>
  <dcterms:modified xsi:type="dcterms:W3CDTF">2011-07-06T07:02:06Z</dcterms:modified>
</cp:coreProperties>
</file>