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6"/>
  </p:notesMasterIdLst>
  <p:handoutMasterIdLst>
    <p:handoutMasterId r:id="rId27"/>
  </p:handoutMasterIdLst>
  <p:sldIdLst>
    <p:sldId id="256" r:id="rId2"/>
    <p:sldId id="284" r:id="rId3"/>
    <p:sldId id="288" r:id="rId4"/>
    <p:sldId id="286" r:id="rId5"/>
    <p:sldId id="287" r:id="rId6"/>
    <p:sldId id="309" r:id="rId7"/>
    <p:sldId id="291" r:id="rId8"/>
    <p:sldId id="312" r:id="rId9"/>
    <p:sldId id="313" r:id="rId10"/>
    <p:sldId id="294" r:id="rId11"/>
    <p:sldId id="295" r:id="rId12"/>
    <p:sldId id="296" r:id="rId13"/>
    <p:sldId id="297" r:id="rId14"/>
    <p:sldId id="298" r:id="rId15"/>
    <p:sldId id="299" r:id="rId16"/>
    <p:sldId id="300" r:id="rId17"/>
    <p:sldId id="301" r:id="rId18"/>
    <p:sldId id="302" r:id="rId19"/>
    <p:sldId id="303" r:id="rId20"/>
    <p:sldId id="306" r:id="rId21"/>
    <p:sldId id="310" r:id="rId22"/>
    <p:sldId id="311" r:id="rId23"/>
    <p:sldId id="314" r:id="rId24"/>
    <p:sldId id="307" r:id="rId25"/>
  </p:sldIdLst>
  <p:sldSz cx="9144000" cy="6858000" type="screen4x3"/>
  <p:notesSz cx="6807200" cy="9906000"/>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9CCCC"/>
    <a:srgbClr val="339999"/>
    <a:srgbClr val="CC3366"/>
    <a:srgbClr val="663300"/>
    <a:srgbClr val="FFFFFF"/>
    <a:srgbClr val="4B3B7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9" autoAdjust="0"/>
    <p:restoredTop sz="94012" autoAdjust="0"/>
  </p:normalViewPr>
  <p:slideViewPr>
    <p:cSldViewPr snapToGrid="0">
      <p:cViewPr>
        <p:scale>
          <a:sx n="50" d="100"/>
          <a:sy n="50" d="100"/>
        </p:scale>
        <p:origin x="-1164" y="36"/>
      </p:cViewPr>
      <p:guideLst>
        <p:guide orient="horz" pos="1056"/>
        <p:guide pos="25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53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65" charset="-128"/>
                <a:cs typeface="+mn-cs"/>
              </a:defRPr>
            </a:lvl1pPr>
          </a:lstStyle>
          <a:p>
            <a:pPr>
              <a:defRPr/>
            </a:pPr>
            <a:endParaRPr lang="sv-SE"/>
          </a:p>
        </p:txBody>
      </p:sp>
      <p:sp>
        <p:nvSpPr>
          <p:cNvPr id="3" name="Date Placeholder 2"/>
          <p:cNvSpPr>
            <a:spLocks noGrp="1"/>
          </p:cNvSpPr>
          <p:nvPr>
            <p:ph type="dt" sz="quarter" idx="1"/>
          </p:nvPr>
        </p:nvSpPr>
        <p:spPr>
          <a:xfrm>
            <a:off x="3855838" y="0"/>
            <a:ext cx="2949787"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65" charset="-128"/>
                <a:cs typeface="+mn-cs"/>
              </a:defRPr>
            </a:lvl1pPr>
          </a:lstStyle>
          <a:p>
            <a:pPr>
              <a:defRPr/>
            </a:pPr>
            <a:fld id="{AA11277F-5A1B-49AC-8B50-285ADF4ED361}" type="datetime1">
              <a:rPr lang="sv-SE"/>
              <a:pPr>
                <a:defRPr/>
              </a:pPr>
              <a:t>2011-07-06</a:t>
            </a:fld>
            <a:endParaRPr lang="sv-SE"/>
          </a:p>
        </p:txBody>
      </p:sp>
      <p:sp>
        <p:nvSpPr>
          <p:cNvPr id="4" name="Footer Placeholder 3"/>
          <p:cNvSpPr>
            <a:spLocks noGrp="1"/>
          </p:cNvSpPr>
          <p:nvPr>
            <p:ph type="ftr" sz="quarter" idx="2"/>
          </p:nvPr>
        </p:nvSpPr>
        <p:spPr>
          <a:xfrm>
            <a:off x="0" y="9408981"/>
            <a:ext cx="2949787" cy="4953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65" charset="-128"/>
                <a:cs typeface="+mn-cs"/>
              </a:defRPr>
            </a:lvl1pPr>
          </a:lstStyle>
          <a:p>
            <a:pPr>
              <a:defRPr/>
            </a:pPr>
            <a:endParaRPr lang="sv-SE"/>
          </a:p>
        </p:txBody>
      </p:sp>
      <p:sp>
        <p:nvSpPr>
          <p:cNvPr id="5" name="Slide Number Placeholder 4"/>
          <p:cNvSpPr>
            <a:spLocks noGrp="1"/>
          </p:cNvSpPr>
          <p:nvPr>
            <p:ph type="sldNum" sz="quarter" idx="3"/>
          </p:nvPr>
        </p:nvSpPr>
        <p:spPr>
          <a:xfrm>
            <a:off x="3855838" y="9408981"/>
            <a:ext cx="2949787"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65" charset="-128"/>
                <a:cs typeface="+mn-cs"/>
              </a:defRPr>
            </a:lvl1pPr>
          </a:lstStyle>
          <a:p>
            <a:pPr>
              <a:defRPr/>
            </a:pPr>
            <a:fld id="{41B0F199-7FBA-48E5-9DE3-A77FE6B036FB}" type="slidenum">
              <a:rPr lang="sv-SE"/>
              <a:pPr>
                <a:defRPr/>
              </a:pPr>
              <a:t>‹#›</a:t>
            </a:fld>
            <a:endParaRPr lang="sv-SE"/>
          </a:p>
        </p:txBody>
      </p:sp>
    </p:spTree>
    <p:extLst>
      <p:ext uri="{BB962C8B-B14F-4D97-AF65-F5344CB8AC3E}">
        <p14:creationId xmlns="" xmlns:p14="http://schemas.microsoft.com/office/powerpoint/2010/main" val="1709719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53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65" charset="-128"/>
                <a:cs typeface="+mn-cs"/>
              </a:defRPr>
            </a:lvl1pPr>
          </a:lstStyle>
          <a:p>
            <a:pPr>
              <a:defRPr/>
            </a:pPr>
            <a:endParaRPr lang="sv-SE"/>
          </a:p>
        </p:txBody>
      </p:sp>
      <p:sp>
        <p:nvSpPr>
          <p:cNvPr id="3" name="Date Placeholder 2"/>
          <p:cNvSpPr>
            <a:spLocks noGrp="1"/>
          </p:cNvSpPr>
          <p:nvPr>
            <p:ph type="dt" idx="1"/>
          </p:nvPr>
        </p:nvSpPr>
        <p:spPr>
          <a:xfrm>
            <a:off x="3855838" y="0"/>
            <a:ext cx="2949787"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65" charset="-128"/>
                <a:cs typeface="+mn-cs"/>
              </a:defRPr>
            </a:lvl1pPr>
          </a:lstStyle>
          <a:p>
            <a:pPr>
              <a:defRPr/>
            </a:pPr>
            <a:fld id="{208A143D-5AC8-4648-BDDC-7593E94F7059}" type="datetime1">
              <a:rPr lang="sv-SE"/>
              <a:pPr>
                <a:defRPr/>
              </a:pPr>
              <a:t>2011-07-06</a:t>
            </a:fld>
            <a:endParaRPr lang="sv-SE"/>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sv-SE" noProof="0" smtClean="0"/>
          </a:p>
        </p:txBody>
      </p:sp>
      <p:sp>
        <p:nvSpPr>
          <p:cNvPr id="5" name="Notes Placeholder 4"/>
          <p:cNvSpPr>
            <a:spLocks noGrp="1"/>
          </p:cNvSpPr>
          <p:nvPr>
            <p:ph type="body" sz="quarter" idx="3"/>
          </p:nvPr>
        </p:nvSpPr>
        <p:spPr>
          <a:xfrm>
            <a:off x="680720" y="4705350"/>
            <a:ext cx="5445760" cy="44577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p>
        </p:txBody>
      </p:sp>
      <p:sp>
        <p:nvSpPr>
          <p:cNvPr id="6" name="Footer Placeholder 5"/>
          <p:cNvSpPr>
            <a:spLocks noGrp="1"/>
          </p:cNvSpPr>
          <p:nvPr>
            <p:ph type="ftr" sz="quarter" idx="4"/>
          </p:nvPr>
        </p:nvSpPr>
        <p:spPr>
          <a:xfrm>
            <a:off x="0" y="9408981"/>
            <a:ext cx="2949787" cy="4953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65" charset="-128"/>
                <a:cs typeface="+mn-cs"/>
              </a:defRPr>
            </a:lvl1pPr>
          </a:lstStyle>
          <a:p>
            <a:pPr>
              <a:defRPr/>
            </a:pPr>
            <a:endParaRPr lang="sv-SE"/>
          </a:p>
        </p:txBody>
      </p:sp>
      <p:sp>
        <p:nvSpPr>
          <p:cNvPr id="7" name="Slide Number Placeholder 6"/>
          <p:cNvSpPr>
            <a:spLocks noGrp="1"/>
          </p:cNvSpPr>
          <p:nvPr>
            <p:ph type="sldNum" sz="quarter" idx="5"/>
          </p:nvPr>
        </p:nvSpPr>
        <p:spPr>
          <a:xfrm>
            <a:off x="3855838" y="9408981"/>
            <a:ext cx="2949787"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65" charset="-128"/>
                <a:cs typeface="+mn-cs"/>
              </a:defRPr>
            </a:lvl1pPr>
          </a:lstStyle>
          <a:p>
            <a:pPr>
              <a:defRPr/>
            </a:pPr>
            <a:fld id="{E0A476C1-8039-4ED6-AB6F-5C69E929441A}" type="slidenum">
              <a:rPr lang="sv-SE"/>
              <a:pPr>
                <a:defRPr/>
              </a:pPr>
              <a:t>‹#›</a:t>
            </a:fld>
            <a:endParaRPr lang="sv-SE"/>
          </a:p>
        </p:txBody>
      </p:sp>
    </p:spTree>
    <p:extLst>
      <p:ext uri="{BB962C8B-B14F-4D97-AF65-F5344CB8AC3E}">
        <p14:creationId xmlns="" xmlns:p14="http://schemas.microsoft.com/office/powerpoint/2010/main" val="38344458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8" charset="-128"/>
        <a:cs typeface="ＭＳ Ｐゴシック" pitchFamily="1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endParaRPr lang="en-US" smtClean="0">
              <a:ea typeface="ＭＳ Ｐゴシック"/>
              <a:cs typeface="ＭＳ Ｐゴシック"/>
            </a:endParaRPr>
          </a:p>
        </p:txBody>
      </p:sp>
      <p:sp>
        <p:nvSpPr>
          <p:cNvPr id="10243" name="Slide Number Placeholder 3"/>
          <p:cNvSpPr>
            <a:spLocks noGrp="1"/>
          </p:cNvSpPr>
          <p:nvPr>
            <p:ph type="sldNum" sz="quarter" idx="5"/>
          </p:nvPr>
        </p:nvSpPr>
        <p:spPr bwMode="auto">
          <a:noFill/>
          <a:ln>
            <a:miter lim="800000"/>
            <a:headEnd/>
            <a:tailEnd/>
          </a:ln>
        </p:spPr>
        <p:txBody>
          <a:bodyPr/>
          <a:lstStyle/>
          <a:p>
            <a:fld id="{2D696CDA-E23C-497C-9FE1-01D19E8FE0F8}" type="slidenum">
              <a:rPr lang="sv-SE" smtClean="0">
                <a:ea typeface="ＭＳ Ｐゴシック"/>
                <a:cs typeface="ＭＳ Ｐゴシック"/>
              </a:rPr>
              <a:pPr/>
              <a:t>1</a:t>
            </a:fld>
            <a:endParaRPr lang="sv-SE"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a:p>
        </p:txBody>
      </p:sp>
      <p:sp>
        <p:nvSpPr>
          <p:cNvPr id="4" name="Slide Number Placeholder 3"/>
          <p:cNvSpPr>
            <a:spLocks noGrp="1"/>
          </p:cNvSpPr>
          <p:nvPr>
            <p:ph type="sldNum" sz="quarter" idx="10"/>
          </p:nvPr>
        </p:nvSpPr>
        <p:spPr/>
        <p:txBody>
          <a:bodyPr/>
          <a:lstStyle/>
          <a:p>
            <a:pPr>
              <a:defRPr/>
            </a:pPr>
            <a:fld id="{E0A476C1-8039-4ED6-AB6F-5C69E929441A}" type="slidenum">
              <a:rPr lang="sv-SE" smtClean="0"/>
              <a:pPr>
                <a:defRPr/>
              </a:pPr>
              <a:t>6</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A476C1-8039-4ED6-AB6F-5C69E929441A}" type="slidenum">
              <a:rPr lang="sv-SE" smtClean="0"/>
              <a:pPr>
                <a:defRPr/>
              </a:pPr>
              <a:t>9</a:t>
            </a:fld>
            <a:endParaRPr lang="sv-SE"/>
          </a:p>
        </p:txBody>
      </p:sp>
    </p:spTree>
    <p:extLst>
      <p:ext uri="{BB962C8B-B14F-4D97-AF65-F5344CB8AC3E}">
        <p14:creationId xmlns="" xmlns:p14="http://schemas.microsoft.com/office/powerpoint/2010/main" val="125355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A476C1-8039-4ED6-AB6F-5C69E929441A}" type="slidenum">
              <a:rPr lang="sv-SE" smtClean="0"/>
              <a:pPr>
                <a:defRPr/>
              </a:pPr>
              <a:t>10</a:t>
            </a:fld>
            <a:endParaRPr lang="sv-SE"/>
          </a:p>
        </p:txBody>
      </p:sp>
    </p:spTree>
    <p:extLst>
      <p:ext uri="{BB962C8B-B14F-4D97-AF65-F5344CB8AC3E}">
        <p14:creationId xmlns="" xmlns:p14="http://schemas.microsoft.com/office/powerpoint/2010/main" val="422294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A476C1-8039-4ED6-AB6F-5C69E929441A}" type="slidenum">
              <a:rPr lang="sv-SE" smtClean="0"/>
              <a:pPr>
                <a:defRPr/>
              </a:pPr>
              <a:t>11</a:t>
            </a:fld>
            <a:endParaRPr lang="sv-SE"/>
          </a:p>
        </p:txBody>
      </p:sp>
    </p:spTree>
    <p:extLst>
      <p:ext uri="{BB962C8B-B14F-4D97-AF65-F5344CB8AC3E}">
        <p14:creationId xmlns="" xmlns:p14="http://schemas.microsoft.com/office/powerpoint/2010/main" val="422294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A476C1-8039-4ED6-AB6F-5C69E929441A}" type="slidenum">
              <a:rPr lang="sv-SE" smtClean="0"/>
              <a:pPr>
                <a:defRPr/>
              </a:pPr>
              <a:t>14</a:t>
            </a:fld>
            <a:endParaRPr lang="sv-SE"/>
          </a:p>
        </p:txBody>
      </p:sp>
    </p:spTree>
    <p:extLst>
      <p:ext uri="{BB962C8B-B14F-4D97-AF65-F5344CB8AC3E}">
        <p14:creationId xmlns="" xmlns:p14="http://schemas.microsoft.com/office/powerpoint/2010/main" val="422294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A476C1-8039-4ED6-AB6F-5C69E929441A}" type="slidenum">
              <a:rPr lang="sv-SE" smtClean="0"/>
              <a:pPr>
                <a:defRPr/>
              </a:pPr>
              <a:t>15</a:t>
            </a:fld>
            <a:endParaRPr lang="sv-SE"/>
          </a:p>
        </p:txBody>
      </p:sp>
    </p:spTree>
    <p:extLst>
      <p:ext uri="{BB962C8B-B14F-4D97-AF65-F5344CB8AC3E}">
        <p14:creationId xmlns="" xmlns:p14="http://schemas.microsoft.com/office/powerpoint/2010/main" val="4222942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E0A476C1-8039-4ED6-AB6F-5C69E929441A}" type="slidenum">
              <a:rPr lang="sv-SE" smtClean="0"/>
              <a:pPr>
                <a:defRPr/>
              </a:pPr>
              <a:t>24</a:t>
            </a:fld>
            <a:endParaRPr lang="sv-SE"/>
          </a:p>
        </p:txBody>
      </p:sp>
    </p:spTree>
    <p:extLst>
      <p:ext uri="{BB962C8B-B14F-4D97-AF65-F5344CB8AC3E}">
        <p14:creationId xmlns="" xmlns:p14="http://schemas.microsoft.com/office/powerpoint/2010/main" val="1253553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bild.jpg"/>
          <p:cNvPicPr>
            <a:picLocks noChangeAspect="1"/>
          </p:cNvPicPr>
          <p:nvPr/>
        </p:nvPicPr>
        <p:blipFill>
          <a:blip r:embed="rId2"/>
          <a:srcRect/>
          <a:stretch>
            <a:fillRect/>
          </a:stretch>
        </p:blipFill>
        <p:spPr bwMode="auto">
          <a:xfrm>
            <a:off x="0" y="1330325"/>
            <a:ext cx="9144000" cy="1908175"/>
          </a:xfrm>
          <a:prstGeom prst="rect">
            <a:avLst/>
          </a:prstGeom>
          <a:noFill/>
          <a:ln w="9525">
            <a:noFill/>
            <a:miter lim="800000"/>
            <a:headEnd/>
            <a:tailEnd/>
          </a:ln>
        </p:spPr>
      </p:pic>
      <p:pic>
        <p:nvPicPr>
          <p:cNvPr id="5" name="Picture 7" descr="fot.jpg"/>
          <p:cNvPicPr>
            <a:picLocks noChangeAspect="1"/>
          </p:cNvPicPr>
          <p:nvPr/>
        </p:nvPicPr>
        <p:blipFill>
          <a:blip r:embed="rId3"/>
          <a:srcRect/>
          <a:stretch>
            <a:fillRect/>
          </a:stretch>
        </p:blipFill>
        <p:spPr bwMode="auto">
          <a:xfrm>
            <a:off x="0" y="5751513"/>
            <a:ext cx="9144000" cy="1106487"/>
          </a:xfrm>
          <a:prstGeom prst="rect">
            <a:avLst/>
          </a:prstGeom>
          <a:noFill/>
          <a:ln w="9525">
            <a:noFill/>
            <a:miter lim="800000"/>
            <a:headEnd/>
            <a:tailEnd/>
          </a:ln>
        </p:spPr>
      </p:pic>
      <p:pic>
        <p:nvPicPr>
          <p:cNvPr id="6" name="Picture 8" descr="quasar_text_start.png"/>
          <p:cNvPicPr>
            <a:picLocks noChangeAspect="1"/>
          </p:cNvPicPr>
          <p:nvPr userDrawn="1"/>
        </p:nvPicPr>
        <p:blipFill>
          <a:blip r:embed="rId4"/>
          <a:srcRect/>
          <a:stretch>
            <a:fillRect/>
          </a:stretch>
        </p:blipFill>
        <p:spPr bwMode="auto">
          <a:xfrm>
            <a:off x="1387475" y="366713"/>
            <a:ext cx="6375400" cy="1073150"/>
          </a:xfrm>
          <a:prstGeom prst="rect">
            <a:avLst/>
          </a:prstGeom>
          <a:noFill/>
          <a:ln w="9525">
            <a:noFill/>
            <a:miter lim="800000"/>
            <a:headEnd/>
            <a:tailEnd/>
          </a:ln>
        </p:spPr>
      </p:pic>
      <p:sp>
        <p:nvSpPr>
          <p:cNvPr id="2" name="Title 1"/>
          <p:cNvSpPr>
            <a:spLocks noGrp="1"/>
          </p:cNvSpPr>
          <p:nvPr>
            <p:ph type="ctrTitle"/>
          </p:nvPr>
        </p:nvSpPr>
        <p:spPr>
          <a:xfrm>
            <a:off x="2438400" y="3276600"/>
            <a:ext cx="5867400" cy="784225"/>
          </a:xfrm>
        </p:spPr>
        <p:txBody>
          <a:bodyPr>
            <a:normAutofit/>
          </a:bodyPr>
          <a:lstStyle>
            <a:lvl1pPr algn="l">
              <a:defRPr sz="3200">
                <a:latin typeface="Georgia"/>
                <a:cs typeface="Georgia"/>
              </a:defRPr>
            </a:lvl1pPr>
          </a:lstStyle>
          <a:p>
            <a:r>
              <a:rPr lang="sv-SE" smtClean="0"/>
              <a:t>Click to edit Master title style</a:t>
            </a:r>
            <a:endParaRPr lang="sv-SE" dirty="0"/>
          </a:p>
        </p:txBody>
      </p:sp>
      <p:sp>
        <p:nvSpPr>
          <p:cNvPr id="3" name="Subtitle 2"/>
          <p:cNvSpPr>
            <a:spLocks noGrp="1"/>
          </p:cNvSpPr>
          <p:nvPr>
            <p:ph type="subTitle" idx="1"/>
          </p:nvPr>
        </p:nvSpPr>
        <p:spPr>
          <a:xfrm>
            <a:off x="2438400" y="4060825"/>
            <a:ext cx="5867400" cy="739776"/>
          </a:xfrm>
        </p:spPr>
        <p:txBody>
          <a:bodyPr>
            <a:normAutofit/>
          </a:bodyPr>
          <a:lstStyle>
            <a:lvl1pPr marL="0" indent="0" algn="l">
              <a:buNone/>
              <a:defRPr sz="2000">
                <a:solidFill>
                  <a:srgbClr val="4B3B7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dirty="0"/>
          </a:p>
        </p:txBody>
      </p:sp>
      <p:sp>
        <p:nvSpPr>
          <p:cNvPr id="7" name="Date Placeholder 13"/>
          <p:cNvSpPr>
            <a:spLocks noGrp="1"/>
          </p:cNvSpPr>
          <p:nvPr>
            <p:ph type="dt" sz="half" idx="10"/>
          </p:nvPr>
        </p:nvSpPr>
        <p:spPr/>
        <p:txBody>
          <a:bodyPr/>
          <a:lstStyle>
            <a:lvl1pPr>
              <a:defRPr/>
            </a:lvl1pPr>
          </a:lstStyle>
          <a:p>
            <a:pPr>
              <a:defRPr/>
            </a:pPr>
            <a:endParaRPr lang="sv-SE"/>
          </a:p>
        </p:txBody>
      </p:sp>
      <p:sp>
        <p:nvSpPr>
          <p:cNvPr id="8" name="Slide Number Placeholder 14"/>
          <p:cNvSpPr>
            <a:spLocks noGrp="1"/>
          </p:cNvSpPr>
          <p:nvPr>
            <p:ph type="sldNum" sz="quarter" idx="11"/>
          </p:nvPr>
        </p:nvSpPr>
        <p:spPr/>
        <p:txBody>
          <a:bodyPr/>
          <a:lstStyle>
            <a:lvl1pPr>
              <a:defRPr/>
            </a:lvl1pPr>
          </a:lstStyle>
          <a:p>
            <a:pPr>
              <a:defRPr/>
            </a:pPr>
            <a:fld id="{B7F69B6C-8211-4197-A432-6BAC9DD10688}" type="slidenum">
              <a:rPr lang="sv-SE"/>
              <a:pPr>
                <a:defRPr/>
              </a:pPr>
              <a:t>‹#›</a:t>
            </a:fld>
            <a:endParaRPr lang="sv-SE"/>
          </a:p>
        </p:txBody>
      </p:sp>
      <p:sp>
        <p:nvSpPr>
          <p:cNvPr id="9" name="Footer Placeholder 15"/>
          <p:cNvSpPr>
            <a:spLocks noGrp="1"/>
          </p:cNvSpPr>
          <p:nvPr>
            <p:ph type="ftr" sz="quarter" idx="12"/>
          </p:nvPr>
        </p:nvSpPr>
        <p:spPr/>
        <p:txBody>
          <a:bodyPr/>
          <a:lstStyle>
            <a:lvl1pPr>
              <a:defRPr/>
            </a:lvl1pPr>
          </a:lstStyle>
          <a:p>
            <a:pPr>
              <a:defRPr/>
            </a:pPr>
            <a:r>
              <a:rPr lang="sv-SE" altLang="ko-KR"/>
              <a:t>COST TERRA Workshop – Lisbon Jan 19-21 2011</a:t>
            </a:r>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ot.jpg"/>
          <p:cNvPicPr>
            <a:picLocks noChangeAspect="1"/>
          </p:cNvPicPr>
          <p:nvPr/>
        </p:nvPicPr>
        <p:blipFill>
          <a:blip r:embed="rId2"/>
          <a:srcRect/>
          <a:stretch>
            <a:fillRect/>
          </a:stretch>
        </p:blipFill>
        <p:spPr bwMode="auto">
          <a:xfrm>
            <a:off x="0" y="5759450"/>
            <a:ext cx="9144000" cy="1106488"/>
          </a:xfrm>
          <a:prstGeom prst="rect">
            <a:avLst/>
          </a:prstGeom>
          <a:noFill/>
          <a:ln w="9525">
            <a:noFill/>
            <a:miter lim="800000"/>
            <a:headEnd/>
            <a:tailEnd/>
          </a:ln>
        </p:spPr>
      </p:pic>
      <p:pic>
        <p:nvPicPr>
          <p:cNvPr id="5" name="Picture 7" descr="top.jpg"/>
          <p:cNvPicPr>
            <a:picLocks noChangeAspect="1"/>
          </p:cNvPicPr>
          <p:nvPr/>
        </p:nvPicPr>
        <p:blipFill>
          <a:blip r:embed="rId3"/>
          <a:srcRect/>
          <a:stretch>
            <a:fillRect/>
          </a:stretch>
        </p:blipFill>
        <p:spPr bwMode="auto">
          <a:xfrm>
            <a:off x="0" y="0"/>
            <a:ext cx="9182100" cy="865188"/>
          </a:xfrm>
          <a:prstGeom prst="rect">
            <a:avLst/>
          </a:prstGeom>
          <a:noFill/>
          <a:ln w="9525">
            <a:noFill/>
            <a:miter lim="800000"/>
            <a:headEnd/>
            <a:tailEnd/>
          </a:ln>
        </p:spPr>
      </p:pic>
      <p:pic>
        <p:nvPicPr>
          <p:cNvPr id="6" name="Picture 8" descr="quasar_text_little.png"/>
          <p:cNvPicPr>
            <a:picLocks noChangeAspect="1"/>
          </p:cNvPicPr>
          <p:nvPr userDrawn="1"/>
        </p:nvPicPr>
        <p:blipFill>
          <a:blip r:embed="rId4"/>
          <a:srcRect/>
          <a:stretch>
            <a:fillRect/>
          </a:stretch>
        </p:blipFill>
        <p:spPr bwMode="auto">
          <a:xfrm>
            <a:off x="292100" y="166688"/>
            <a:ext cx="1109663" cy="468312"/>
          </a:xfrm>
          <a:prstGeom prst="rect">
            <a:avLst/>
          </a:prstGeom>
          <a:noFill/>
          <a:ln w="9525">
            <a:noFill/>
            <a:miter lim="800000"/>
            <a:headEnd/>
            <a:tailEnd/>
          </a:ln>
        </p:spPr>
      </p:pic>
      <p:sp>
        <p:nvSpPr>
          <p:cNvPr id="2" name="Title 1"/>
          <p:cNvSpPr>
            <a:spLocks noGrp="1"/>
          </p:cNvSpPr>
          <p:nvPr>
            <p:ph type="title"/>
          </p:nvPr>
        </p:nvSpPr>
        <p:spPr>
          <a:xfrm>
            <a:off x="1219200" y="1066800"/>
            <a:ext cx="7467600" cy="838200"/>
          </a:xfrm>
        </p:spPr>
        <p:txBody>
          <a:bodyPr>
            <a:normAutofit/>
          </a:bodyPr>
          <a:lstStyle>
            <a:lvl1pPr algn="l">
              <a:defRPr sz="3200">
                <a:latin typeface="Georgia"/>
                <a:cs typeface="Georgia"/>
              </a:defRPr>
            </a:lvl1pPr>
          </a:lstStyle>
          <a:p>
            <a:r>
              <a:rPr lang="sv-SE" smtClean="0"/>
              <a:t>Click to edit Master title style</a:t>
            </a:r>
            <a:endParaRPr lang="sv-SE" dirty="0"/>
          </a:p>
        </p:txBody>
      </p:sp>
      <p:sp>
        <p:nvSpPr>
          <p:cNvPr id="3" name="Content Placeholder 2"/>
          <p:cNvSpPr>
            <a:spLocks noGrp="1"/>
          </p:cNvSpPr>
          <p:nvPr>
            <p:ph idx="1"/>
          </p:nvPr>
        </p:nvSpPr>
        <p:spPr>
          <a:xfrm>
            <a:off x="1219200" y="1951037"/>
            <a:ext cx="7467600" cy="4525963"/>
          </a:xfrm>
        </p:spPr>
        <p:txBody>
          <a:bodyPr/>
          <a:lstStyle>
            <a:lvl1pPr>
              <a:spcAft>
                <a:spcPts val="1800"/>
              </a:spcAft>
              <a:buClr>
                <a:srgbClr val="4B3B7A"/>
              </a:buClr>
              <a:buSzPct val="119000"/>
              <a:buFont typeface="Lucida Grande"/>
              <a:buChar char="●"/>
              <a:defRPr sz="2000" b="1" i="0">
                <a:latin typeface="Tahoma"/>
                <a:cs typeface="Tahoma"/>
              </a:defRPr>
            </a:lvl1pPr>
            <a:lvl2pPr>
              <a:spcAft>
                <a:spcPts val="1800"/>
              </a:spcAft>
              <a:buClr>
                <a:srgbClr val="4B3B7A"/>
              </a:buClr>
              <a:buFont typeface="Lucida Grande"/>
              <a:buChar char="●"/>
              <a:defRPr sz="1800">
                <a:latin typeface="Tahoma"/>
                <a:cs typeface="Tahoma"/>
              </a:defRPr>
            </a:lvl2pPr>
            <a:lvl3pPr>
              <a:spcAft>
                <a:spcPts val="1800"/>
              </a:spcAft>
              <a:defRPr sz="1600">
                <a:latin typeface="Tahoma"/>
                <a:cs typeface="Tahoma"/>
              </a:defRPr>
            </a:lvl3pPr>
            <a:lvl4pPr>
              <a:spcAft>
                <a:spcPts val="1800"/>
              </a:spcAft>
              <a:defRPr sz="1400">
                <a:latin typeface="Tahoma"/>
                <a:cs typeface="Tahoma"/>
              </a:defRPr>
            </a:lvl4pPr>
            <a:lvl5pPr>
              <a:spcAft>
                <a:spcPts val="1800"/>
              </a:spcAft>
              <a:defRPr sz="1200">
                <a:latin typeface="Tahoma"/>
                <a:cs typeface="Tahoma"/>
              </a:defRPr>
            </a:lvl5pPr>
          </a:lstStyle>
          <a:p>
            <a:pPr lvl="0"/>
            <a:r>
              <a:rPr lang="sv-SE" dirty="0" smtClean="0"/>
              <a:t>Click to edit Master text styles</a:t>
            </a:r>
          </a:p>
          <a:p>
            <a:pPr lvl="1"/>
            <a:r>
              <a:rPr lang="sv-SE" dirty="0" smtClean="0"/>
              <a:t>Second level</a:t>
            </a:r>
          </a:p>
          <a:p>
            <a:pPr lvl="2"/>
            <a:r>
              <a:rPr lang="sv-SE" dirty="0" smtClean="0"/>
              <a:t>Third level</a:t>
            </a:r>
          </a:p>
          <a:p>
            <a:pPr lvl="3"/>
            <a:r>
              <a:rPr lang="sv-SE" dirty="0" smtClean="0"/>
              <a:t>Fourth level</a:t>
            </a:r>
          </a:p>
          <a:p>
            <a:pPr lvl="4"/>
            <a:r>
              <a:rPr lang="sv-SE" dirty="0" smtClean="0"/>
              <a:t>Fifth level</a:t>
            </a:r>
            <a:endParaRPr lang="sv-SE" dirty="0"/>
          </a:p>
        </p:txBody>
      </p:sp>
      <p:sp>
        <p:nvSpPr>
          <p:cNvPr id="7" name="Slide Number Placeholder 11"/>
          <p:cNvSpPr>
            <a:spLocks noGrp="1"/>
          </p:cNvSpPr>
          <p:nvPr>
            <p:ph type="sldNum" sz="quarter" idx="10"/>
          </p:nvPr>
        </p:nvSpPr>
        <p:spPr/>
        <p:txBody>
          <a:bodyPr/>
          <a:lstStyle>
            <a:lvl1pPr>
              <a:defRPr/>
            </a:lvl1pPr>
          </a:lstStyle>
          <a:p>
            <a:pPr>
              <a:defRPr/>
            </a:pPr>
            <a:fld id="{EFB096EE-52BF-49E1-BF64-F246A834931B}" type="slidenum">
              <a:rPr lang="sv-SE"/>
              <a:pPr>
                <a:defRPr/>
              </a:pPr>
              <a:t>‹#›</a:t>
            </a:fld>
            <a:endParaRPr lang="sv-SE"/>
          </a:p>
        </p:txBody>
      </p:sp>
      <p:sp>
        <p:nvSpPr>
          <p:cNvPr id="8" name="Footer Placeholder 12"/>
          <p:cNvSpPr>
            <a:spLocks noGrp="1"/>
          </p:cNvSpPr>
          <p:nvPr>
            <p:ph type="ftr" sz="quarter" idx="11"/>
          </p:nvPr>
        </p:nvSpPr>
        <p:spPr>
          <a:xfrm>
            <a:off x="2209800" y="6492875"/>
            <a:ext cx="4524375" cy="365125"/>
          </a:xfrm>
        </p:spPr>
        <p:txBody>
          <a:bodyPr/>
          <a:lstStyle>
            <a:lvl1pPr>
              <a:defRPr/>
            </a:lvl1pPr>
          </a:lstStyle>
          <a:p>
            <a:pPr>
              <a:defRPr/>
            </a:pPr>
            <a:r>
              <a:rPr lang="sv-SE" altLang="ko-KR"/>
              <a:t>COST TERRA Workshop – Lisbon Jan 19-21 2011</a:t>
            </a:r>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ot.jpg"/>
          <p:cNvPicPr>
            <a:picLocks noChangeAspect="1"/>
          </p:cNvPicPr>
          <p:nvPr/>
        </p:nvPicPr>
        <p:blipFill>
          <a:blip r:embed="rId2"/>
          <a:srcRect/>
          <a:stretch>
            <a:fillRect/>
          </a:stretch>
        </p:blipFill>
        <p:spPr bwMode="auto">
          <a:xfrm>
            <a:off x="0" y="5759450"/>
            <a:ext cx="9144000" cy="1106488"/>
          </a:xfrm>
          <a:prstGeom prst="rect">
            <a:avLst/>
          </a:prstGeom>
          <a:noFill/>
          <a:ln w="9525">
            <a:noFill/>
            <a:miter lim="800000"/>
            <a:headEnd/>
            <a:tailEnd/>
          </a:ln>
        </p:spPr>
      </p:pic>
      <p:pic>
        <p:nvPicPr>
          <p:cNvPr id="6" name="Picture 7" descr="top.jpg"/>
          <p:cNvPicPr>
            <a:picLocks noChangeAspect="1"/>
          </p:cNvPicPr>
          <p:nvPr/>
        </p:nvPicPr>
        <p:blipFill>
          <a:blip r:embed="rId3"/>
          <a:srcRect/>
          <a:stretch>
            <a:fillRect/>
          </a:stretch>
        </p:blipFill>
        <p:spPr bwMode="auto">
          <a:xfrm>
            <a:off x="0" y="0"/>
            <a:ext cx="9182100" cy="865188"/>
          </a:xfrm>
          <a:prstGeom prst="rect">
            <a:avLst/>
          </a:prstGeom>
          <a:noFill/>
          <a:ln w="9525">
            <a:noFill/>
            <a:miter lim="800000"/>
            <a:headEnd/>
            <a:tailEnd/>
          </a:ln>
        </p:spPr>
      </p:pic>
      <p:pic>
        <p:nvPicPr>
          <p:cNvPr id="7" name="Picture 8" descr="quasar_text_little.png"/>
          <p:cNvPicPr>
            <a:picLocks noChangeAspect="1"/>
          </p:cNvPicPr>
          <p:nvPr userDrawn="1"/>
        </p:nvPicPr>
        <p:blipFill>
          <a:blip r:embed="rId4"/>
          <a:srcRect/>
          <a:stretch>
            <a:fillRect/>
          </a:stretch>
        </p:blipFill>
        <p:spPr bwMode="auto">
          <a:xfrm>
            <a:off x="292100" y="166688"/>
            <a:ext cx="1109663" cy="468312"/>
          </a:xfrm>
          <a:prstGeom prst="rect">
            <a:avLst/>
          </a:prstGeom>
          <a:noFill/>
          <a:ln w="9525">
            <a:noFill/>
            <a:miter lim="800000"/>
            <a:headEnd/>
            <a:tailEnd/>
          </a:ln>
        </p:spPr>
      </p:pic>
      <p:sp>
        <p:nvSpPr>
          <p:cNvPr id="2" name="Title 1"/>
          <p:cNvSpPr>
            <a:spLocks noGrp="1"/>
          </p:cNvSpPr>
          <p:nvPr>
            <p:ph type="title"/>
          </p:nvPr>
        </p:nvSpPr>
        <p:spPr>
          <a:xfrm>
            <a:off x="1181100" y="1143000"/>
            <a:ext cx="8229600" cy="706438"/>
          </a:xfrm>
        </p:spPr>
        <p:txBody>
          <a:bodyPr>
            <a:normAutofit/>
          </a:bodyPr>
          <a:lstStyle>
            <a:lvl1pPr algn="l">
              <a:defRPr sz="3200">
                <a:latin typeface="Georgia"/>
                <a:cs typeface="Georgia"/>
              </a:defRPr>
            </a:lvl1pPr>
          </a:lstStyle>
          <a:p>
            <a:r>
              <a:rPr lang="sv-SE" smtClean="0"/>
              <a:t>Click to edit Master title style</a:t>
            </a:r>
            <a:endParaRPr lang="sv-SE" dirty="0"/>
          </a:p>
        </p:txBody>
      </p:sp>
      <p:sp>
        <p:nvSpPr>
          <p:cNvPr id="3" name="Content Placeholder 2"/>
          <p:cNvSpPr>
            <a:spLocks noGrp="1"/>
          </p:cNvSpPr>
          <p:nvPr>
            <p:ph sz="half" idx="1"/>
          </p:nvPr>
        </p:nvSpPr>
        <p:spPr>
          <a:xfrm>
            <a:off x="1168400" y="1930400"/>
            <a:ext cx="4673600" cy="4394201"/>
          </a:xfrm>
        </p:spPr>
        <p:txBody>
          <a:bodyPr>
            <a:normAutofit/>
          </a:bodyPr>
          <a:lstStyle>
            <a:lvl1pPr>
              <a:lnSpc>
                <a:spcPts val="3000"/>
              </a:lnSpc>
              <a:buClr>
                <a:srgbClr val="4B3B7A"/>
              </a:buClr>
              <a:buFont typeface="Lucida Grande"/>
              <a:buChar char="●"/>
              <a:defRPr sz="2000">
                <a:latin typeface="Tahoma"/>
                <a:cs typeface="Tahoma"/>
              </a:defRPr>
            </a:lvl1pPr>
            <a:lvl2pPr>
              <a:buClr>
                <a:srgbClr val="4B3B7A"/>
              </a:buClr>
              <a:buFont typeface="Lucida Grande"/>
              <a:buChar char="●"/>
              <a:defRPr sz="2000">
                <a:latin typeface="Tahoma"/>
                <a:cs typeface="Tahoma"/>
              </a:defRPr>
            </a:lvl2pPr>
            <a:lvl3pPr>
              <a:buClr>
                <a:srgbClr val="4B3B7A"/>
              </a:buClr>
              <a:buFont typeface="Lucida Grande"/>
              <a:buChar char="●"/>
              <a:defRPr sz="2000">
                <a:latin typeface="Tahoma"/>
                <a:cs typeface="Tahoma"/>
              </a:defRPr>
            </a:lvl3pPr>
            <a:lvl4pPr>
              <a:buClr>
                <a:srgbClr val="4B3B7A"/>
              </a:buClr>
              <a:buFont typeface="Lucida Grande"/>
              <a:buChar char="●"/>
              <a:defRPr sz="2000">
                <a:latin typeface="Tahoma"/>
                <a:cs typeface="Tahoma"/>
              </a:defRPr>
            </a:lvl4pPr>
            <a:lvl5pPr>
              <a:buClr>
                <a:srgbClr val="4B3B7A"/>
              </a:buClr>
              <a:buFont typeface="Lucida Grande"/>
              <a:buChar char="●"/>
              <a:defRPr sz="2000">
                <a:latin typeface="Tahoma"/>
                <a:cs typeface="Tahoma"/>
              </a:defRPr>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Content Placeholder 3"/>
          <p:cNvSpPr>
            <a:spLocks noGrp="1"/>
          </p:cNvSpPr>
          <p:nvPr>
            <p:ph sz="half" idx="2"/>
          </p:nvPr>
        </p:nvSpPr>
        <p:spPr>
          <a:xfrm>
            <a:off x="6007100" y="1930400"/>
            <a:ext cx="2679700" cy="4394201"/>
          </a:xfrm>
        </p:spPr>
        <p:txBody>
          <a:bodyPr>
            <a:normAutofit/>
          </a:bodyPr>
          <a:lstStyle>
            <a:lvl1pPr>
              <a:buClr>
                <a:srgbClr val="4B3B7A"/>
              </a:buClr>
              <a:buFont typeface="Lucida Grande"/>
              <a:buChar char="●"/>
              <a:defRPr sz="2000">
                <a:latin typeface="Tahoma"/>
                <a:cs typeface="Tahoma"/>
              </a:defRPr>
            </a:lvl1pPr>
            <a:lvl2pPr>
              <a:buClr>
                <a:srgbClr val="4B3B7A"/>
              </a:buClr>
              <a:buFont typeface="Lucida Grande"/>
              <a:buChar char="●"/>
              <a:defRPr sz="2000">
                <a:latin typeface="Tahoma"/>
                <a:cs typeface="Tahoma"/>
              </a:defRPr>
            </a:lvl2pPr>
            <a:lvl3pPr>
              <a:buClr>
                <a:srgbClr val="4B3B7A"/>
              </a:buClr>
              <a:buFont typeface="Lucida Grande"/>
              <a:buChar char="●"/>
              <a:defRPr sz="2000">
                <a:latin typeface="Tahoma"/>
                <a:cs typeface="Tahoma"/>
              </a:defRPr>
            </a:lvl3pPr>
            <a:lvl4pPr>
              <a:buClr>
                <a:srgbClr val="4B3B7A"/>
              </a:buClr>
              <a:buFont typeface="Lucida Grande"/>
              <a:buChar char="●"/>
              <a:defRPr sz="2000">
                <a:latin typeface="Tahoma"/>
                <a:cs typeface="Tahoma"/>
              </a:defRPr>
            </a:lvl4pPr>
            <a:lvl5pPr>
              <a:buClr>
                <a:srgbClr val="4B3B7A"/>
              </a:buClr>
              <a:buFont typeface="Lucida Grande"/>
              <a:buChar char="●"/>
              <a:defRPr sz="2000">
                <a:latin typeface="Tahoma"/>
                <a:cs typeface="Tahoma"/>
              </a:defRPr>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8" name="Date Placeholder 14"/>
          <p:cNvSpPr>
            <a:spLocks noGrp="1"/>
          </p:cNvSpPr>
          <p:nvPr>
            <p:ph type="dt" sz="half" idx="10"/>
          </p:nvPr>
        </p:nvSpPr>
        <p:spPr/>
        <p:txBody>
          <a:bodyPr/>
          <a:lstStyle>
            <a:lvl1pPr>
              <a:defRPr/>
            </a:lvl1pPr>
          </a:lstStyle>
          <a:p>
            <a:pPr>
              <a:defRPr/>
            </a:pPr>
            <a:endParaRPr lang="sv-SE"/>
          </a:p>
        </p:txBody>
      </p:sp>
      <p:sp>
        <p:nvSpPr>
          <p:cNvPr id="9" name="Slide Number Placeholder 15"/>
          <p:cNvSpPr>
            <a:spLocks noGrp="1"/>
          </p:cNvSpPr>
          <p:nvPr>
            <p:ph type="sldNum" sz="quarter" idx="11"/>
          </p:nvPr>
        </p:nvSpPr>
        <p:spPr/>
        <p:txBody>
          <a:bodyPr/>
          <a:lstStyle>
            <a:lvl1pPr>
              <a:defRPr/>
            </a:lvl1pPr>
          </a:lstStyle>
          <a:p>
            <a:pPr>
              <a:defRPr/>
            </a:pPr>
            <a:fld id="{EBD2DBCF-3A88-4698-A7C5-FF3D26CF94A2}" type="slidenum">
              <a:rPr lang="sv-SE"/>
              <a:pPr>
                <a:defRPr/>
              </a:pPr>
              <a:t>‹#›</a:t>
            </a:fld>
            <a:endParaRPr lang="sv-SE"/>
          </a:p>
        </p:txBody>
      </p:sp>
      <p:sp>
        <p:nvSpPr>
          <p:cNvPr id="10" name="Footer Placeholder 16"/>
          <p:cNvSpPr>
            <a:spLocks noGrp="1"/>
          </p:cNvSpPr>
          <p:nvPr>
            <p:ph type="ftr" sz="quarter" idx="12"/>
          </p:nvPr>
        </p:nvSpPr>
        <p:spPr>
          <a:xfrm>
            <a:off x="2838450" y="6492875"/>
            <a:ext cx="4067175" cy="365125"/>
          </a:xfrm>
        </p:spPr>
        <p:txBody>
          <a:bodyPr/>
          <a:lstStyle>
            <a:lvl1pPr>
              <a:defRPr/>
            </a:lvl1pPr>
          </a:lstStyle>
          <a:p>
            <a:pPr>
              <a:defRPr/>
            </a:pPr>
            <a:r>
              <a:rPr lang="sv-SE" altLang="ko-KR"/>
              <a:t>COST TERRA Workshop – Lisbon Jan 19-21 2011</a:t>
            </a:r>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ot.jpg"/>
          <p:cNvPicPr>
            <a:picLocks noChangeAspect="1"/>
          </p:cNvPicPr>
          <p:nvPr/>
        </p:nvPicPr>
        <p:blipFill>
          <a:blip r:embed="rId2"/>
          <a:srcRect/>
          <a:stretch>
            <a:fillRect/>
          </a:stretch>
        </p:blipFill>
        <p:spPr bwMode="auto">
          <a:xfrm>
            <a:off x="0" y="5751513"/>
            <a:ext cx="9144000" cy="1106487"/>
          </a:xfrm>
          <a:prstGeom prst="rect">
            <a:avLst/>
          </a:prstGeom>
          <a:noFill/>
          <a:ln w="9525">
            <a:noFill/>
            <a:miter lim="800000"/>
            <a:headEnd/>
            <a:tailEnd/>
          </a:ln>
        </p:spPr>
      </p:pic>
      <p:pic>
        <p:nvPicPr>
          <p:cNvPr id="4" name="Picture 7" descr="top.jpg"/>
          <p:cNvPicPr>
            <a:picLocks noChangeAspect="1"/>
          </p:cNvPicPr>
          <p:nvPr/>
        </p:nvPicPr>
        <p:blipFill>
          <a:blip r:embed="rId3"/>
          <a:srcRect/>
          <a:stretch>
            <a:fillRect/>
          </a:stretch>
        </p:blipFill>
        <p:spPr bwMode="auto">
          <a:xfrm>
            <a:off x="0" y="0"/>
            <a:ext cx="9182100" cy="865188"/>
          </a:xfrm>
          <a:prstGeom prst="rect">
            <a:avLst/>
          </a:prstGeom>
          <a:noFill/>
          <a:ln w="9525">
            <a:noFill/>
            <a:miter lim="800000"/>
            <a:headEnd/>
            <a:tailEnd/>
          </a:ln>
        </p:spPr>
      </p:pic>
      <p:pic>
        <p:nvPicPr>
          <p:cNvPr id="5" name="Picture 8" descr="quasar_text_little.png"/>
          <p:cNvPicPr>
            <a:picLocks noChangeAspect="1"/>
          </p:cNvPicPr>
          <p:nvPr userDrawn="1"/>
        </p:nvPicPr>
        <p:blipFill>
          <a:blip r:embed="rId4"/>
          <a:srcRect/>
          <a:stretch>
            <a:fillRect/>
          </a:stretch>
        </p:blipFill>
        <p:spPr bwMode="auto">
          <a:xfrm>
            <a:off x="292100" y="166688"/>
            <a:ext cx="1109663" cy="468312"/>
          </a:xfrm>
          <a:prstGeom prst="rect">
            <a:avLst/>
          </a:prstGeom>
          <a:noFill/>
          <a:ln w="9525">
            <a:noFill/>
            <a:miter lim="800000"/>
            <a:headEnd/>
            <a:tailEnd/>
          </a:ln>
        </p:spPr>
      </p:pic>
      <p:sp>
        <p:nvSpPr>
          <p:cNvPr id="2" name="Title 1"/>
          <p:cNvSpPr>
            <a:spLocks noGrp="1"/>
          </p:cNvSpPr>
          <p:nvPr>
            <p:ph type="title"/>
          </p:nvPr>
        </p:nvSpPr>
        <p:spPr>
          <a:xfrm>
            <a:off x="1181100" y="1092200"/>
            <a:ext cx="7581900" cy="808038"/>
          </a:xfrm>
        </p:spPr>
        <p:txBody>
          <a:bodyPr>
            <a:normAutofit/>
          </a:bodyPr>
          <a:lstStyle>
            <a:lvl1pPr algn="l">
              <a:defRPr sz="3200">
                <a:latin typeface="Georgia"/>
                <a:cs typeface="Georgia"/>
              </a:defRPr>
            </a:lvl1pPr>
          </a:lstStyle>
          <a:p>
            <a:r>
              <a:rPr lang="sv-SE" smtClean="0"/>
              <a:t>Click to edit Master title style</a:t>
            </a:r>
            <a:endParaRPr lang="sv-SE"/>
          </a:p>
        </p:txBody>
      </p:sp>
      <p:sp>
        <p:nvSpPr>
          <p:cNvPr id="6" name="Date Placeholder 12"/>
          <p:cNvSpPr>
            <a:spLocks noGrp="1"/>
          </p:cNvSpPr>
          <p:nvPr>
            <p:ph type="dt" sz="half" idx="10"/>
          </p:nvPr>
        </p:nvSpPr>
        <p:spPr/>
        <p:txBody>
          <a:bodyPr/>
          <a:lstStyle>
            <a:lvl1pPr>
              <a:defRPr/>
            </a:lvl1pPr>
          </a:lstStyle>
          <a:p>
            <a:pPr>
              <a:defRPr/>
            </a:pPr>
            <a:endParaRPr lang="sv-SE"/>
          </a:p>
        </p:txBody>
      </p:sp>
      <p:sp>
        <p:nvSpPr>
          <p:cNvPr id="7" name="Slide Number Placeholder 13"/>
          <p:cNvSpPr>
            <a:spLocks noGrp="1"/>
          </p:cNvSpPr>
          <p:nvPr>
            <p:ph type="sldNum" sz="quarter" idx="11"/>
          </p:nvPr>
        </p:nvSpPr>
        <p:spPr/>
        <p:txBody>
          <a:bodyPr/>
          <a:lstStyle>
            <a:lvl1pPr>
              <a:defRPr/>
            </a:lvl1pPr>
          </a:lstStyle>
          <a:p>
            <a:pPr>
              <a:defRPr/>
            </a:pPr>
            <a:fld id="{31DFFFE3-7FB6-40F0-8DA8-04651D6B2C19}" type="slidenum">
              <a:rPr lang="sv-SE"/>
              <a:pPr>
                <a:defRPr/>
              </a:pPr>
              <a:t>‹#›</a:t>
            </a:fld>
            <a:endParaRPr lang="sv-SE"/>
          </a:p>
        </p:txBody>
      </p:sp>
      <p:sp>
        <p:nvSpPr>
          <p:cNvPr id="8" name="Footer Placeholder 14"/>
          <p:cNvSpPr>
            <a:spLocks noGrp="1"/>
          </p:cNvSpPr>
          <p:nvPr>
            <p:ph type="ftr" sz="quarter" idx="12"/>
          </p:nvPr>
        </p:nvSpPr>
        <p:spPr>
          <a:xfrm>
            <a:off x="2724150" y="6492875"/>
            <a:ext cx="4067175" cy="365125"/>
          </a:xfrm>
        </p:spPr>
        <p:txBody>
          <a:bodyPr/>
          <a:lstStyle>
            <a:lvl1pPr>
              <a:defRPr/>
            </a:lvl1pPr>
          </a:lstStyle>
          <a:p>
            <a:pPr>
              <a:defRPr/>
            </a:pPr>
            <a:r>
              <a:rPr lang="sv-SE" altLang="ko-KR"/>
              <a:t>COST TERRA Workshop – Lisbon Jan 19-21 2011</a:t>
            </a: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ot.jpg"/>
          <p:cNvPicPr>
            <a:picLocks noChangeAspect="1"/>
          </p:cNvPicPr>
          <p:nvPr/>
        </p:nvPicPr>
        <p:blipFill>
          <a:blip r:embed="rId2"/>
          <a:srcRect/>
          <a:stretch>
            <a:fillRect/>
          </a:stretch>
        </p:blipFill>
        <p:spPr bwMode="auto">
          <a:xfrm>
            <a:off x="0" y="5759450"/>
            <a:ext cx="9144000" cy="1106488"/>
          </a:xfrm>
          <a:prstGeom prst="rect">
            <a:avLst/>
          </a:prstGeom>
          <a:noFill/>
          <a:ln w="9525">
            <a:noFill/>
            <a:miter lim="800000"/>
            <a:headEnd/>
            <a:tailEnd/>
          </a:ln>
        </p:spPr>
      </p:pic>
      <p:pic>
        <p:nvPicPr>
          <p:cNvPr id="3" name="Picture 7" descr="top.jpg"/>
          <p:cNvPicPr>
            <a:picLocks noChangeAspect="1"/>
          </p:cNvPicPr>
          <p:nvPr/>
        </p:nvPicPr>
        <p:blipFill>
          <a:blip r:embed="rId3"/>
          <a:srcRect/>
          <a:stretch>
            <a:fillRect/>
          </a:stretch>
        </p:blipFill>
        <p:spPr bwMode="auto">
          <a:xfrm>
            <a:off x="0" y="0"/>
            <a:ext cx="9182100" cy="865188"/>
          </a:xfrm>
          <a:prstGeom prst="rect">
            <a:avLst/>
          </a:prstGeom>
          <a:noFill/>
          <a:ln w="9525">
            <a:noFill/>
            <a:miter lim="800000"/>
            <a:headEnd/>
            <a:tailEnd/>
          </a:ln>
        </p:spPr>
      </p:pic>
      <p:pic>
        <p:nvPicPr>
          <p:cNvPr id="4" name="Picture 8" descr="quasar_text_little.png"/>
          <p:cNvPicPr>
            <a:picLocks noChangeAspect="1"/>
          </p:cNvPicPr>
          <p:nvPr userDrawn="1"/>
        </p:nvPicPr>
        <p:blipFill>
          <a:blip r:embed="rId4"/>
          <a:srcRect/>
          <a:stretch>
            <a:fillRect/>
          </a:stretch>
        </p:blipFill>
        <p:spPr bwMode="auto">
          <a:xfrm>
            <a:off x="292100" y="166688"/>
            <a:ext cx="1109663" cy="468312"/>
          </a:xfrm>
          <a:prstGeom prst="rect">
            <a:avLst/>
          </a:prstGeom>
          <a:noFill/>
          <a:ln w="9525">
            <a:noFill/>
            <a:miter lim="800000"/>
            <a:headEnd/>
            <a:tailEnd/>
          </a:ln>
        </p:spPr>
      </p:pic>
      <p:sp>
        <p:nvSpPr>
          <p:cNvPr id="5" name="Date Placeholder 10"/>
          <p:cNvSpPr>
            <a:spLocks noGrp="1"/>
          </p:cNvSpPr>
          <p:nvPr>
            <p:ph type="dt" sz="half" idx="10"/>
          </p:nvPr>
        </p:nvSpPr>
        <p:spPr/>
        <p:txBody>
          <a:bodyPr/>
          <a:lstStyle>
            <a:lvl1pPr>
              <a:defRPr/>
            </a:lvl1pPr>
          </a:lstStyle>
          <a:p>
            <a:pPr>
              <a:defRPr/>
            </a:pPr>
            <a:endParaRPr lang="sv-SE"/>
          </a:p>
        </p:txBody>
      </p:sp>
      <p:sp>
        <p:nvSpPr>
          <p:cNvPr id="6" name="Slide Number Placeholder 11"/>
          <p:cNvSpPr>
            <a:spLocks noGrp="1"/>
          </p:cNvSpPr>
          <p:nvPr>
            <p:ph type="sldNum" sz="quarter" idx="11"/>
          </p:nvPr>
        </p:nvSpPr>
        <p:spPr/>
        <p:txBody>
          <a:bodyPr/>
          <a:lstStyle>
            <a:lvl1pPr>
              <a:defRPr/>
            </a:lvl1pPr>
          </a:lstStyle>
          <a:p>
            <a:pPr>
              <a:defRPr/>
            </a:pPr>
            <a:fld id="{2055C09E-F5BD-4F0E-AE9B-7D74E6BE610B}" type="slidenum">
              <a:rPr lang="sv-SE"/>
              <a:pPr>
                <a:defRPr/>
              </a:pPr>
              <a:t>‹#›</a:t>
            </a:fld>
            <a:endParaRPr lang="sv-SE"/>
          </a:p>
        </p:txBody>
      </p:sp>
      <p:sp>
        <p:nvSpPr>
          <p:cNvPr id="7" name="Footer Placeholder 12"/>
          <p:cNvSpPr>
            <a:spLocks noGrp="1"/>
          </p:cNvSpPr>
          <p:nvPr>
            <p:ph type="ftr" sz="quarter" idx="12"/>
          </p:nvPr>
        </p:nvSpPr>
        <p:spPr>
          <a:xfrm>
            <a:off x="2743200" y="6492875"/>
            <a:ext cx="4067175" cy="365125"/>
          </a:xfrm>
        </p:spPr>
        <p:txBody>
          <a:bodyPr/>
          <a:lstStyle>
            <a:lvl1pPr>
              <a:defRPr/>
            </a:lvl1pPr>
          </a:lstStyle>
          <a:p>
            <a:pPr>
              <a:defRPr/>
            </a:pPr>
            <a:r>
              <a:rPr lang="sv-SE" altLang="ko-KR"/>
              <a:t>COST TERRA Workshop – Lisbon Jan 19-21 2011</a:t>
            </a:r>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65" charset="0"/>
                <a:ea typeface="ＭＳ Ｐゴシック" pitchFamily="-65" charset="-128"/>
                <a:cs typeface="+mn-cs"/>
              </a:defRPr>
            </a:lvl1pPr>
          </a:lstStyle>
          <a:p>
            <a:pPr>
              <a:defRPr/>
            </a:pPr>
            <a:endParaRPr lang="sv-SE"/>
          </a:p>
        </p:txBody>
      </p:sp>
      <p:sp>
        <p:nvSpPr>
          <p:cNvPr id="5" name="Footer Placeholder 4"/>
          <p:cNvSpPr>
            <a:spLocks noGrp="1"/>
          </p:cNvSpPr>
          <p:nvPr>
            <p:ph type="ftr" sz="quarter" idx="3"/>
          </p:nvPr>
        </p:nvSpPr>
        <p:spPr>
          <a:xfrm>
            <a:off x="2781300" y="6492875"/>
            <a:ext cx="4067175"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lumMod val="65000"/>
                  </a:schemeClr>
                </a:solidFill>
                <a:latin typeface="Georgia" pitchFamily="-65" charset="0"/>
                <a:ea typeface="ＭＳ Ｐゴシック" pitchFamily="-65" charset="-128"/>
                <a:cs typeface="+mn-cs"/>
              </a:defRPr>
            </a:lvl1pPr>
          </a:lstStyle>
          <a:p>
            <a:pPr>
              <a:defRPr/>
            </a:pPr>
            <a:r>
              <a:rPr lang="sv-SE" altLang="ko-KR"/>
              <a:t>COST TERRA Workshop – Lisbon Jan 19-21 2011</a:t>
            </a:r>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65" charset="0"/>
                <a:ea typeface="ＭＳ Ｐゴシック" pitchFamily="-65" charset="-128"/>
                <a:cs typeface="+mn-cs"/>
              </a:defRPr>
            </a:lvl1pPr>
          </a:lstStyle>
          <a:p>
            <a:pPr>
              <a:defRPr/>
            </a:pPr>
            <a:fld id="{70A0BE35-F1FA-4DD3-A317-6AD9D75E24CE}"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8" charset="-128"/>
          <a:cs typeface="ＭＳ Ｐゴシック" pitchFamily="18" charset="-128"/>
        </a:defRPr>
      </a:lvl1pPr>
      <a:lvl2pPr algn="ctr" defTabSz="457200" rtl="0" eaLnBrk="0" fontAlgn="base" hangingPunct="0">
        <a:spcBef>
          <a:spcPct val="0"/>
        </a:spcBef>
        <a:spcAft>
          <a:spcPct val="0"/>
        </a:spcAft>
        <a:defRPr sz="4400">
          <a:solidFill>
            <a:schemeClr val="tx1"/>
          </a:solidFill>
          <a:latin typeface="Georgia" pitchFamily="18" charset="0"/>
          <a:ea typeface="ＭＳ Ｐゴシック" pitchFamily="18" charset="-128"/>
          <a:cs typeface="ＭＳ Ｐゴシック" pitchFamily="18" charset="-128"/>
        </a:defRPr>
      </a:lvl2pPr>
      <a:lvl3pPr algn="ctr" defTabSz="457200" rtl="0" eaLnBrk="0" fontAlgn="base" hangingPunct="0">
        <a:spcBef>
          <a:spcPct val="0"/>
        </a:spcBef>
        <a:spcAft>
          <a:spcPct val="0"/>
        </a:spcAft>
        <a:defRPr sz="4400">
          <a:solidFill>
            <a:schemeClr val="tx1"/>
          </a:solidFill>
          <a:latin typeface="Georgia" pitchFamily="18" charset="0"/>
          <a:ea typeface="ＭＳ Ｐゴシック" pitchFamily="18" charset="-128"/>
          <a:cs typeface="ＭＳ Ｐゴシック" pitchFamily="18" charset="-128"/>
        </a:defRPr>
      </a:lvl3pPr>
      <a:lvl4pPr algn="ctr" defTabSz="457200" rtl="0" eaLnBrk="0" fontAlgn="base" hangingPunct="0">
        <a:spcBef>
          <a:spcPct val="0"/>
        </a:spcBef>
        <a:spcAft>
          <a:spcPct val="0"/>
        </a:spcAft>
        <a:defRPr sz="4400">
          <a:solidFill>
            <a:schemeClr val="tx1"/>
          </a:solidFill>
          <a:latin typeface="Georgia" pitchFamily="18" charset="0"/>
          <a:ea typeface="ＭＳ Ｐゴシック" pitchFamily="18" charset="-128"/>
          <a:cs typeface="ＭＳ Ｐゴシック" pitchFamily="18" charset="-128"/>
        </a:defRPr>
      </a:lvl4pPr>
      <a:lvl5pPr algn="ctr" defTabSz="457200" rtl="0" eaLnBrk="0" fontAlgn="base" hangingPunct="0">
        <a:spcBef>
          <a:spcPct val="0"/>
        </a:spcBef>
        <a:spcAft>
          <a:spcPct val="0"/>
        </a:spcAft>
        <a:defRPr sz="4400">
          <a:solidFill>
            <a:schemeClr val="tx1"/>
          </a:solidFill>
          <a:latin typeface="Georgia" pitchFamily="18" charset="0"/>
          <a:ea typeface="ＭＳ Ｐゴシック" pitchFamily="18" charset="-128"/>
          <a:cs typeface="ＭＳ Ｐゴシック" pitchFamily="18" charset="-128"/>
        </a:defRPr>
      </a:lvl5pPr>
      <a:lvl6pPr marL="457200" algn="ctr" defTabSz="457200" rtl="0" eaLnBrk="1" fontAlgn="base" hangingPunct="1">
        <a:spcBef>
          <a:spcPct val="0"/>
        </a:spcBef>
        <a:spcAft>
          <a:spcPct val="0"/>
        </a:spcAft>
        <a:defRPr sz="4400">
          <a:solidFill>
            <a:schemeClr val="tx1"/>
          </a:solidFill>
          <a:latin typeface="Georgia" pitchFamily="18" charset="0"/>
          <a:ea typeface="ＭＳ Ｐゴシック" pitchFamily="18" charset="-128"/>
          <a:cs typeface="ＭＳ Ｐゴシック" pitchFamily="18" charset="-128"/>
        </a:defRPr>
      </a:lvl6pPr>
      <a:lvl7pPr marL="914400" algn="ctr" defTabSz="457200" rtl="0" eaLnBrk="1" fontAlgn="base" hangingPunct="1">
        <a:spcBef>
          <a:spcPct val="0"/>
        </a:spcBef>
        <a:spcAft>
          <a:spcPct val="0"/>
        </a:spcAft>
        <a:defRPr sz="4400">
          <a:solidFill>
            <a:schemeClr val="tx1"/>
          </a:solidFill>
          <a:latin typeface="Georgia" pitchFamily="18" charset="0"/>
          <a:ea typeface="ＭＳ Ｐゴシック" pitchFamily="18" charset="-128"/>
          <a:cs typeface="ＭＳ Ｐゴシック" pitchFamily="18" charset="-128"/>
        </a:defRPr>
      </a:lvl7pPr>
      <a:lvl8pPr marL="1371600" algn="ctr" defTabSz="457200" rtl="0" eaLnBrk="1" fontAlgn="base" hangingPunct="1">
        <a:spcBef>
          <a:spcPct val="0"/>
        </a:spcBef>
        <a:spcAft>
          <a:spcPct val="0"/>
        </a:spcAft>
        <a:defRPr sz="4400">
          <a:solidFill>
            <a:schemeClr val="tx1"/>
          </a:solidFill>
          <a:latin typeface="Georgia" pitchFamily="18" charset="0"/>
          <a:ea typeface="ＭＳ Ｐゴシック" pitchFamily="18" charset="-128"/>
          <a:cs typeface="ＭＳ Ｐゴシック" pitchFamily="18" charset="-128"/>
        </a:defRPr>
      </a:lvl8pPr>
      <a:lvl9pPr marL="1828800" algn="ctr" defTabSz="457200" rtl="0" eaLnBrk="1" fontAlgn="base" hangingPunct="1">
        <a:spcBef>
          <a:spcPct val="0"/>
        </a:spcBef>
        <a:spcAft>
          <a:spcPct val="0"/>
        </a:spcAft>
        <a:defRPr sz="4400">
          <a:solidFill>
            <a:schemeClr val="tx1"/>
          </a:solidFill>
          <a:latin typeface="Georgia" pitchFamily="18" charset="0"/>
          <a:ea typeface="ＭＳ Ｐゴシック" pitchFamily="18" charset="-128"/>
          <a:cs typeface="ＭＳ Ｐゴシック" pitchFamily="1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8" charset="-128"/>
          <a:cs typeface="ＭＳ Ｐゴシック" pitchFamily="1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8"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8"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8"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5.xml"/><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4.emf"/><Relationship Id="rId5" Type="http://schemas.openxmlformats.org/officeDocument/2006/relationships/oleObject" Target="../embeddings/oleObject5.bin"/><Relationship Id="rId10" Type="http://schemas.openxmlformats.org/officeDocument/2006/relationships/image" Target="../media/image23.emf"/><Relationship Id="rId4" Type="http://schemas.openxmlformats.org/officeDocument/2006/relationships/oleObject" Target="../embeddings/oleObject4.bin"/><Relationship Id="rId9"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7.xml"/><Relationship Id="rId7" Type="http://schemas.openxmlformats.org/officeDocument/2006/relationships/image" Target="../media/image29.emf"/><Relationship Id="rId12" Type="http://schemas.openxmlformats.org/officeDocument/2006/relationships/image" Target="../media/image34.e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image" Target="../media/image33.emf"/><Relationship Id="rId5" Type="http://schemas.openxmlformats.org/officeDocument/2006/relationships/oleObject" Target="../embeddings/oleObject11.bin"/><Relationship Id="rId10" Type="http://schemas.openxmlformats.org/officeDocument/2006/relationships/image" Target="../media/image32.emf"/><Relationship Id="rId4" Type="http://schemas.openxmlformats.org/officeDocument/2006/relationships/oleObject" Target="../embeddings/oleObject10.bin"/><Relationship Id="rId9" Type="http://schemas.openxmlformats.org/officeDocument/2006/relationships/image" Target="../media/image31.emf"/></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hyperlink" Target="http://www.quasarspectrum.e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571625" y="3305175"/>
            <a:ext cx="6419850" cy="784225"/>
          </a:xfrm>
        </p:spPr>
        <p:txBody>
          <a:bodyPr>
            <a:normAutofit fontScale="90000"/>
          </a:bodyPr>
          <a:lstStyle/>
          <a:p>
            <a:pPr eaLnBrk="1" hangingPunct="1">
              <a:defRPr/>
            </a:pPr>
            <a:r>
              <a:rPr lang="sv-SE" dirty="0" smtClean="0">
                <a:latin typeface="Georgia" pitchFamily="-65" charset="0"/>
                <a:ea typeface="ＭＳ Ｐゴシック" pitchFamily="-65" charset="-128"/>
              </a:rPr>
              <a:t>Control of aggregated interference from WSDs</a:t>
            </a:r>
          </a:p>
        </p:txBody>
      </p:sp>
      <p:sp>
        <p:nvSpPr>
          <p:cNvPr id="9218" name="Subtitle 2"/>
          <p:cNvSpPr>
            <a:spLocks noGrp="1"/>
          </p:cNvSpPr>
          <p:nvPr>
            <p:ph type="subTitle" idx="1"/>
          </p:nvPr>
        </p:nvSpPr>
        <p:spPr>
          <a:xfrm>
            <a:off x="1828800" y="4295775"/>
            <a:ext cx="6353175" cy="1543050"/>
          </a:xfrm>
        </p:spPr>
        <p:txBody>
          <a:bodyPr>
            <a:normAutofit fontScale="85000" lnSpcReduction="20000"/>
          </a:bodyPr>
          <a:lstStyle/>
          <a:p>
            <a:pPr eaLnBrk="1" hangingPunct="1">
              <a:lnSpc>
                <a:spcPct val="90000"/>
              </a:lnSpc>
            </a:pPr>
            <a:r>
              <a:rPr lang="sv-SE" dirty="0" smtClean="0">
                <a:latin typeface="Georgia" pitchFamily="18" charset="0"/>
                <a:ea typeface="ＭＳ Ｐゴシック"/>
                <a:cs typeface="ＭＳ Ｐゴシック"/>
              </a:rPr>
              <a:t>Riku Jäntti, Kalle Ruttik, Konstantinos Koufos</a:t>
            </a:r>
          </a:p>
          <a:p>
            <a:pPr eaLnBrk="1" hangingPunct="1">
              <a:lnSpc>
                <a:spcPct val="90000"/>
              </a:lnSpc>
            </a:pPr>
            <a:r>
              <a:rPr lang="sv-SE" sz="1700" dirty="0" smtClean="0">
                <a:latin typeface="Georgia" pitchFamily="18" charset="0"/>
                <a:ea typeface="ＭＳ Ｐゴシック"/>
                <a:cs typeface="ＭＳ Ｐゴシック"/>
              </a:rPr>
              <a:t>Department of Communications and Networking</a:t>
            </a:r>
            <a:endParaRPr lang="sv-SE" sz="1700" dirty="0">
              <a:latin typeface="Georgia" pitchFamily="18" charset="0"/>
              <a:ea typeface="ＭＳ Ｐゴシック"/>
              <a:cs typeface="ＭＳ Ｐゴシック"/>
            </a:endParaRPr>
          </a:p>
          <a:p>
            <a:pPr eaLnBrk="1" hangingPunct="1">
              <a:lnSpc>
                <a:spcPct val="90000"/>
              </a:lnSpc>
            </a:pPr>
            <a:r>
              <a:rPr lang="sv-SE" sz="1700" dirty="0" smtClean="0">
                <a:latin typeface="Georgia" pitchFamily="18" charset="0"/>
                <a:ea typeface="ＭＳ Ｐゴシック"/>
                <a:cs typeface="ＭＳ Ｐゴシック"/>
              </a:rPr>
              <a:t>Aalto University, Finland</a:t>
            </a:r>
          </a:p>
          <a:p>
            <a:pPr eaLnBrk="1" hangingPunct="1">
              <a:lnSpc>
                <a:spcPct val="90000"/>
              </a:lnSpc>
            </a:pPr>
            <a:r>
              <a:rPr lang="sv-SE" sz="1300" dirty="0" smtClean="0">
                <a:latin typeface="Georgia" pitchFamily="18" charset="0"/>
                <a:ea typeface="ＭＳ Ｐゴシック"/>
                <a:cs typeface="ＭＳ Ｐゴシック"/>
              </a:rPr>
              <a:t>&lt;firstname.lastname&gt;@aalto.fi</a:t>
            </a:r>
          </a:p>
          <a:p>
            <a:pPr eaLnBrk="1" hangingPunct="1">
              <a:lnSpc>
                <a:spcPct val="90000"/>
              </a:lnSpc>
            </a:pPr>
            <a:endParaRPr lang="sv-SE" sz="1300" dirty="0" smtClean="0">
              <a:latin typeface="Georgia" pitchFamily="18" charset="0"/>
              <a:ea typeface="ＭＳ Ｐゴシック"/>
              <a:cs typeface="ＭＳ Ｐゴシック"/>
            </a:endParaRPr>
          </a:p>
          <a:p>
            <a:pPr eaLnBrk="1" hangingPunct="1">
              <a:lnSpc>
                <a:spcPct val="90000"/>
              </a:lnSpc>
            </a:pPr>
            <a:r>
              <a:rPr lang="sv-SE" sz="1900" dirty="0" smtClean="0">
                <a:latin typeface="Georgia" pitchFamily="18" charset="0"/>
                <a:ea typeface="ＭＳ Ｐゴシック"/>
                <a:cs typeface="ＭＳ Ｐゴシック"/>
              </a:rPr>
              <a:t>Maziar Nekovee</a:t>
            </a:r>
          </a:p>
          <a:p>
            <a:pPr eaLnBrk="1" hangingPunct="1">
              <a:lnSpc>
                <a:spcPct val="90000"/>
              </a:lnSpc>
            </a:pPr>
            <a:r>
              <a:rPr lang="sv-SE" sz="1600" dirty="0" smtClean="0">
                <a:latin typeface="Georgia" pitchFamily="18" charset="0"/>
                <a:ea typeface="ＭＳ Ｐゴシック"/>
                <a:cs typeface="ＭＳ Ｐゴシック"/>
              </a:rPr>
              <a:t>British Telecom, Great Britain</a:t>
            </a:r>
          </a:p>
          <a:p>
            <a:pPr eaLnBrk="1" hangingPunct="1">
              <a:lnSpc>
                <a:spcPct val="90000"/>
              </a:lnSpc>
            </a:pPr>
            <a:r>
              <a:rPr lang="sv-SE" sz="1300" dirty="0" smtClean="0">
                <a:latin typeface="Georgia" pitchFamily="18" charset="0"/>
                <a:ea typeface="ＭＳ Ｐゴシック"/>
                <a:cs typeface="ＭＳ Ｐゴシック"/>
              </a:rPr>
              <a:t>maziar.nekovee@bt.com</a:t>
            </a:r>
          </a:p>
          <a:p>
            <a:pPr eaLnBrk="1" hangingPunct="1">
              <a:lnSpc>
                <a:spcPct val="90000"/>
              </a:lnSpc>
            </a:pPr>
            <a:endParaRPr lang="sv-SE" sz="1900" dirty="0" smtClean="0">
              <a:latin typeface="Georgia" pitchFamily="18" charset="0"/>
              <a:ea typeface="ＭＳ Ｐゴシック"/>
              <a:cs typeface="ＭＳ Ｐゴシック"/>
            </a:endParaRPr>
          </a:p>
          <a:p>
            <a:pPr eaLnBrk="1" hangingPunct="1">
              <a:lnSpc>
                <a:spcPct val="90000"/>
              </a:lnSpc>
            </a:pPr>
            <a:endParaRPr lang="sv-SE" sz="1300" dirty="0" smtClean="0">
              <a:latin typeface="Georgia" pitchFamily="18" charset="0"/>
              <a:ea typeface="ＭＳ Ｐゴシック"/>
              <a:cs typeface="ＭＳ Ｐゴシック"/>
            </a:endParaRPr>
          </a:p>
        </p:txBody>
      </p:sp>
      <p:sp>
        <p:nvSpPr>
          <p:cNvPr id="4" name="Footer Placeholder 9"/>
          <p:cNvSpPr txBox="1">
            <a:spLocks/>
          </p:cNvSpPr>
          <p:nvPr/>
        </p:nvSpPr>
        <p:spPr>
          <a:xfrm>
            <a:off x="1590675" y="6503988"/>
            <a:ext cx="5700713" cy="365125"/>
          </a:xfrm>
          <a:prstGeom prst="rect">
            <a:avLst/>
          </a:prstGeom>
        </p:spPr>
        <p:txBody>
          <a:bodyPr/>
          <a:lstStyle>
            <a:lvl1pPr marL="0" marR="0" indent="0" algn="ctr" defTabSz="457200" rtl="0" eaLnBrk="1" fontAlgn="base" latinLnBrk="0" hangingPunct="1">
              <a:lnSpc>
                <a:spcPct val="100000"/>
              </a:lnSpc>
              <a:spcBef>
                <a:spcPct val="0"/>
              </a:spcBef>
              <a:spcAft>
                <a:spcPct val="0"/>
              </a:spcAft>
              <a:buClrTx/>
              <a:buSzTx/>
              <a:buFontTx/>
              <a:buNone/>
              <a:tabLst/>
              <a:defRPr/>
            </a:lvl1pPr>
          </a:lstStyle>
          <a:p>
            <a:pPr>
              <a:defRPr/>
            </a:pPr>
            <a:r>
              <a:rPr lang="sv-SE" altLang="ko-KR" sz="1200" dirty="0" smtClean="0">
                <a:solidFill>
                  <a:schemeClr val="bg1">
                    <a:lumMod val="65000"/>
                  </a:schemeClr>
                </a:solidFill>
                <a:ea typeface="ＭＳ Ｐゴシック" pitchFamily="-65" charset="-128"/>
                <a:cs typeface="+mn-cs"/>
              </a:rPr>
              <a:t>10th meeting of SE43, Bologna, Italy, 5-7 July 2011</a:t>
            </a:r>
            <a:endParaRPr lang="ko-KR" altLang="en-US" sz="1200" dirty="0">
              <a:solidFill>
                <a:schemeClr val="bg1">
                  <a:lumMod val="65000"/>
                </a:schemeClr>
              </a:solidFill>
              <a:ea typeface="ＭＳ Ｐゴシック" pitchFamily="-65"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Numerical </a:t>
            </a:r>
            <a:r>
              <a:rPr lang="en-GB" dirty="0" smtClean="0"/>
              <a:t>example I</a:t>
            </a:r>
            <a:endParaRPr lang="fi-FI" dirty="0"/>
          </a:p>
        </p:txBody>
      </p:sp>
      <p:sp>
        <p:nvSpPr>
          <p:cNvPr id="5" name="Content Placeholder 4"/>
          <p:cNvSpPr>
            <a:spLocks noGrp="1"/>
          </p:cNvSpPr>
          <p:nvPr>
            <p:ph sz="half" idx="1"/>
          </p:nvPr>
        </p:nvSpPr>
        <p:spPr>
          <a:xfrm>
            <a:off x="1168400" y="1943099"/>
            <a:ext cx="3927475" cy="4381502"/>
          </a:xfrm>
        </p:spPr>
        <p:txBody>
          <a:bodyPr>
            <a:normAutofit fontScale="70000" lnSpcReduction="20000"/>
          </a:bodyPr>
          <a:lstStyle/>
          <a:p>
            <a:pPr>
              <a:lnSpc>
                <a:spcPct val="120000"/>
              </a:lnSpc>
            </a:pPr>
            <a:r>
              <a:rPr lang="fi-FI" dirty="0" smtClean="0"/>
              <a:t>TV coverage area in Jyväskylä area in Finland</a:t>
            </a:r>
          </a:p>
          <a:p>
            <a:pPr>
              <a:lnSpc>
                <a:spcPct val="120000"/>
              </a:lnSpc>
            </a:pPr>
            <a:r>
              <a:rPr lang="fi-FI" dirty="0" smtClean="0"/>
              <a:t>Vihtavuori TV transmitter operating at frequency 546 MHz. The coverage area is defined by the minimum filed strength requirement 53.3 dBuV/m.</a:t>
            </a:r>
          </a:p>
          <a:p>
            <a:pPr>
              <a:lnSpc>
                <a:spcPct val="120000"/>
              </a:lnSpc>
            </a:pPr>
            <a:r>
              <a:rPr lang="fi-FI" dirty="0" smtClean="0"/>
              <a:t>The standard deviation of the TV signal at the receiver is </a:t>
            </a:r>
            <a:r>
              <a:rPr lang="fi-FI" dirty="0" smtClean="0">
                <a:latin typeface="Symbol" pitchFamily="18" charset="2"/>
              </a:rPr>
              <a:t>s</a:t>
            </a:r>
            <a:r>
              <a:rPr lang="fi-FI" baseline="-25000" dirty="0" smtClean="0"/>
              <a:t>TV</a:t>
            </a:r>
            <a:r>
              <a:rPr lang="fi-FI" dirty="0" smtClean="0"/>
              <a:t>= 5 dB</a:t>
            </a:r>
          </a:p>
          <a:p>
            <a:pPr>
              <a:lnSpc>
                <a:spcPct val="120000"/>
              </a:lnSpc>
            </a:pPr>
            <a:r>
              <a:rPr lang="fi-FI" dirty="0" smtClean="0"/>
              <a:t>The standard deviation of the shadowing between WSD transmitter and TV receiver is </a:t>
            </a:r>
            <a:r>
              <a:rPr lang="fi-FI" dirty="0" smtClean="0">
                <a:latin typeface="Symbol" pitchFamily="18" charset="2"/>
              </a:rPr>
              <a:t>s</a:t>
            </a:r>
            <a:r>
              <a:rPr lang="fi-FI" baseline="-25000" dirty="0" smtClean="0"/>
              <a:t>SU</a:t>
            </a:r>
            <a:r>
              <a:rPr lang="fi-FI" dirty="0" smtClean="0"/>
              <a:t> = 5 dB.</a:t>
            </a:r>
          </a:p>
          <a:p>
            <a:pPr>
              <a:lnSpc>
                <a:spcPct val="120000"/>
              </a:lnSpc>
            </a:pPr>
            <a:r>
              <a:rPr lang="fi-FI" dirty="0" smtClean="0"/>
              <a:t>The location probability q=90%. </a:t>
            </a:r>
          </a:p>
          <a:p>
            <a:pPr>
              <a:lnSpc>
                <a:spcPct val="120000"/>
              </a:lnSpc>
            </a:pPr>
            <a:r>
              <a:rPr lang="fi-FI" dirty="0" smtClean="0"/>
              <a:t>The resulting shadowing margin is                           </a:t>
            </a:r>
          </a:p>
          <a:p>
            <a:pPr marL="0" indent="0">
              <a:lnSpc>
                <a:spcPct val="120000"/>
              </a:lnSpc>
              <a:buNone/>
            </a:pPr>
            <a:r>
              <a:rPr lang="fi-FI" dirty="0"/>
              <a:t>	</a:t>
            </a:r>
            <a:r>
              <a:rPr lang="fi-FI" dirty="0" smtClean="0"/>
              <a:t>                    dB </a:t>
            </a:r>
          </a:p>
          <a:p>
            <a:pPr>
              <a:lnSpc>
                <a:spcPct val="120000"/>
              </a:lnSpc>
            </a:pPr>
            <a:r>
              <a:rPr lang="fi-FI" dirty="0" smtClean="0"/>
              <a:t>D/U = 15 dB (SIR-target = 24 dB)</a:t>
            </a:r>
          </a:p>
          <a:p>
            <a:pPr>
              <a:lnSpc>
                <a:spcPct val="120000"/>
              </a:lnSpc>
            </a:pPr>
            <a:r>
              <a:rPr lang="fi-FI" dirty="0" smtClean="0"/>
              <a:t>SU antenna height h=10 m</a:t>
            </a:r>
          </a:p>
          <a:p>
            <a:pPr>
              <a:lnSpc>
                <a:spcPct val="120000"/>
              </a:lnSpc>
            </a:pPr>
            <a:r>
              <a:rPr lang="fi-FI" dirty="0" smtClean="0"/>
              <a:t>Pixel </a:t>
            </a:r>
            <a:r>
              <a:rPr lang="fi-FI" dirty="0"/>
              <a:t>size 250 m x 250 m</a:t>
            </a:r>
          </a:p>
          <a:p>
            <a:pPr>
              <a:lnSpc>
                <a:spcPct val="120000"/>
              </a:lnSpc>
            </a:pPr>
            <a:r>
              <a:rPr lang="fi-FI" dirty="0" smtClean="0"/>
              <a:t>Area size 5 x 5 pixels</a:t>
            </a:r>
          </a:p>
          <a:p>
            <a:pPr marL="0" indent="0">
              <a:lnSpc>
                <a:spcPct val="120000"/>
              </a:lnSpc>
              <a:buNone/>
            </a:pPr>
            <a:endParaRPr lang="fi-FI" dirty="0" smtClean="0"/>
          </a:p>
        </p:txBody>
      </p:sp>
      <p:sp>
        <p:nvSpPr>
          <p:cNvPr id="4" name="Footer Placeholder 3"/>
          <p:cNvSpPr>
            <a:spLocks noGrp="1"/>
          </p:cNvSpPr>
          <p:nvPr>
            <p:ph type="ftr" sz="quarter" idx="12"/>
          </p:nvPr>
        </p:nvSpPr>
        <p:spPr/>
        <p:txBody>
          <a:bodyPr/>
          <a:lstStyle/>
          <a:p>
            <a:pPr>
              <a:defRPr/>
            </a:pPr>
            <a:r>
              <a:rPr lang="sv-SE" altLang="ko-KR" dirty="0"/>
              <a:t>10th meeting of SE43, Bologna, Italy, 5-7 July 2011</a:t>
            </a:r>
            <a:endParaRPr lang="ko-KR" altLang="en-US" dirty="0"/>
          </a:p>
        </p:txBody>
      </p:sp>
      <p:pic>
        <p:nvPicPr>
          <p:cNvPr id="59394" name="Picture 2" descr="PuandSU10km"/>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33949" y="1943099"/>
            <a:ext cx="4124325" cy="292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Object 7"/>
          <p:cNvGraphicFramePr>
            <a:graphicFrameLocks noChangeAspect="1"/>
          </p:cNvGraphicFramePr>
          <p:nvPr/>
        </p:nvGraphicFramePr>
        <p:xfrm>
          <a:off x="0" y="0"/>
          <a:ext cx="523875" cy="228600"/>
        </p:xfrm>
        <a:graphic>
          <a:graphicData uri="http://schemas.openxmlformats.org/presentationml/2006/ole">
            <p:oleObj spid="_x0000_s59429" name="Equation" r:id="rId5" imgW="520700" imgH="228600" progId="Equation.3">
              <p:embed/>
            </p:oleObj>
          </a:graphicData>
        </a:graphic>
      </p:graphicFrame>
      <p:sp>
        <p:nvSpPr>
          <p:cNvPr id="9"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0" name="Object 9"/>
          <p:cNvGraphicFramePr>
            <a:graphicFrameLocks noChangeAspect="1"/>
          </p:cNvGraphicFramePr>
          <p:nvPr/>
        </p:nvGraphicFramePr>
        <p:xfrm>
          <a:off x="152400" y="152400"/>
          <a:ext cx="523875" cy="228600"/>
        </p:xfrm>
        <a:graphic>
          <a:graphicData uri="http://schemas.openxmlformats.org/presentationml/2006/ole">
            <p:oleObj spid="_x0000_s59430" name="Equation" r:id="rId6" imgW="520700" imgH="228600" progId="Equation.3">
              <p:embed/>
            </p:oleObj>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2" name="Object 11"/>
          <p:cNvGraphicFramePr>
            <a:graphicFrameLocks noChangeAspect="1"/>
          </p:cNvGraphicFramePr>
          <p:nvPr/>
        </p:nvGraphicFramePr>
        <p:xfrm>
          <a:off x="0" y="0"/>
          <a:ext cx="1095375" cy="295275"/>
        </p:xfrm>
        <a:graphic>
          <a:graphicData uri="http://schemas.openxmlformats.org/presentationml/2006/ole">
            <p:oleObj spid="_x0000_s59431" name="Equation" r:id="rId7" imgW="1091726" imgH="291973" progId="Equation.3">
              <p:embed/>
            </p:oleObj>
          </a:graphicData>
        </a:graphic>
      </p:graphicFrame>
      <p:pic>
        <p:nvPicPr>
          <p:cNvPr id="59401" name="Picture 9"/>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710927" y="4942820"/>
            <a:ext cx="1173955" cy="32385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6895361" y="4605664"/>
            <a:ext cx="1925527" cy="523220"/>
          </a:xfrm>
          <a:prstGeom prst="rect">
            <a:avLst/>
          </a:prstGeom>
          <a:noFill/>
        </p:spPr>
        <p:txBody>
          <a:bodyPr wrap="none" rtlCol="0">
            <a:spAutoFit/>
          </a:bodyPr>
          <a:lstStyle/>
          <a:p>
            <a:r>
              <a:rPr lang="fi-FI" sz="1400" dirty="0" smtClean="0"/>
              <a:t>Deployment area of</a:t>
            </a:r>
          </a:p>
          <a:p>
            <a:r>
              <a:rPr lang="fi-FI" sz="1400" dirty="0" smtClean="0"/>
              <a:t>the secondary system</a:t>
            </a:r>
            <a:endParaRPr lang="fi-FI" sz="1400" dirty="0"/>
          </a:p>
        </p:txBody>
      </p:sp>
      <p:sp>
        <p:nvSpPr>
          <p:cNvPr id="18" name="Rectangle 17"/>
          <p:cNvSpPr/>
          <p:nvPr/>
        </p:nvSpPr>
        <p:spPr>
          <a:xfrm>
            <a:off x="5157787" y="5054575"/>
            <a:ext cx="447675" cy="42419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20" name="Straight Connector 19"/>
          <p:cNvCxnSpPr/>
          <p:nvPr/>
        </p:nvCxnSpPr>
        <p:spPr>
          <a:xfrm flipH="1">
            <a:off x="5157787" y="4467225"/>
            <a:ext cx="1109663" cy="58735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605462" y="4515795"/>
            <a:ext cx="661988" cy="53878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5605462" y="4515795"/>
            <a:ext cx="661988" cy="96297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062440" y="5461605"/>
            <a:ext cx="1518364" cy="954107"/>
          </a:xfrm>
          <a:prstGeom prst="rect">
            <a:avLst/>
          </a:prstGeom>
          <a:noFill/>
        </p:spPr>
        <p:txBody>
          <a:bodyPr wrap="none" rtlCol="0">
            <a:spAutoFit/>
          </a:bodyPr>
          <a:lstStyle/>
          <a:p>
            <a:r>
              <a:rPr lang="fi-FI" sz="1400" dirty="0" smtClean="0"/>
              <a:t>Area having </a:t>
            </a:r>
          </a:p>
          <a:p>
            <a:r>
              <a:rPr lang="fi-FI" sz="1400" dirty="0" smtClean="0"/>
              <a:t>uniform WSD </a:t>
            </a:r>
          </a:p>
          <a:p>
            <a:r>
              <a:rPr lang="fi-FI" sz="1400" dirty="0" smtClean="0"/>
              <a:t>density and local</a:t>
            </a:r>
          </a:p>
          <a:p>
            <a:r>
              <a:rPr lang="fi-FI" sz="1400" dirty="0" smtClean="0"/>
              <a:t>power allocation</a:t>
            </a:r>
          </a:p>
        </p:txBody>
      </p:sp>
    </p:spTree>
    <p:extLst>
      <p:ext uri="{BB962C8B-B14F-4D97-AF65-F5344CB8AC3E}">
        <p14:creationId xmlns="" xmlns:p14="http://schemas.microsoft.com/office/powerpoint/2010/main" val="1794577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Numerical </a:t>
            </a:r>
            <a:r>
              <a:rPr lang="en-GB" dirty="0" smtClean="0"/>
              <a:t>example I</a:t>
            </a:r>
            <a:endParaRPr lang="fi-FI" dirty="0"/>
          </a:p>
        </p:txBody>
      </p:sp>
      <p:sp>
        <p:nvSpPr>
          <p:cNvPr id="4" name="Footer Placeholder 3"/>
          <p:cNvSpPr>
            <a:spLocks noGrp="1"/>
          </p:cNvSpPr>
          <p:nvPr>
            <p:ph type="ftr" sz="quarter" idx="12"/>
          </p:nvPr>
        </p:nvSpPr>
        <p:spPr/>
        <p:txBody>
          <a:bodyPr/>
          <a:lstStyle/>
          <a:p>
            <a:pPr>
              <a:defRPr/>
            </a:pPr>
            <a:r>
              <a:rPr lang="sv-SE" altLang="ko-KR" dirty="0"/>
              <a:t>10th meeting of SE43, Bologna, Italy, 5-7 July 2011</a:t>
            </a:r>
            <a:endParaRPr lang="ko-KR" alt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Object 7"/>
          <p:cNvGraphicFramePr>
            <a:graphicFrameLocks noChangeAspect="1"/>
          </p:cNvGraphicFramePr>
          <p:nvPr/>
        </p:nvGraphicFramePr>
        <p:xfrm>
          <a:off x="0" y="0"/>
          <a:ext cx="523875" cy="228600"/>
        </p:xfrm>
        <a:graphic>
          <a:graphicData uri="http://schemas.openxmlformats.org/presentationml/2006/ole">
            <p:oleObj spid="_x0000_s62504" name="Equation" r:id="rId4" imgW="520700" imgH="228600" progId="Equation.3">
              <p:embed/>
            </p:oleObj>
          </a:graphicData>
        </a:graphic>
      </p:graphicFrame>
      <p:sp>
        <p:nvSpPr>
          <p:cNvPr id="9"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0" name="Object 9"/>
          <p:cNvGraphicFramePr>
            <a:graphicFrameLocks noChangeAspect="1"/>
          </p:cNvGraphicFramePr>
          <p:nvPr/>
        </p:nvGraphicFramePr>
        <p:xfrm>
          <a:off x="152400" y="152400"/>
          <a:ext cx="523875" cy="228600"/>
        </p:xfrm>
        <a:graphic>
          <a:graphicData uri="http://schemas.openxmlformats.org/presentationml/2006/ole">
            <p:oleObj spid="_x0000_s62505" name="Equation" r:id="rId5" imgW="520700" imgH="228600" progId="Equation.3">
              <p:embed/>
            </p:oleObj>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2" name="Object 11"/>
          <p:cNvGraphicFramePr>
            <a:graphicFrameLocks noChangeAspect="1"/>
          </p:cNvGraphicFramePr>
          <p:nvPr/>
        </p:nvGraphicFramePr>
        <p:xfrm>
          <a:off x="0" y="0"/>
          <a:ext cx="1095375" cy="295275"/>
        </p:xfrm>
        <a:graphic>
          <a:graphicData uri="http://schemas.openxmlformats.org/presentationml/2006/ole">
            <p:oleObj spid="_x0000_s62506" name="Equation" r:id="rId6" imgW="1091726" imgH="291973" progId="Equation.3">
              <p:embed/>
            </p:oleObj>
          </a:graphicData>
        </a:graphic>
      </p:graphicFrame>
      <p:pic>
        <p:nvPicPr>
          <p:cNvPr id="62466"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23825" y="2106582"/>
            <a:ext cx="2971800" cy="2238375"/>
          </a:xfrm>
          <a:prstGeom prst="rect">
            <a:avLst/>
          </a:prstGeom>
          <a:noFill/>
          <a:extLst>
            <a:ext uri="{909E8E84-426E-40DD-AFC4-6F175D3DCCD1}">
              <a14:hiddenFill xmlns="" xmlns:a14="http://schemas.microsoft.com/office/drawing/2010/main">
                <a:solidFill>
                  <a:srgbClr val="FFFFFF"/>
                </a:solidFill>
              </a14:hiddenFill>
            </a:ext>
          </a:extLst>
        </p:spPr>
      </p:pic>
      <p:pic>
        <p:nvPicPr>
          <p:cNvPr id="62465" name="Picture 1"/>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28587" y="4344957"/>
            <a:ext cx="3019425" cy="22574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3" name="Rectangle 4"/>
          <p:cNvSpPr>
            <a:spLocks noChangeArrowheads="1"/>
          </p:cNvSpPr>
          <p:nvPr/>
        </p:nvSpPr>
        <p:spPr bwMode="auto">
          <a:xfrm>
            <a:off x="-228600" y="292417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5"/>
          <p:cNvSpPr>
            <a:spLocks noChangeArrowheads="1"/>
          </p:cNvSpPr>
          <p:nvPr/>
        </p:nvSpPr>
        <p:spPr bwMode="auto">
          <a:xfrm>
            <a:off x="536716" y="1896874"/>
            <a:ext cx="110158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ECC proposal. </a:t>
            </a:r>
          </a:p>
        </p:txBody>
      </p:sp>
      <p:pic>
        <p:nvPicPr>
          <p:cNvPr id="62473" name="Picture 9"/>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195638" y="2143095"/>
            <a:ext cx="2898775" cy="216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74" name="Picture 10"/>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178969" y="4344957"/>
            <a:ext cx="2932112" cy="220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75" name="Picture 11"/>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905500" y="2117723"/>
            <a:ext cx="2898775" cy="218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76" name="Picture 12"/>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5948363" y="4403663"/>
            <a:ext cx="2855912" cy="214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5"/>
          <p:cNvSpPr>
            <a:spLocks noChangeArrowheads="1"/>
          </p:cNvSpPr>
          <p:nvPr/>
        </p:nvSpPr>
        <p:spPr bwMode="auto">
          <a:xfrm>
            <a:off x="3560110" y="1926163"/>
            <a:ext cx="774571"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Proposed</a:t>
            </a:r>
          </a:p>
        </p:txBody>
      </p:sp>
      <p:sp>
        <p:nvSpPr>
          <p:cNvPr id="26" name="Rectangle 5"/>
          <p:cNvSpPr>
            <a:spLocks noChangeArrowheads="1"/>
          </p:cNvSpPr>
          <p:nvPr/>
        </p:nvSpPr>
        <p:spPr bwMode="auto">
          <a:xfrm>
            <a:off x="3665338" y="2143095"/>
            <a:ext cx="1813317"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Equal power density</a:t>
            </a:r>
            <a:r>
              <a:rPr kumimoji="0" lang="en-GB" sz="800" b="1" i="0" u="none" strike="noStrike" cap="none" normalizeH="0" dirty="0" smtClean="0">
                <a:ln>
                  <a:noFill/>
                </a:ln>
                <a:solidFill>
                  <a:schemeClr val="tx1"/>
                </a:solidFill>
                <a:effectLst/>
                <a:latin typeface="Arial" pitchFamily="34" charset="0"/>
                <a:ea typeface="Times New Roman" pitchFamily="18" charset="0"/>
                <a:cs typeface="Arial" pitchFamily="34" charset="0"/>
              </a:rPr>
              <a:t> in each area</a:t>
            </a:r>
            <a:endPar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7" name="Rectangle 5"/>
          <p:cNvSpPr>
            <a:spLocks noChangeArrowheads="1"/>
          </p:cNvSpPr>
          <p:nvPr/>
        </p:nvSpPr>
        <p:spPr bwMode="auto">
          <a:xfrm>
            <a:off x="4177589" y="4319527"/>
            <a:ext cx="93487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Square regions</a:t>
            </a:r>
          </a:p>
        </p:txBody>
      </p:sp>
      <p:sp>
        <p:nvSpPr>
          <p:cNvPr id="28" name="Rectangle 5"/>
          <p:cNvSpPr>
            <a:spLocks noChangeArrowheads="1"/>
          </p:cNvSpPr>
          <p:nvPr/>
        </p:nvSpPr>
        <p:spPr bwMode="auto">
          <a:xfrm>
            <a:off x="6380073" y="4319527"/>
            <a:ext cx="20152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Only part of the area active (Random)</a:t>
            </a:r>
          </a:p>
        </p:txBody>
      </p:sp>
      <p:sp>
        <p:nvSpPr>
          <p:cNvPr id="29" name="Rectangle 5"/>
          <p:cNvSpPr>
            <a:spLocks noChangeArrowheads="1"/>
          </p:cNvSpPr>
          <p:nvPr/>
        </p:nvSpPr>
        <p:spPr bwMode="auto">
          <a:xfrm>
            <a:off x="6180048" y="2064662"/>
            <a:ext cx="203934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Only part of the area active (Arbitrary)</a:t>
            </a:r>
          </a:p>
        </p:txBody>
      </p:sp>
    </p:spTree>
    <p:extLst>
      <p:ext uri="{BB962C8B-B14F-4D97-AF65-F5344CB8AC3E}">
        <p14:creationId xmlns="" xmlns:p14="http://schemas.microsoft.com/office/powerpoint/2010/main" val="2499397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r>
              <a:rPr lang="en-GB" dirty="0"/>
              <a:t>Numerical example </a:t>
            </a:r>
            <a:r>
              <a:rPr lang="en-GB" dirty="0" smtClean="0"/>
              <a:t>I</a:t>
            </a:r>
            <a:endParaRPr lang="sv-SE" dirty="0" smtClean="0">
              <a:latin typeface="Georgia" pitchFamily="18" charset="0"/>
              <a:ea typeface="ＭＳ Ｐゴシック"/>
              <a:cs typeface="ＭＳ Ｐゴシック"/>
            </a:endParaRPr>
          </a:p>
        </p:txBody>
      </p:sp>
      <p:sp>
        <p:nvSpPr>
          <p:cNvPr id="11266" name="Content Placeholder 2"/>
          <p:cNvSpPr>
            <a:spLocks noGrp="1"/>
          </p:cNvSpPr>
          <p:nvPr>
            <p:ph idx="1"/>
          </p:nvPr>
        </p:nvSpPr>
        <p:spPr>
          <a:xfrm>
            <a:off x="1219200" y="1951038"/>
            <a:ext cx="3752850" cy="4525962"/>
          </a:xfrm>
        </p:spPr>
        <p:txBody>
          <a:bodyPr>
            <a:normAutofit fontScale="85000" lnSpcReduction="10000"/>
          </a:bodyPr>
          <a:lstStyle/>
          <a:p>
            <a:r>
              <a:rPr lang="en-GB" b="0" dirty="0"/>
              <a:t>By using the current ECC approach, in the worst case, all pixels contain one active transmitter. The aggregate interference from those transmitters will violate the SIR </a:t>
            </a:r>
            <a:r>
              <a:rPr lang="en-GB" b="0" dirty="0" smtClean="0"/>
              <a:t>target (24 dB) </a:t>
            </a:r>
            <a:r>
              <a:rPr lang="en-GB" b="0" dirty="0"/>
              <a:t>at TV </a:t>
            </a:r>
            <a:r>
              <a:rPr lang="en-GB" b="0" dirty="0" smtClean="0"/>
              <a:t>receivers. </a:t>
            </a:r>
            <a:r>
              <a:rPr lang="en-GB" b="0" dirty="0"/>
              <a:t>This violation is due to the fact that the ECC rules do not propose a method to set the protection margins when many WSD are simultaneously active. </a:t>
            </a:r>
            <a:endParaRPr lang="en-GB" b="0" dirty="0" smtClean="0"/>
          </a:p>
          <a:p>
            <a:r>
              <a:rPr lang="en-GB" b="0" dirty="0"/>
              <a:t>Our proposed approach allocates at each location the power and at the same time controls the aggregate interference</a:t>
            </a:r>
            <a:endParaRPr lang="en-GB" b="0" dirty="0" smtClean="0"/>
          </a:p>
          <a:p>
            <a:endParaRPr lang="fi-FI" b="0" dirty="0"/>
          </a:p>
          <a:p>
            <a:endParaRPr lang="en-GB" dirty="0" smtClean="0"/>
          </a:p>
          <a:p>
            <a:endParaRPr lang="sv-SE" dirty="0" smtClean="0">
              <a:latin typeface="Tahoma" pitchFamily="34" charset="0"/>
              <a:ea typeface="ＭＳ Ｐゴシック"/>
              <a:cs typeface="Tahoma" pitchFamily="34" charset="0"/>
            </a:endParaRP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pic>
        <p:nvPicPr>
          <p:cNvPr id="634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7275" y="1981200"/>
            <a:ext cx="363220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03040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r>
              <a:rPr lang="sv-SE" dirty="0" smtClean="0">
                <a:latin typeface="Georgia" pitchFamily="18" charset="0"/>
                <a:ea typeface="ＭＳ Ｐゴシック"/>
                <a:cs typeface="ＭＳ Ｐゴシック"/>
              </a:rPr>
              <a:t>Numerical Example II</a:t>
            </a:r>
          </a:p>
        </p:txBody>
      </p:sp>
      <p:sp>
        <p:nvSpPr>
          <p:cNvPr id="11266" name="Content Placeholder 2"/>
          <p:cNvSpPr>
            <a:spLocks noGrp="1"/>
          </p:cNvSpPr>
          <p:nvPr>
            <p:ph idx="1"/>
          </p:nvPr>
        </p:nvSpPr>
        <p:spPr>
          <a:xfrm>
            <a:off x="1219200" y="1951038"/>
            <a:ext cx="3752850" cy="4525962"/>
          </a:xfrm>
        </p:spPr>
        <p:txBody>
          <a:bodyPr>
            <a:normAutofit/>
          </a:bodyPr>
          <a:lstStyle/>
          <a:p>
            <a:r>
              <a:rPr lang="en-GB" b="0" dirty="0" smtClean="0"/>
              <a:t>Assume that an area is equal to a cell such that only single transmission can take place at the time.</a:t>
            </a:r>
          </a:p>
          <a:p>
            <a:r>
              <a:rPr lang="en-GB" b="0" dirty="0" smtClean="0"/>
              <a:t>Now the </a:t>
            </a:r>
            <a:r>
              <a:rPr lang="en-GB" b="0" dirty="0"/>
              <a:t>average power over all active pixels is equal to </a:t>
            </a:r>
            <a:r>
              <a:rPr lang="en-GB" dirty="0"/>
              <a:t>20 </a:t>
            </a:r>
            <a:r>
              <a:rPr lang="en-GB" dirty="0" err="1"/>
              <a:t>dBm</a:t>
            </a:r>
            <a:r>
              <a:rPr lang="en-GB" dirty="0"/>
              <a:t> </a:t>
            </a:r>
            <a:r>
              <a:rPr lang="en-GB" b="0" dirty="0"/>
              <a:t>while by using the ECC proposal  it is </a:t>
            </a:r>
            <a:r>
              <a:rPr lang="en-GB" dirty="0"/>
              <a:t>12 </a:t>
            </a:r>
            <a:r>
              <a:rPr lang="en-GB" dirty="0" err="1"/>
              <a:t>dBm</a:t>
            </a:r>
            <a:endParaRPr lang="en-GB" dirty="0" smtClean="0"/>
          </a:p>
          <a:p>
            <a:endParaRPr lang="fi-FI" b="0" dirty="0"/>
          </a:p>
          <a:p>
            <a:endParaRPr lang="en-GB" dirty="0" smtClean="0"/>
          </a:p>
          <a:p>
            <a:endParaRPr lang="sv-SE" dirty="0" smtClean="0">
              <a:latin typeface="Tahoma" pitchFamily="34" charset="0"/>
              <a:ea typeface="ＭＳ Ｐゴシック"/>
              <a:cs typeface="Tahoma" pitchFamily="34" charset="0"/>
            </a:endParaRP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pic>
        <p:nvPicPr>
          <p:cNvPr id="645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8200" y="1781175"/>
            <a:ext cx="3994150" cy="299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82416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uandSUfa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33961" y="1943099"/>
            <a:ext cx="4024314" cy="3019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dirty="0"/>
              <a:t>Numerical </a:t>
            </a:r>
            <a:r>
              <a:rPr lang="en-GB" dirty="0" smtClean="0"/>
              <a:t>example III</a:t>
            </a:r>
            <a:endParaRPr lang="fi-FI" dirty="0"/>
          </a:p>
        </p:txBody>
      </p:sp>
      <p:sp>
        <p:nvSpPr>
          <p:cNvPr id="5" name="Content Placeholder 4"/>
          <p:cNvSpPr>
            <a:spLocks noGrp="1"/>
          </p:cNvSpPr>
          <p:nvPr>
            <p:ph sz="half" idx="1"/>
          </p:nvPr>
        </p:nvSpPr>
        <p:spPr>
          <a:xfrm>
            <a:off x="1168400" y="1943099"/>
            <a:ext cx="3927475" cy="4381502"/>
          </a:xfrm>
        </p:spPr>
        <p:txBody>
          <a:bodyPr>
            <a:normAutofit/>
          </a:bodyPr>
          <a:lstStyle/>
          <a:p>
            <a:pPr>
              <a:lnSpc>
                <a:spcPct val="120000"/>
              </a:lnSpc>
            </a:pPr>
            <a:r>
              <a:rPr lang="fi-FI" dirty="0" smtClean="0"/>
              <a:t>The same example as before but now the WSD network deploiment area is farther away from the coverage area border of the TV</a:t>
            </a:r>
          </a:p>
        </p:txBody>
      </p:sp>
      <p:sp>
        <p:nvSpPr>
          <p:cNvPr id="4" name="Footer Placeholder 3"/>
          <p:cNvSpPr>
            <a:spLocks noGrp="1"/>
          </p:cNvSpPr>
          <p:nvPr>
            <p:ph type="ftr" sz="quarter" idx="12"/>
          </p:nvPr>
        </p:nvSpPr>
        <p:spPr/>
        <p:txBody>
          <a:bodyPr/>
          <a:lstStyle/>
          <a:p>
            <a:pPr>
              <a:defRPr/>
            </a:pPr>
            <a:r>
              <a:rPr lang="sv-SE" altLang="ko-KR" dirty="0"/>
              <a:t>10th meeting of SE43, Bologna, Italy, 5-7 July 2011</a:t>
            </a:r>
            <a:endParaRPr lang="ko-KR" alt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Object 7"/>
          <p:cNvGraphicFramePr>
            <a:graphicFrameLocks noChangeAspect="1"/>
          </p:cNvGraphicFramePr>
          <p:nvPr/>
        </p:nvGraphicFramePr>
        <p:xfrm>
          <a:off x="0" y="0"/>
          <a:ext cx="523875" cy="228600"/>
        </p:xfrm>
        <a:graphic>
          <a:graphicData uri="http://schemas.openxmlformats.org/presentationml/2006/ole">
            <p:oleObj spid="_x0000_s65563" name="Equation" r:id="rId5" imgW="520700" imgH="228600" progId="Equation.3">
              <p:embed/>
            </p:oleObj>
          </a:graphicData>
        </a:graphic>
      </p:graphicFrame>
      <p:sp>
        <p:nvSpPr>
          <p:cNvPr id="9"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0" name="Object 9"/>
          <p:cNvGraphicFramePr>
            <a:graphicFrameLocks noChangeAspect="1"/>
          </p:cNvGraphicFramePr>
          <p:nvPr/>
        </p:nvGraphicFramePr>
        <p:xfrm>
          <a:off x="152400" y="152400"/>
          <a:ext cx="523875" cy="228600"/>
        </p:xfrm>
        <a:graphic>
          <a:graphicData uri="http://schemas.openxmlformats.org/presentationml/2006/ole">
            <p:oleObj spid="_x0000_s65564" name="Equation" r:id="rId6" imgW="520700" imgH="228600" progId="Equation.3">
              <p:embed/>
            </p:oleObj>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2" name="Object 11"/>
          <p:cNvGraphicFramePr>
            <a:graphicFrameLocks noChangeAspect="1"/>
          </p:cNvGraphicFramePr>
          <p:nvPr/>
        </p:nvGraphicFramePr>
        <p:xfrm>
          <a:off x="0" y="0"/>
          <a:ext cx="1095375" cy="295275"/>
        </p:xfrm>
        <a:graphic>
          <a:graphicData uri="http://schemas.openxmlformats.org/presentationml/2006/ole">
            <p:oleObj spid="_x0000_s65565" name="Equation" r:id="rId7" imgW="1091726" imgH="291973" progId="Equation.3">
              <p:embed/>
            </p:oleObj>
          </a:graphicData>
        </a:graphic>
      </p:graphicFrame>
      <p:cxnSp>
        <p:nvCxnSpPr>
          <p:cNvPr id="14" name="Straight Arrow Connector 13"/>
          <p:cNvCxnSpPr/>
          <p:nvPr/>
        </p:nvCxnSpPr>
        <p:spPr>
          <a:xfrm flipH="1" flipV="1">
            <a:off x="5876925" y="4562475"/>
            <a:ext cx="1119187" cy="4191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23836" y="4981575"/>
            <a:ext cx="1925527" cy="523220"/>
          </a:xfrm>
          <a:prstGeom prst="rect">
            <a:avLst/>
          </a:prstGeom>
          <a:noFill/>
        </p:spPr>
        <p:txBody>
          <a:bodyPr wrap="none" rtlCol="0">
            <a:spAutoFit/>
          </a:bodyPr>
          <a:lstStyle/>
          <a:p>
            <a:r>
              <a:rPr lang="fi-FI" sz="1400" dirty="0" smtClean="0"/>
              <a:t>Deployment area of</a:t>
            </a:r>
          </a:p>
          <a:p>
            <a:r>
              <a:rPr lang="fi-FI" sz="1400" dirty="0" smtClean="0"/>
              <a:t>the secondary system</a:t>
            </a:r>
            <a:endParaRPr lang="fi-FI" sz="1400" dirty="0"/>
          </a:p>
        </p:txBody>
      </p:sp>
    </p:spTree>
    <p:extLst>
      <p:ext uri="{BB962C8B-B14F-4D97-AF65-F5344CB8AC3E}">
        <p14:creationId xmlns="" xmlns:p14="http://schemas.microsoft.com/office/powerpoint/2010/main" val="2193711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Numerical </a:t>
            </a:r>
            <a:r>
              <a:rPr lang="en-GB" dirty="0" smtClean="0"/>
              <a:t>example III</a:t>
            </a:r>
            <a:endParaRPr lang="fi-FI" dirty="0"/>
          </a:p>
        </p:txBody>
      </p:sp>
      <p:sp>
        <p:nvSpPr>
          <p:cNvPr id="4" name="Footer Placeholder 3"/>
          <p:cNvSpPr>
            <a:spLocks noGrp="1"/>
          </p:cNvSpPr>
          <p:nvPr>
            <p:ph type="ftr" sz="quarter" idx="12"/>
          </p:nvPr>
        </p:nvSpPr>
        <p:spPr/>
        <p:txBody>
          <a:bodyPr/>
          <a:lstStyle/>
          <a:p>
            <a:pPr>
              <a:defRPr/>
            </a:pPr>
            <a:r>
              <a:rPr lang="sv-SE" altLang="ko-KR" dirty="0"/>
              <a:t>10th meeting of SE43, Bologna, Italy, 5-7 July 2011</a:t>
            </a:r>
            <a:endParaRPr lang="ko-KR" alt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Object 7"/>
          <p:cNvGraphicFramePr>
            <a:graphicFrameLocks noChangeAspect="1"/>
          </p:cNvGraphicFramePr>
          <p:nvPr/>
        </p:nvGraphicFramePr>
        <p:xfrm>
          <a:off x="0" y="0"/>
          <a:ext cx="523875" cy="228600"/>
        </p:xfrm>
        <a:graphic>
          <a:graphicData uri="http://schemas.openxmlformats.org/presentationml/2006/ole">
            <p:oleObj spid="_x0000_s66592" name="Equation" r:id="rId4" imgW="520700" imgH="228600" progId="Equation.3">
              <p:embed/>
            </p:oleObj>
          </a:graphicData>
        </a:graphic>
      </p:graphicFrame>
      <p:sp>
        <p:nvSpPr>
          <p:cNvPr id="9"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0" name="Object 9"/>
          <p:cNvGraphicFramePr>
            <a:graphicFrameLocks noChangeAspect="1"/>
          </p:cNvGraphicFramePr>
          <p:nvPr/>
        </p:nvGraphicFramePr>
        <p:xfrm>
          <a:off x="152400" y="152400"/>
          <a:ext cx="523875" cy="228600"/>
        </p:xfrm>
        <a:graphic>
          <a:graphicData uri="http://schemas.openxmlformats.org/presentationml/2006/ole">
            <p:oleObj spid="_x0000_s66593" name="Equation" r:id="rId5" imgW="520700" imgH="228600" progId="Equation.3">
              <p:embed/>
            </p:oleObj>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2" name="Object 11"/>
          <p:cNvGraphicFramePr>
            <a:graphicFrameLocks noChangeAspect="1"/>
          </p:cNvGraphicFramePr>
          <p:nvPr/>
        </p:nvGraphicFramePr>
        <p:xfrm>
          <a:off x="0" y="0"/>
          <a:ext cx="1095375" cy="295275"/>
        </p:xfrm>
        <a:graphic>
          <a:graphicData uri="http://schemas.openxmlformats.org/presentationml/2006/ole">
            <p:oleObj spid="_x0000_s66594" name="Equation" r:id="rId6" imgW="1091726" imgH="291973" progId="Equation.3">
              <p:embed/>
            </p:oleObj>
          </a:graphicData>
        </a:graphic>
      </p:graphicFrame>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3" name="Rectangle 4"/>
          <p:cNvSpPr>
            <a:spLocks noChangeArrowheads="1"/>
          </p:cNvSpPr>
          <p:nvPr/>
        </p:nvSpPr>
        <p:spPr bwMode="auto">
          <a:xfrm>
            <a:off x="-228600" y="292417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5"/>
          <p:cNvSpPr>
            <a:spLocks noChangeArrowheads="1"/>
          </p:cNvSpPr>
          <p:nvPr/>
        </p:nvSpPr>
        <p:spPr bwMode="auto">
          <a:xfrm>
            <a:off x="536716" y="1896874"/>
            <a:ext cx="110158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ECC proposal. </a:t>
            </a:r>
          </a:p>
        </p:txBody>
      </p:sp>
      <p:sp>
        <p:nvSpPr>
          <p:cNvPr id="25" name="Rectangle 5"/>
          <p:cNvSpPr>
            <a:spLocks noChangeArrowheads="1"/>
          </p:cNvSpPr>
          <p:nvPr/>
        </p:nvSpPr>
        <p:spPr bwMode="auto">
          <a:xfrm>
            <a:off x="3560110" y="1926163"/>
            <a:ext cx="774571"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Proposed</a:t>
            </a:r>
          </a:p>
        </p:txBody>
      </p:sp>
      <p:sp>
        <p:nvSpPr>
          <p:cNvPr id="26" name="Rectangle 5"/>
          <p:cNvSpPr>
            <a:spLocks noChangeArrowheads="1"/>
          </p:cNvSpPr>
          <p:nvPr/>
        </p:nvSpPr>
        <p:spPr bwMode="auto">
          <a:xfrm>
            <a:off x="3665338" y="2143095"/>
            <a:ext cx="1813317"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Equal power density</a:t>
            </a:r>
            <a:r>
              <a:rPr kumimoji="0" lang="en-GB" sz="800" b="1" i="0" u="none" strike="noStrike" cap="none" normalizeH="0" dirty="0" smtClean="0">
                <a:ln>
                  <a:noFill/>
                </a:ln>
                <a:solidFill>
                  <a:schemeClr val="tx1"/>
                </a:solidFill>
                <a:effectLst/>
                <a:latin typeface="Arial" pitchFamily="34" charset="0"/>
                <a:ea typeface="Times New Roman" pitchFamily="18" charset="0"/>
                <a:cs typeface="Arial" pitchFamily="34" charset="0"/>
              </a:rPr>
              <a:t> in each area</a:t>
            </a:r>
            <a:endPar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7" name="Rectangle 5"/>
          <p:cNvSpPr>
            <a:spLocks noChangeArrowheads="1"/>
          </p:cNvSpPr>
          <p:nvPr/>
        </p:nvSpPr>
        <p:spPr bwMode="auto">
          <a:xfrm>
            <a:off x="4177589" y="4319527"/>
            <a:ext cx="93487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Square regions</a:t>
            </a:r>
          </a:p>
        </p:txBody>
      </p:sp>
      <p:sp>
        <p:nvSpPr>
          <p:cNvPr id="28" name="Rectangle 5"/>
          <p:cNvSpPr>
            <a:spLocks noChangeArrowheads="1"/>
          </p:cNvSpPr>
          <p:nvPr/>
        </p:nvSpPr>
        <p:spPr bwMode="auto">
          <a:xfrm>
            <a:off x="6380073" y="4319527"/>
            <a:ext cx="20152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Only part of the area active (Random)</a:t>
            </a:r>
          </a:p>
        </p:txBody>
      </p:sp>
      <p:sp>
        <p:nvSpPr>
          <p:cNvPr id="29" name="Rectangle 5"/>
          <p:cNvSpPr>
            <a:spLocks noChangeArrowheads="1"/>
          </p:cNvSpPr>
          <p:nvPr/>
        </p:nvSpPr>
        <p:spPr bwMode="auto">
          <a:xfrm>
            <a:off x="6180048" y="2030201"/>
            <a:ext cx="203934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Only part of the area active (Arbitrary)</a:t>
            </a:r>
          </a:p>
        </p:txBody>
      </p:sp>
      <p:pic>
        <p:nvPicPr>
          <p:cNvPr id="66562"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9237" y="2125661"/>
            <a:ext cx="2898775" cy="217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3"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92100" y="4344957"/>
            <a:ext cx="2855912" cy="214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4" name="Picture 4"/>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122608" y="2222438"/>
            <a:ext cx="2898775" cy="218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5" name="Picture 5"/>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105944" y="4361655"/>
            <a:ext cx="2932112" cy="220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6" name="Picture 6"/>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905500" y="2245645"/>
            <a:ext cx="2898775" cy="217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7" name="Picture 7"/>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5972581" y="4403663"/>
            <a:ext cx="2941637"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07675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r>
              <a:rPr lang="en-GB" dirty="0"/>
              <a:t>Numerical example </a:t>
            </a:r>
            <a:r>
              <a:rPr lang="en-GB" dirty="0" smtClean="0"/>
              <a:t>III</a:t>
            </a:r>
            <a:endParaRPr lang="sv-SE" dirty="0" smtClean="0">
              <a:latin typeface="Georgia" pitchFamily="18" charset="0"/>
              <a:ea typeface="ＭＳ Ｐゴシック"/>
              <a:cs typeface="ＭＳ Ｐゴシック"/>
            </a:endParaRPr>
          </a:p>
        </p:txBody>
      </p:sp>
      <p:sp>
        <p:nvSpPr>
          <p:cNvPr id="11266" name="Content Placeholder 2"/>
          <p:cNvSpPr>
            <a:spLocks noGrp="1"/>
          </p:cNvSpPr>
          <p:nvPr>
            <p:ph idx="1"/>
          </p:nvPr>
        </p:nvSpPr>
        <p:spPr>
          <a:xfrm>
            <a:off x="1219200" y="1951038"/>
            <a:ext cx="3752850" cy="4525962"/>
          </a:xfrm>
        </p:spPr>
        <p:txBody>
          <a:bodyPr>
            <a:normAutofit fontScale="85000" lnSpcReduction="10000"/>
          </a:bodyPr>
          <a:lstStyle/>
          <a:p>
            <a:r>
              <a:rPr lang="en-GB" b="0" dirty="0" smtClean="0"/>
              <a:t>By </a:t>
            </a:r>
            <a:r>
              <a:rPr lang="en-GB" b="0" dirty="0"/>
              <a:t>using the ECC approach the SIR target is not violated if safety margin equal to 19 dB is selected. However the transmission power in the area has been conservatively allocated. The average allocated power is only </a:t>
            </a:r>
            <a:r>
              <a:rPr lang="en-GB" dirty="0"/>
              <a:t>21.5 </a:t>
            </a:r>
            <a:r>
              <a:rPr lang="en-GB" dirty="0" err="1" smtClean="0"/>
              <a:t>dBm</a:t>
            </a:r>
            <a:endParaRPr lang="en-GB" dirty="0" smtClean="0"/>
          </a:p>
          <a:p>
            <a:r>
              <a:rPr lang="en-GB" b="0" dirty="0"/>
              <a:t>By using the proposed approach the average allocated power lies in the range </a:t>
            </a:r>
            <a:r>
              <a:rPr lang="en-GB" dirty="0"/>
              <a:t>28.4 </a:t>
            </a:r>
            <a:r>
              <a:rPr lang="en-GB" dirty="0" err="1"/>
              <a:t>dBm</a:t>
            </a:r>
            <a:r>
              <a:rPr lang="en-GB" dirty="0"/>
              <a:t> to 40 </a:t>
            </a:r>
            <a:r>
              <a:rPr lang="en-GB" dirty="0" err="1"/>
              <a:t>dBm</a:t>
            </a:r>
            <a:r>
              <a:rPr lang="en-GB" dirty="0"/>
              <a:t> </a:t>
            </a:r>
            <a:r>
              <a:rPr lang="en-GB" b="0" dirty="0"/>
              <a:t>(see figure 19 and figure 20) which is considerably higher as  compared to current SE43 method</a:t>
            </a:r>
            <a:r>
              <a:rPr lang="en-GB" dirty="0"/>
              <a:t>.</a:t>
            </a:r>
            <a:endParaRPr lang="en-GB" dirty="0" smtClean="0"/>
          </a:p>
          <a:p>
            <a:endParaRPr lang="sv-SE" dirty="0" smtClean="0">
              <a:latin typeface="Tahoma" pitchFamily="34" charset="0"/>
              <a:ea typeface="ＭＳ Ｐゴシック"/>
              <a:cs typeface="Tahoma" pitchFamily="34" charset="0"/>
            </a:endParaRP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pic>
        <p:nvPicPr>
          <p:cNvPr id="6758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29200" y="1866899"/>
            <a:ext cx="3735388" cy="280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07449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r>
              <a:rPr lang="sv-SE" dirty="0" smtClean="0">
                <a:latin typeface="Georgia" pitchFamily="18" charset="0"/>
                <a:ea typeface="ＭＳ Ｐゴシック"/>
                <a:cs typeface="ＭＳ Ｐゴシック"/>
              </a:rPr>
              <a:t>Summary</a:t>
            </a:r>
          </a:p>
        </p:txBody>
      </p:sp>
      <p:sp>
        <p:nvSpPr>
          <p:cNvPr id="11266" name="Content Placeholder 2"/>
          <p:cNvSpPr>
            <a:spLocks noGrp="1"/>
          </p:cNvSpPr>
          <p:nvPr>
            <p:ph idx="1"/>
          </p:nvPr>
        </p:nvSpPr>
        <p:spPr>
          <a:xfrm>
            <a:off x="1219200" y="1951038"/>
            <a:ext cx="7467600" cy="4525962"/>
          </a:xfrm>
        </p:spPr>
        <p:txBody>
          <a:bodyPr>
            <a:noAutofit/>
          </a:bodyPr>
          <a:lstStyle/>
          <a:p>
            <a:pPr>
              <a:lnSpc>
                <a:spcPct val="120000"/>
              </a:lnSpc>
            </a:pPr>
            <a:r>
              <a:rPr lang="en-US" sz="1400" dirty="0"/>
              <a:t>The SE43 gives the EIRP for particular location, pixel. It does not consider multiple interfering WSD. We propose to extend this approach in two directions. </a:t>
            </a:r>
            <a:endParaRPr lang="en-US" sz="1400" dirty="0" smtClean="0"/>
          </a:p>
          <a:p>
            <a:pPr marL="800100" lvl="1" indent="-342900">
              <a:lnSpc>
                <a:spcPct val="120000"/>
              </a:lnSpc>
              <a:buFont typeface="+mj-lt"/>
              <a:buAutoNum type="arabicPeriod"/>
            </a:pPr>
            <a:r>
              <a:rPr lang="en-US" sz="1400" dirty="0" smtClean="0"/>
              <a:t>Create </a:t>
            </a:r>
            <a:r>
              <a:rPr lang="en-US" sz="1400" dirty="0"/>
              <a:t>a bigger area where the EIRP is defined. EIRP is defined not as a power from one WSD in the pixel but as the power density from an area. </a:t>
            </a:r>
          </a:p>
          <a:p>
            <a:pPr marL="800100" lvl="1" indent="-342900">
              <a:lnSpc>
                <a:spcPct val="120000"/>
              </a:lnSpc>
              <a:buFont typeface="+mj-lt"/>
              <a:buAutoNum type="arabicPeriod"/>
            </a:pPr>
            <a:r>
              <a:rPr lang="en-US" sz="1400" dirty="0" smtClean="0"/>
              <a:t>Make the power allocation that controls the interference from multiple WSD.  </a:t>
            </a: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spTree>
    <p:extLst>
      <p:ext uri="{BB962C8B-B14F-4D97-AF65-F5344CB8AC3E}">
        <p14:creationId xmlns="" xmlns:p14="http://schemas.microsoft.com/office/powerpoint/2010/main" val="347013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latin typeface="Georgia" pitchFamily="18" charset="0"/>
                <a:ea typeface="ＭＳ Ｐゴシック"/>
                <a:cs typeface="ＭＳ Ｐゴシック"/>
              </a:rPr>
              <a:t>Summary  </a:t>
            </a:r>
            <a:endParaRPr lang="fi-FI" dirty="0"/>
          </a:p>
        </p:txBody>
      </p:sp>
      <p:sp>
        <p:nvSpPr>
          <p:cNvPr id="3" name="Content Placeholder 2"/>
          <p:cNvSpPr>
            <a:spLocks noGrp="1"/>
          </p:cNvSpPr>
          <p:nvPr>
            <p:ph idx="1"/>
          </p:nvPr>
        </p:nvSpPr>
        <p:spPr>
          <a:xfrm>
            <a:off x="1219200" y="1951037"/>
            <a:ext cx="7467600" cy="4573588"/>
          </a:xfrm>
        </p:spPr>
        <p:txBody>
          <a:bodyPr>
            <a:normAutofit fontScale="85000" lnSpcReduction="20000"/>
          </a:bodyPr>
          <a:lstStyle/>
          <a:p>
            <a:r>
              <a:rPr lang="en-US" sz="1400" dirty="0"/>
              <a:t>The benefits of the proposed approach can be described as following</a:t>
            </a:r>
          </a:p>
          <a:p>
            <a:pPr lvl="1"/>
            <a:r>
              <a:rPr lang="en-US" sz="1400" dirty="0"/>
              <a:t>We can consider aggregate interference from multiple WSD and still guarantee the reception quality of the incumbent receivers. </a:t>
            </a:r>
          </a:p>
          <a:p>
            <a:pPr lvl="1"/>
            <a:r>
              <a:rPr lang="en-US" sz="1400" dirty="0"/>
              <a:t>Multiple DBs are allocating power to WSD based on the same resources (Interference margin at the BS receiver). The area-based method allows different DB to make the power allocation independently and still guarantee the BS receiver reception quality. </a:t>
            </a:r>
          </a:p>
          <a:p>
            <a:pPr lvl="2"/>
            <a:r>
              <a:rPr lang="en-US" sz="1200" dirty="0"/>
              <a:t>Each DB is allocated the interference resource. The WSD allocation by the DB can fill only the interference resource allocated to that DB. </a:t>
            </a:r>
          </a:p>
          <a:p>
            <a:pPr lvl="2"/>
            <a:r>
              <a:rPr lang="en-US" sz="1200" dirty="0"/>
              <a:t>If a DB runs off of its allocated interference resource it can negotiate with other DB to acquire more resources.</a:t>
            </a:r>
          </a:p>
          <a:p>
            <a:pPr lvl="1">
              <a:lnSpc>
                <a:spcPct val="120000"/>
              </a:lnSpc>
            </a:pPr>
            <a:r>
              <a:rPr lang="en-US" sz="1400" dirty="0"/>
              <a:t>The spectrum cannot only be allocated to a single WSD but it also can be allocated to a system that operates in certain area. The interference control is parameterized and those parameters are sent to the system. The interference control could be delegated to a RRM of the system. </a:t>
            </a:r>
          </a:p>
          <a:p>
            <a:pPr>
              <a:lnSpc>
                <a:spcPct val="120000"/>
              </a:lnSpc>
            </a:pPr>
            <a:r>
              <a:rPr lang="en-US" sz="1400" dirty="0"/>
              <a:t>The power allocation can be separated on an area basis. The power allocation in a smaller area than in the whole white space creates a hierarchical power allocation infrastructure. Such infrastructure simplifies the practical DB implementation</a:t>
            </a:r>
            <a:endParaRPr lang="fi-FI" sz="1400" dirty="0"/>
          </a:p>
          <a:p>
            <a:endParaRPr lang="fi-FI" dirty="0"/>
          </a:p>
        </p:txBody>
      </p:sp>
      <p:sp>
        <p:nvSpPr>
          <p:cNvPr id="4" name="Footer Placeholder 3"/>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spTree>
    <p:extLst>
      <p:ext uri="{BB962C8B-B14F-4D97-AF65-F5344CB8AC3E}">
        <p14:creationId xmlns="" xmlns:p14="http://schemas.microsoft.com/office/powerpoint/2010/main" val="735786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Discleimer</a:t>
            </a:r>
            <a:endParaRPr lang="fi-FI" dirty="0"/>
          </a:p>
        </p:txBody>
      </p:sp>
      <p:sp>
        <p:nvSpPr>
          <p:cNvPr id="3" name="Content Placeholder 2"/>
          <p:cNvSpPr>
            <a:spLocks noGrp="1"/>
          </p:cNvSpPr>
          <p:nvPr>
            <p:ph idx="1"/>
          </p:nvPr>
        </p:nvSpPr>
        <p:spPr>
          <a:xfrm>
            <a:off x="1219200" y="1951037"/>
            <a:ext cx="7467600" cy="4573588"/>
          </a:xfrm>
        </p:spPr>
        <p:txBody>
          <a:bodyPr>
            <a:normAutofit/>
          </a:bodyPr>
          <a:lstStyle/>
          <a:p>
            <a:pPr marL="0" indent="0">
              <a:buNone/>
            </a:pPr>
            <a:r>
              <a:rPr lang="en-US" dirty="0"/>
              <a:t>The views expressed in this </a:t>
            </a:r>
            <a:r>
              <a:rPr lang="en-US" dirty="0" smtClean="0"/>
              <a:t>presentation </a:t>
            </a:r>
            <a:r>
              <a:rPr lang="en-US" dirty="0"/>
              <a:t>do not necessarily reflect the views of </a:t>
            </a:r>
            <a:r>
              <a:rPr lang="en-US" dirty="0" smtClean="0"/>
              <a:t>the QUASAR project consortia as whole.</a:t>
            </a:r>
            <a:endParaRPr lang="fi-FI" dirty="0"/>
          </a:p>
        </p:txBody>
      </p:sp>
      <p:sp>
        <p:nvSpPr>
          <p:cNvPr id="4" name="Footer Placeholder 3"/>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spTree>
    <p:extLst>
      <p:ext uri="{BB962C8B-B14F-4D97-AF65-F5344CB8AC3E}">
        <p14:creationId xmlns="" xmlns:p14="http://schemas.microsoft.com/office/powerpoint/2010/main" val="108339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sv-SE" dirty="0" smtClean="0">
                <a:latin typeface="Georgia" pitchFamily="18" charset="0"/>
                <a:ea typeface="ＭＳ Ｐゴシック"/>
                <a:cs typeface="ＭＳ Ｐゴシック"/>
              </a:rPr>
              <a:t>Outiline</a:t>
            </a:r>
          </a:p>
        </p:txBody>
      </p:sp>
      <p:sp>
        <p:nvSpPr>
          <p:cNvPr id="11266" name="Content Placeholder 2"/>
          <p:cNvSpPr>
            <a:spLocks noGrp="1"/>
          </p:cNvSpPr>
          <p:nvPr>
            <p:ph idx="1"/>
          </p:nvPr>
        </p:nvSpPr>
        <p:spPr>
          <a:xfrm>
            <a:off x="1219200" y="1951038"/>
            <a:ext cx="7467600" cy="4525962"/>
          </a:xfrm>
        </p:spPr>
        <p:txBody>
          <a:bodyPr/>
          <a:lstStyle/>
          <a:p>
            <a:r>
              <a:rPr lang="sv-SE" dirty="0">
                <a:latin typeface="Georgia" pitchFamily="18" charset="0"/>
                <a:ea typeface="ＭＳ Ｐゴシック"/>
                <a:cs typeface="ＭＳ Ｐゴシック"/>
              </a:rPr>
              <a:t>Comment on SE 43 </a:t>
            </a:r>
            <a:r>
              <a:rPr lang="sv-SE" dirty="0" smtClean="0">
                <a:latin typeface="Georgia" pitchFamily="18" charset="0"/>
                <a:ea typeface="ＭＳ Ｐゴシック"/>
                <a:cs typeface="ＭＳ Ｐゴシック"/>
              </a:rPr>
              <a:t>proposal</a:t>
            </a:r>
          </a:p>
          <a:p>
            <a:r>
              <a:rPr lang="sv-SE" dirty="0" smtClean="0">
                <a:latin typeface="Georgia" pitchFamily="18" charset="0"/>
                <a:ea typeface="ＭＳ Ｐゴシック"/>
                <a:cs typeface="Tahoma" pitchFamily="34" charset="0"/>
              </a:rPr>
              <a:t>Proposed Area Based WSD Power Allocation Scheme</a:t>
            </a:r>
          </a:p>
          <a:p>
            <a:r>
              <a:rPr lang="sv-SE" dirty="0" smtClean="0">
                <a:latin typeface="Georgia" pitchFamily="18" charset="0"/>
                <a:ea typeface="ＭＳ Ｐゴシック"/>
                <a:cs typeface="Tahoma" pitchFamily="34" charset="0"/>
              </a:rPr>
              <a:t>Numerical Examples</a:t>
            </a:r>
            <a:endParaRPr lang="sv-SE" dirty="0" smtClean="0">
              <a:latin typeface="Tahoma" pitchFamily="34" charset="0"/>
              <a:ea typeface="ＭＳ Ｐゴシック"/>
              <a:cs typeface="Tahoma" pitchFamily="34" charset="0"/>
            </a:endParaRPr>
          </a:p>
          <a:p>
            <a:r>
              <a:rPr lang="sv-SE" dirty="0" smtClean="0">
                <a:latin typeface="Tahoma" pitchFamily="34" charset="0"/>
                <a:ea typeface="ＭＳ Ｐゴシック"/>
                <a:cs typeface="Tahoma" pitchFamily="34" charset="0"/>
              </a:rPr>
              <a:t>Summary</a:t>
            </a: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Backup slides</a:t>
            </a:r>
            <a:endParaRPr lang="fi-FI" dirty="0"/>
          </a:p>
        </p:txBody>
      </p:sp>
      <p:sp>
        <p:nvSpPr>
          <p:cNvPr id="3" name="Content Placeholder 2"/>
          <p:cNvSpPr>
            <a:spLocks noGrp="1"/>
          </p:cNvSpPr>
          <p:nvPr>
            <p:ph idx="1"/>
          </p:nvPr>
        </p:nvSpPr>
        <p:spPr>
          <a:xfrm>
            <a:off x="1219200" y="1951037"/>
            <a:ext cx="7467600" cy="4573588"/>
          </a:xfrm>
        </p:spPr>
        <p:txBody>
          <a:bodyPr>
            <a:normAutofit/>
          </a:bodyPr>
          <a:lstStyle/>
          <a:p>
            <a:endParaRPr lang="fi-FI" dirty="0"/>
          </a:p>
        </p:txBody>
      </p:sp>
      <p:sp>
        <p:nvSpPr>
          <p:cNvPr id="4" name="Footer Placeholder 3"/>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spTree>
    <p:extLst>
      <p:ext uri="{BB962C8B-B14F-4D97-AF65-F5344CB8AC3E}">
        <p14:creationId xmlns="" xmlns:p14="http://schemas.microsoft.com/office/powerpoint/2010/main" val="2020919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r>
              <a:rPr lang="sv-SE" dirty="0">
                <a:latin typeface="Georgia" pitchFamily="18" charset="0"/>
                <a:ea typeface="ＭＳ Ｐゴシック"/>
                <a:cs typeface="ＭＳ Ｐゴシック"/>
              </a:rPr>
              <a:t>Area based WSD power allocation</a:t>
            </a:r>
            <a:endParaRPr lang="sv-SE" dirty="0" smtClean="0">
              <a:latin typeface="Georgia" pitchFamily="18" charset="0"/>
              <a:ea typeface="ＭＳ Ｐゴシック"/>
              <a:cs typeface="ＭＳ Ｐゴシック"/>
            </a:endParaRPr>
          </a:p>
        </p:txBody>
      </p:sp>
      <p:sp>
        <p:nvSpPr>
          <p:cNvPr id="11266" name="Content Placeholder 2"/>
          <p:cNvSpPr>
            <a:spLocks noGrp="1"/>
          </p:cNvSpPr>
          <p:nvPr>
            <p:ph idx="1"/>
          </p:nvPr>
        </p:nvSpPr>
        <p:spPr>
          <a:xfrm>
            <a:off x="1219200" y="1951038"/>
            <a:ext cx="7467600" cy="4525962"/>
          </a:xfrm>
        </p:spPr>
        <p:txBody>
          <a:bodyPr>
            <a:normAutofit/>
          </a:bodyPr>
          <a:lstStyle/>
          <a:p>
            <a:r>
              <a:rPr lang="fi-FI" dirty="0" smtClean="0"/>
              <a:t>System model</a:t>
            </a:r>
          </a:p>
          <a:p>
            <a:endParaRPr lang="fi-FI" dirty="0"/>
          </a:p>
          <a:p>
            <a:endParaRPr lang="en-GB" dirty="0" smtClean="0"/>
          </a:p>
          <a:p>
            <a:endParaRPr lang="sv-SE" dirty="0" smtClean="0">
              <a:latin typeface="Tahoma" pitchFamily="34" charset="0"/>
              <a:ea typeface="ＭＳ Ｐゴシック"/>
              <a:cs typeface="Tahoma" pitchFamily="34" charset="0"/>
            </a:endParaRP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graphicFrame>
        <p:nvGraphicFramePr>
          <p:cNvPr id="2" name="Object 1"/>
          <p:cNvGraphicFramePr>
            <a:graphicFrameLocks noChangeAspect="1"/>
          </p:cNvGraphicFramePr>
          <p:nvPr>
            <p:extLst>
              <p:ext uri="{D42A27DB-BD31-4B8C-83A1-F6EECF244321}">
                <p14:modId xmlns="" xmlns:p14="http://schemas.microsoft.com/office/powerpoint/2010/main" val="3505423912"/>
              </p:ext>
            </p:extLst>
          </p:nvPr>
        </p:nvGraphicFramePr>
        <p:xfrm>
          <a:off x="2124075" y="2362200"/>
          <a:ext cx="5695950" cy="3200400"/>
        </p:xfrm>
        <a:graphic>
          <a:graphicData uri="http://schemas.openxmlformats.org/presentationml/2006/ole">
            <p:oleObj spid="_x0000_s92162" name="Document" r:id="rId3" imgW="5697740" imgH="3198116" progId="Word.Document.12">
              <p:embed/>
            </p:oleObj>
          </a:graphicData>
        </a:graphic>
      </p:graphicFrame>
    </p:spTree>
    <p:extLst>
      <p:ext uri="{BB962C8B-B14F-4D97-AF65-F5344CB8AC3E}">
        <p14:creationId xmlns="" xmlns:p14="http://schemas.microsoft.com/office/powerpoint/2010/main" val="2956631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r>
              <a:rPr lang="sv-SE" dirty="0">
                <a:latin typeface="Georgia" pitchFamily="18" charset="0"/>
                <a:ea typeface="ＭＳ Ｐゴシック"/>
                <a:cs typeface="ＭＳ Ｐゴシック"/>
              </a:rPr>
              <a:t>Area based WSD power allocation</a:t>
            </a:r>
            <a:endParaRPr lang="sv-SE" dirty="0" smtClean="0">
              <a:latin typeface="Georgia" pitchFamily="18" charset="0"/>
              <a:ea typeface="ＭＳ Ｐゴシック"/>
              <a:cs typeface="ＭＳ Ｐゴシック"/>
            </a:endParaRPr>
          </a:p>
        </p:txBody>
      </p:sp>
      <p:sp>
        <p:nvSpPr>
          <p:cNvPr id="11266" name="Content Placeholder 2"/>
          <p:cNvSpPr>
            <a:spLocks noGrp="1"/>
          </p:cNvSpPr>
          <p:nvPr>
            <p:ph idx="1"/>
          </p:nvPr>
        </p:nvSpPr>
        <p:spPr>
          <a:xfrm>
            <a:off x="1219200" y="1951038"/>
            <a:ext cx="7467600" cy="4525962"/>
          </a:xfrm>
        </p:spPr>
        <p:txBody>
          <a:bodyPr>
            <a:normAutofit/>
          </a:bodyPr>
          <a:lstStyle/>
          <a:p>
            <a:endParaRPr lang="en-GB" dirty="0" smtClean="0"/>
          </a:p>
          <a:p>
            <a:endParaRPr lang="fi-FI" dirty="0"/>
          </a:p>
          <a:p>
            <a:endParaRPr lang="en-GB" dirty="0" smtClean="0"/>
          </a:p>
          <a:p>
            <a:endParaRPr lang="sv-SE" dirty="0" smtClean="0">
              <a:latin typeface="Tahoma" pitchFamily="34" charset="0"/>
              <a:ea typeface="ＭＳ Ｐゴシック"/>
              <a:cs typeface="Tahoma" pitchFamily="34" charset="0"/>
            </a:endParaRP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graphicFrame>
        <p:nvGraphicFramePr>
          <p:cNvPr id="2" name="Object 1"/>
          <p:cNvGraphicFramePr>
            <a:graphicFrameLocks noChangeAspect="1"/>
          </p:cNvGraphicFramePr>
          <p:nvPr>
            <p:extLst>
              <p:ext uri="{D42A27DB-BD31-4B8C-83A1-F6EECF244321}">
                <p14:modId xmlns="" xmlns:p14="http://schemas.microsoft.com/office/powerpoint/2010/main" val="2498427241"/>
              </p:ext>
            </p:extLst>
          </p:nvPr>
        </p:nvGraphicFramePr>
        <p:xfrm>
          <a:off x="1905000" y="1809750"/>
          <a:ext cx="5695950" cy="4933950"/>
        </p:xfrm>
        <a:graphic>
          <a:graphicData uri="http://schemas.openxmlformats.org/presentationml/2006/ole">
            <p:oleObj spid="_x0000_s93186" name="Document" r:id="rId3" imgW="5696713" imgH="4948025" progId="Word.Document.12">
              <p:embed/>
            </p:oleObj>
          </a:graphicData>
        </a:graphic>
      </p:graphicFrame>
      <p:pic>
        <p:nvPicPr>
          <p:cNvPr id="5734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86174" y="3607551"/>
            <a:ext cx="2295526" cy="1550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45977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Interference control</a:t>
            </a:r>
            <a:endParaRPr lang="fi-FI" dirty="0"/>
          </a:p>
        </p:txBody>
      </p:sp>
      <p:sp>
        <p:nvSpPr>
          <p:cNvPr id="3" name="Content Placeholder 2"/>
          <p:cNvSpPr>
            <a:spLocks noGrp="1"/>
          </p:cNvSpPr>
          <p:nvPr>
            <p:ph idx="1"/>
          </p:nvPr>
        </p:nvSpPr>
        <p:spPr>
          <a:xfrm>
            <a:off x="1219200" y="1951038"/>
            <a:ext cx="3800475" cy="4516438"/>
          </a:xfrm>
        </p:spPr>
        <p:txBody>
          <a:bodyPr>
            <a:normAutofit fontScale="70000" lnSpcReduction="20000"/>
          </a:bodyPr>
          <a:lstStyle/>
          <a:p>
            <a:r>
              <a:rPr lang="fi-FI" b="0" dirty="0" smtClean="0"/>
              <a:t>Interference bound based on area location </a:t>
            </a:r>
            <a:r>
              <a:rPr lang="fi-FI" b="0" dirty="0" err="1" smtClean="0"/>
              <a:t>probability</a:t>
            </a:r>
            <a:r>
              <a:rPr lang="fi-FI" b="0" dirty="0" smtClean="0"/>
              <a:t> </a:t>
            </a:r>
            <a:r>
              <a:rPr lang="fi-FI" b="0" dirty="0" smtClean="0"/>
              <a:t>q=1-O</a:t>
            </a:r>
            <a:r>
              <a:rPr lang="fi-FI" b="0" dirty="0" smtClean="0"/>
              <a:t>:</a:t>
            </a:r>
          </a:p>
          <a:p>
            <a:endParaRPr lang="fi-FI" b="0" dirty="0" smtClean="0"/>
          </a:p>
          <a:p>
            <a:r>
              <a:rPr lang="fi-FI" b="0" dirty="0" smtClean="0"/>
              <a:t>Interference limit in location p</a:t>
            </a:r>
          </a:p>
          <a:p>
            <a:endParaRPr lang="fi-FI" b="0" dirty="0"/>
          </a:p>
          <a:p>
            <a:r>
              <a:rPr lang="fi-FI" b="0" dirty="0" smtClean="0"/>
              <a:t>Instead of computing Ip for each transmitter we can utilize power density:</a:t>
            </a:r>
          </a:p>
          <a:p>
            <a:endParaRPr lang="fi-FI" b="0" dirty="0"/>
          </a:p>
          <a:p>
            <a:r>
              <a:rPr lang="fi-FI" b="0" dirty="0" smtClean="0"/>
              <a:t>Example control scheme</a:t>
            </a:r>
          </a:p>
          <a:p>
            <a:endParaRPr lang="fi-FI" b="0" dirty="0"/>
          </a:p>
          <a:p>
            <a:pPr marL="0" indent="0">
              <a:buNone/>
            </a:pPr>
            <a:r>
              <a:rPr lang="fi-FI" b="0" dirty="0" smtClean="0">
                <a:solidFill>
                  <a:schemeClr val="bg1"/>
                </a:solidFill>
              </a:rPr>
              <a:t>.</a:t>
            </a:r>
          </a:p>
          <a:p>
            <a:endParaRPr lang="fi-FI" b="0" dirty="0"/>
          </a:p>
          <a:p>
            <a:endParaRPr lang="fi-FI" b="0" dirty="0" smtClean="0"/>
          </a:p>
          <a:p>
            <a:endParaRPr lang="fi-FI" dirty="0"/>
          </a:p>
        </p:txBody>
      </p:sp>
      <p:sp>
        <p:nvSpPr>
          <p:cNvPr id="4" name="Footer Placeholder 3"/>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pic>
        <p:nvPicPr>
          <p:cNvPr id="7270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81150" y="2457450"/>
            <a:ext cx="3457575" cy="48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95450" y="3343274"/>
            <a:ext cx="1123950" cy="447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70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76375" y="4310063"/>
            <a:ext cx="3562350" cy="447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70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581150" y="5295900"/>
            <a:ext cx="2752725"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710"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238750" y="1314450"/>
            <a:ext cx="356235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711" name="Picture 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486400" y="3719511"/>
            <a:ext cx="3267075" cy="2600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00725" y="6196725"/>
            <a:ext cx="1101584" cy="246221"/>
          </a:xfrm>
          <a:prstGeom prst="rect">
            <a:avLst/>
          </a:prstGeom>
          <a:noFill/>
        </p:spPr>
        <p:txBody>
          <a:bodyPr wrap="none" rtlCol="0">
            <a:spAutoFit/>
          </a:bodyPr>
          <a:lstStyle/>
          <a:p>
            <a:r>
              <a:rPr lang="fi-FI" sz="1000" dirty="0" smtClean="0"/>
              <a:t>P</a:t>
            </a:r>
            <a:r>
              <a:rPr lang="fi-FI" sz="1000" baseline="-25000" dirty="0" smtClean="0"/>
              <a:t>d1</a:t>
            </a:r>
            <a:r>
              <a:rPr lang="fi-FI" sz="1000" dirty="0" smtClean="0"/>
              <a:t>=20 mW/km</a:t>
            </a:r>
            <a:r>
              <a:rPr lang="fi-FI" sz="1000" baseline="30000" dirty="0" smtClean="0"/>
              <a:t>2</a:t>
            </a:r>
            <a:endParaRPr lang="fi-FI" sz="1000" baseline="30000" dirty="0"/>
          </a:p>
        </p:txBody>
      </p:sp>
    </p:spTree>
    <p:extLst>
      <p:ext uri="{BB962C8B-B14F-4D97-AF65-F5344CB8AC3E}">
        <p14:creationId xmlns="" xmlns:p14="http://schemas.microsoft.com/office/powerpoint/2010/main" val="1469470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QUASAR</a:t>
            </a:r>
            <a:endParaRPr lang="fi-FI" dirty="0"/>
          </a:p>
        </p:txBody>
      </p:sp>
      <p:sp>
        <p:nvSpPr>
          <p:cNvPr id="3" name="Content Placeholder 2"/>
          <p:cNvSpPr>
            <a:spLocks noGrp="1"/>
          </p:cNvSpPr>
          <p:nvPr>
            <p:ph idx="1"/>
          </p:nvPr>
        </p:nvSpPr>
        <p:spPr>
          <a:xfrm>
            <a:off x="1238250" y="1883519"/>
            <a:ext cx="7467600" cy="4525963"/>
          </a:xfrm>
        </p:spPr>
        <p:txBody>
          <a:bodyPr/>
          <a:lstStyle/>
          <a:p>
            <a:r>
              <a:rPr lang="en-US" dirty="0"/>
              <a:t>QUASAR is an FP7 targeted research project (STREP) that brings together a highly competent team of manufacturers, operators, regulators and universities with the aim at bridging the gap between the claims made in traditional cognitive radio research and practical implementation</a:t>
            </a:r>
          </a:p>
          <a:p>
            <a:r>
              <a:rPr lang="en-US" dirty="0"/>
              <a:t>Novel approaches are taken as we go beyond the traditional notion of detecting “spectrum holes”</a:t>
            </a:r>
          </a:p>
          <a:p>
            <a:r>
              <a:rPr lang="en-US" dirty="0"/>
              <a:t>Assessing  the business and regulatory impact of secondary, opportunistic access is another key feature of the </a:t>
            </a:r>
            <a:r>
              <a:rPr lang="en-US" dirty="0" smtClean="0"/>
              <a:t>project.</a:t>
            </a:r>
          </a:p>
          <a:p>
            <a:pPr marL="0" indent="0">
              <a:buNone/>
            </a:pPr>
            <a:r>
              <a:rPr lang="en-US" dirty="0" smtClean="0">
                <a:hlinkClick r:id="rId3"/>
              </a:rPr>
              <a:t>		http</a:t>
            </a:r>
            <a:r>
              <a:rPr lang="en-US" dirty="0">
                <a:hlinkClick r:id="rId3"/>
              </a:rPr>
              <a:t>://www.quasarspectrum.eu</a:t>
            </a:r>
            <a:r>
              <a:rPr lang="en-US" dirty="0" smtClean="0">
                <a:hlinkClick r:id="rId3"/>
              </a:rPr>
              <a:t>/</a:t>
            </a:r>
            <a:endParaRPr lang="en-US" dirty="0" smtClean="0"/>
          </a:p>
          <a:p>
            <a:pPr marL="0" indent="0">
              <a:buNone/>
            </a:pPr>
            <a:endParaRPr lang="en-US" dirty="0"/>
          </a:p>
          <a:p>
            <a:endParaRPr lang="fi-FI" b="0" dirty="0"/>
          </a:p>
          <a:p>
            <a:endParaRPr lang="fi-FI" b="0" dirty="0"/>
          </a:p>
          <a:p>
            <a:endParaRPr lang="fi-FI" b="0" dirty="0"/>
          </a:p>
          <a:p>
            <a:endParaRPr lang="fi-FI" b="0" dirty="0"/>
          </a:p>
          <a:p>
            <a:endParaRPr lang="fi-FI" b="0" dirty="0"/>
          </a:p>
          <a:p>
            <a:pPr marL="0" indent="0">
              <a:buNone/>
            </a:pPr>
            <a:endParaRPr lang="fi-FI" b="0" dirty="0"/>
          </a:p>
        </p:txBody>
      </p:sp>
      <p:sp>
        <p:nvSpPr>
          <p:cNvPr id="4" name="Footer Placeholder 3"/>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spTree>
    <p:extLst>
      <p:ext uri="{BB962C8B-B14F-4D97-AF65-F5344CB8AC3E}">
        <p14:creationId xmlns="" xmlns:p14="http://schemas.microsoft.com/office/powerpoint/2010/main" val="246232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fontScale="90000"/>
          </a:bodyPr>
          <a:lstStyle/>
          <a:p>
            <a:r>
              <a:rPr lang="sv-SE" dirty="0" smtClean="0">
                <a:latin typeface="Georgia" pitchFamily="18" charset="0"/>
                <a:ea typeface="ＭＳ Ｐゴシック"/>
                <a:cs typeface="ＭＳ Ｐゴシック"/>
              </a:rPr>
              <a:t>Comment on SE 43 proposal (Section 4.3 in ECC Report 159)</a:t>
            </a:r>
          </a:p>
        </p:txBody>
      </p:sp>
      <p:sp>
        <p:nvSpPr>
          <p:cNvPr id="11266" name="Content Placeholder 2"/>
          <p:cNvSpPr>
            <a:spLocks noGrp="1"/>
          </p:cNvSpPr>
          <p:nvPr>
            <p:ph idx="1"/>
          </p:nvPr>
        </p:nvSpPr>
        <p:spPr>
          <a:xfrm>
            <a:off x="1219200" y="1951038"/>
            <a:ext cx="7467600" cy="4525962"/>
          </a:xfrm>
        </p:spPr>
        <p:txBody>
          <a:bodyPr>
            <a:normAutofit fontScale="77500" lnSpcReduction="20000"/>
          </a:bodyPr>
          <a:lstStyle/>
          <a:p>
            <a:r>
              <a:rPr lang="en-GB" dirty="0"/>
              <a:t>According to the SE43 the interference from multiple WSD is avoided by using appropriate multiple margin MI. </a:t>
            </a:r>
            <a:endParaRPr lang="en-GB" dirty="0" smtClean="0"/>
          </a:p>
          <a:p>
            <a:pPr lvl="1"/>
            <a:r>
              <a:rPr lang="en-GB" b="0" dirty="0" smtClean="0"/>
              <a:t>The SE43 approach does not explicitly specify how to allocate the transmission power if more than 4 WSD transmit simultaneously. </a:t>
            </a:r>
          </a:p>
          <a:p>
            <a:pPr lvl="1"/>
            <a:r>
              <a:rPr lang="en-GB" b="0" dirty="0" smtClean="0"/>
              <a:t>In </a:t>
            </a:r>
            <a:r>
              <a:rPr lang="en-GB" b="0" dirty="0"/>
              <a:t>order to control the aggregate interference one has to search for the margin MI+SM that keeps the aggregate interference under certain limits. </a:t>
            </a:r>
            <a:endParaRPr lang="en-GB" dirty="0" smtClean="0"/>
          </a:p>
          <a:p>
            <a:pPr lvl="2"/>
            <a:r>
              <a:rPr lang="en-GB" b="0" dirty="0" smtClean="0"/>
              <a:t>This </a:t>
            </a:r>
            <a:r>
              <a:rPr lang="en-GB" b="0" dirty="0"/>
              <a:t>is computationally complex and makes power allocation in real-time difficult. </a:t>
            </a:r>
            <a:endParaRPr lang="en-GB" b="0" dirty="0" smtClean="0"/>
          </a:p>
          <a:p>
            <a:pPr lvl="1"/>
            <a:r>
              <a:rPr lang="en-GB" b="0" dirty="0"/>
              <a:t>Another way is to set the SM equal to 0 and calculate the MI margin based on the amount of WSD that are active. </a:t>
            </a:r>
            <a:endParaRPr lang="en-GB" b="0" dirty="0" smtClean="0"/>
          </a:p>
          <a:p>
            <a:pPr lvl="2"/>
            <a:r>
              <a:rPr lang="en-GB" b="0" dirty="0" smtClean="0"/>
              <a:t>This </a:t>
            </a:r>
            <a:r>
              <a:rPr lang="en-GB" b="0" dirty="0"/>
              <a:t>means that for each particular set of active WSD we have to select a different MI margin. In dynamic environment, the amount of WSD is changing. The variation in the number of WSD should be reflected in the change of the MI margin. Such changes have to be communicated to all the admitted WSD. For a large number of WSD, the margin-based power allocation becomes problematic.</a:t>
            </a:r>
            <a:endParaRPr lang="fi-FI" b="0" dirty="0"/>
          </a:p>
          <a:p>
            <a:endParaRPr lang="fi-FI" dirty="0"/>
          </a:p>
          <a:p>
            <a:endParaRPr lang="en-GB" dirty="0" smtClean="0"/>
          </a:p>
          <a:p>
            <a:endParaRPr lang="sv-SE" dirty="0" smtClean="0">
              <a:latin typeface="Tahoma" pitchFamily="34" charset="0"/>
              <a:ea typeface="ＭＳ Ｐゴシック"/>
              <a:cs typeface="Tahoma" pitchFamily="34" charset="0"/>
            </a:endParaRP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spTree>
    <p:extLst>
      <p:ext uri="{BB962C8B-B14F-4D97-AF65-F5344CB8AC3E}">
        <p14:creationId xmlns="" xmlns:p14="http://schemas.microsoft.com/office/powerpoint/2010/main" val="304363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fontScale="90000"/>
          </a:bodyPr>
          <a:lstStyle/>
          <a:p>
            <a:r>
              <a:rPr lang="sv-SE" dirty="0" smtClean="0">
                <a:latin typeface="Georgia" pitchFamily="18" charset="0"/>
                <a:ea typeface="ＭＳ Ｐゴシック"/>
                <a:cs typeface="ＭＳ Ｐゴシック"/>
              </a:rPr>
              <a:t>Example: Cellular WSD network in Finland</a:t>
            </a: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55297"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8699" y="4064000"/>
            <a:ext cx="3543301" cy="2395471"/>
          </a:xfrm>
          <a:prstGeom prst="rect">
            <a:avLst/>
          </a:prstGeom>
          <a:noFill/>
          <a:extLst>
            <a:ext uri="{909E8E84-426E-40DD-AFC4-6F175D3DCCD1}">
              <a14:hiddenFill xmlns="" xmlns:a14="http://schemas.microsoft.com/office/drawing/2010/main">
                <a:solidFill>
                  <a:srgbClr val="FFFFFF"/>
                </a:solidFill>
              </a14:hiddenFill>
            </a:ext>
          </a:extLst>
        </p:spPr>
      </p:pic>
      <p:pic>
        <p:nvPicPr>
          <p:cNvPr id="552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67324" y="4047328"/>
            <a:ext cx="3300413" cy="2475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070768" y="3879334"/>
            <a:ext cx="3300904" cy="369332"/>
          </a:xfrm>
          <a:prstGeom prst="rect">
            <a:avLst/>
          </a:prstGeom>
          <a:noFill/>
        </p:spPr>
        <p:txBody>
          <a:bodyPr wrap="none" rtlCol="0">
            <a:spAutoFit/>
          </a:bodyPr>
          <a:lstStyle/>
          <a:p>
            <a:r>
              <a:rPr lang="fi-FI" dirty="0" smtClean="0"/>
              <a:t>WSD cellular network capacity</a:t>
            </a:r>
            <a:endParaRPr lang="fi-FI" dirty="0"/>
          </a:p>
        </p:txBody>
      </p:sp>
      <p:sp>
        <p:nvSpPr>
          <p:cNvPr id="10" name="TextBox 9"/>
          <p:cNvSpPr txBox="1"/>
          <p:nvPr/>
        </p:nvSpPr>
        <p:spPr>
          <a:xfrm>
            <a:off x="5684232" y="3847068"/>
            <a:ext cx="2488823" cy="369332"/>
          </a:xfrm>
          <a:prstGeom prst="rect">
            <a:avLst/>
          </a:prstGeom>
          <a:noFill/>
        </p:spPr>
        <p:txBody>
          <a:bodyPr wrap="none" rtlCol="0">
            <a:spAutoFit/>
          </a:bodyPr>
          <a:lstStyle/>
          <a:p>
            <a:r>
              <a:rPr lang="fi-FI" dirty="0" smtClean="0"/>
              <a:t>SINR at TV cell border</a:t>
            </a:r>
            <a:endParaRPr lang="fi-FI" dirty="0"/>
          </a:p>
        </p:txBody>
      </p:sp>
      <p:sp>
        <p:nvSpPr>
          <p:cNvPr id="11" name="TextBox 10"/>
          <p:cNvSpPr txBox="1"/>
          <p:nvPr/>
        </p:nvSpPr>
        <p:spPr>
          <a:xfrm>
            <a:off x="5152666" y="1725613"/>
            <a:ext cx="3050835" cy="2862322"/>
          </a:xfrm>
          <a:prstGeom prst="rect">
            <a:avLst/>
          </a:prstGeom>
          <a:noFill/>
        </p:spPr>
        <p:txBody>
          <a:bodyPr wrap="none" rtlCol="0">
            <a:spAutoFit/>
          </a:bodyPr>
          <a:lstStyle/>
          <a:p>
            <a:pPr marL="285750" indent="-285750">
              <a:buFont typeface="Arial" pitchFamily="34" charset="0"/>
              <a:buChar char="•"/>
            </a:pPr>
            <a:r>
              <a:rPr lang="fi-FI" dirty="0" smtClean="0"/>
              <a:t>Hexagonal cellular layout</a:t>
            </a:r>
          </a:p>
          <a:p>
            <a:pPr marL="285750" indent="-285750">
              <a:buFont typeface="Arial" pitchFamily="34" charset="0"/>
              <a:buChar char="•"/>
            </a:pPr>
            <a:r>
              <a:rPr lang="fi-FI" dirty="0" smtClean="0"/>
              <a:t>Cell radius d=2,5,10 km</a:t>
            </a:r>
          </a:p>
          <a:p>
            <a:pPr marL="285750" indent="-285750">
              <a:buFont typeface="Arial" pitchFamily="34" charset="0"/>
              <a:buChar char="•"/>
            </a:pPr>
            <a:r>
              <a:rPr lang="fi-FI" dirty="0" smtClean="0"/>
              <a:t>Antenna height h=30 m</a:t>
            </a:r>
          </a:p>
          <a:p>
            <a:pPr marL="285750" indent="-285750">
              <a:buFont typeface="Arial" pitchFamily="34" charset="0"/>
              <a:buChar char="•"/>
            </a:pPr>
            <a:r>
              <a:rPr lang="fi-FI" dirty="0" smtClean="0"/>
              <a:t>TV propagation model</a:t>
            </a:r>
          </a:p>
          <a:p>
            <a:r>
              <a:rPr lang="fi-FI" dirty="0" smtClean="0"/>
              <a:t>	= ITU-R P1546</a:t>
            </a:r>
          </a:p>
          <a:p>
            <a:pPr marL="285750" indent="-285750">
              <a:buFont typeface="Arial" pitchFamily="34" charset="0"/>
              <a:buChar char="•"/>
            </a:pPr>
            <a:r>
              <a:rPr lang="fi-FI" dirty="0" smtClean="0"/>
              <a:t>WSD propagation model </a:t>
            </a:r>
          </a:p>
          <a:p>
            <a:r>
              <a:rPr lang="fi-FI" dirty="0" smtClean="0"/>
              <a:t>	=Okumura-Hata</a:t>
            </a:r>
          </a:p>
          <a:p>
            <a:endParaRPr lang="fi-FI" dirty="0" smtClean="0"/>
          </a:p>
          <a:p>
            <a:endParaRPr lang="fi-FI" dirty="0" smtClean="0"/>
          </a:p>
          <a:p>
            <a:endParaRPr lang="fi-FI" dirty="0"/>
          </a:p>
        </p:txBody>
      </p:sp>
      <p:pic>
        <p:nvPicPr>
          <p:cNvPr id="553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752724" y="1750834"/>
            <a:ext cx="2514600" cy="2128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22219" y="1725612"/>
            <a:ext cx="2473380" cy="2121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50472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fontScale="90000"/>
          </a:bodyPr>
          <a:lstStyle/>
          <a:p>
            <a:r>
              <a:rPr lang="sv-SE" dirty="0" smtClean="0">
                <a:latin typeface="Georgia" pitchFamily="18" charset="0"/>
                <a:ea typeface="ＭＳ Ｐゴシック"/>
                <a:cs typeface="ＭＳ Ｐゴシック"/>
              </a:rPr>
              <a:t>Proposed scheme: </a:t>
            </a:r>
            <a:br>
              <a:rPr lang="sv-SE" dirty="0" smtClean="0">
                <a:latin typeface="Georgia" pitchFamily="18" charset="0"/>
                <a:ea typeface="ＭＳ Ｐゴシック"/>
                <a:cs typeface="ＭＳ Ｐゴシック"/>
              </a:rPr>
            </a:br>
            <a:r>
              <a:rPr lang="sv-SE" dirty="0" smtClean="0">
                <a:latin typeface="Georgia" pitchFamily="18" charset="0"/>
                <a:ea typeface="ＭＳ Ｐゴシック"/>
                <a:cs typeface="ＭＳ Ｐゴシック"/>
              </a:rPr>
              <a:t>Area based WSD power allocation</a:t>
            </a:r>
          </a:p>
        </p:txBody>
      </p:sp>
      <p:sp>
        <p:nvSpPr>
          <p:cNvPr id="11266" name="Content Placeholder 2"/>
          <p:cNvSpPr>
            <a:spLocks noGrp="1"/>
          </p:cNvSpPr>
          <p:nvPr>
            <p:ph sz="half" idx="1"/>
          </p:nvPr>
        </p:nvSpPr>
        <p:spPr>
          <a:xfrm>
            <a:off x="1168400" y="1930400"/>
            <a:ext cx="4232275" cy="4927600"/>
          </a:xfrm>
        </p:spPr>
        <p:txBody>
          <a:bodyPr>
            <a:normAutofit fontScale="62500" lnSpcReduction="20000"/>
          </a:bodyPr>
          <a:lstStyle/>
          <a:p>
            <a:pPr>
              <a:lnSpc>
                <a:spcPct val="120000"/>
              </a:lnSpc>
            </a:pPr>
            <a:r>
              <a:rPr lang="en-US" b="1" dirty="0"/>
              <a:t>The multiple interference margin proposed by SE43 could be interpreted as a resource sharing scheme. The shared resource is the maximum allowable additional interference. The allowable interference is split and distributed among the active WSD.</a:t>
            </a:r>
          </a:p>
          <a:p>
            <a:pPr>
              <a:lnSpc>
                <a:spcPct val="120000"/>
              </a:lnSpc>
            </a:pPr>
            <a:r>
              <a:rPr lang="en-US" dirty="0"/>
              <a:t>In order to control the aggregate interference it is computationally complex to exchange and update the location for each active WSD between the two areas</a:t>
            </a:r>
            <a:r>
              <a:rPr lang="en-US" dirty="0" smtClean="0"/>
              <a:t>.</a:t>
            </a:r>
          </a:p>
          <a:p>
            <a:pPr>
              <a:lnSpc>
                <a:spcPct val="120000"/>
              </a:lnSpc>
            </a:pPr>
            <a:r>
              <a:rPr lang="en-US" dirty="0" smtClean="0"/>
              <a:t>It </a:t>
            </a:r>
            <a:r>
              <a:rPr lang="en-US" dirty="0"/>
              <a:t>is more convenient to devise a rule that controls the aggregate interference generated by each </a:t>
            </a:r>
            <a:r>
              <a:rPr lang="en-US" dirty="0" smtClean="0"/>
              <a:t>area – not per WSD transmitter.</a:t>
            </a:r>
          </a:p>
          <a:p>
            <a:pPr>
              <a:lnSpc>
                <a:spcPct val="120000"/>
              </a:lnSpc>
            </a:pPr>
            <a:r>
              <a:rPr lang="en-GB" dirty="0" smtClean="0"/>
              <a:t>The </a:t>
            </a:r>
            <a:r>
              <a:rPr lang="en-GB" dirty="0"/>
              <a:t>allocation of the interference resource among WSD managed by a database (DB) is based on </a:t>
            </a:r>
            <a:r>
              <a:rPr lang="en-GB" dirty="0" smtClean="0"/>
              <a:t>some given </a:t>
            </a:r>
            <a:r>
              <a:rPr lang="en-GB" dirty="0"/>
              <a:t>fairness rules</a:t>
            </a:r>
            <a:r>
              <a:rPr lang="en-GB" dirty="0" smtClean="0"/>
              <a:t>. (doesn’t have to be equal) </a:t>
            </a:r>
            <a:endParaRPr lang="fi-FI" dirty="0"/>
          </a:p>
          <a:p>
            <a:pPr>
              <a:lnSpc>
                <a:spcPct val="120000"/>
              </a:lnSpc>
            </a:pPr>
            <a:r>
              <a:rPr lang="en-GB" dirty="0" smtClean="0"/>
              <a:t>The </a:t>
            </a:r>
            <a:r>
              <a:rPr lang="en-GB" dirty="0"/>
              <a:t>power allocation inside an area would be based on the given aggregate interference level that the WSD inside the area are allowed to generate</a:t>
            </a:r>
            <a:r>
              <a:rPr lang="en-GB" dirty="0" smtClean="0"/>
              <a:t>.</a:t>
            </a:r>
            <a:endParaRPr lang="sv-SE" dirty="0" smtClean="0">
              <a:latin typeface="Tahoma" pitchFamily="34" charset="0"/>
              <a:ea typeface="ＭＳ Ｐゴシック"/>
              <a:cs typeface="Tahoma" pitchFamily="34" charset="0"/>
            </a:endParaRPr>
          </a:p>
        </p:txBody>
      </p:sp>
      <p:sp>
        <p:nvSpPr>
          <p:cNvPr id="2" name="Content Placeholder 1"/>
          <p:cNvSpPr>
            <a:spLocks noGrp="1"/>
          </p:cNvSpPr>
          <p:nvPr>
            <p:ph sz="half" idx="2"/>
          </p:nvPr>
        </p:nvSpPr>
        <p:spPr/>
        <p:txBody>
          <a:bodyPr>
            <a:normAutofit fontScale="62500" lnSpcReduction="20000"/>
          </a:bodyPr>
          <a:lstStyle/>
          <a:p>
            <a:endParaRPr lang="fi-FI" dirty="0"/>
          </a:p>
        </p:txBody>
      </p:sp>
      <p:sp>
        <p:nvSpPr>
          <p:cNvPr id="5" name="Footer Placeholder 4"/>
          <p:cNvSpPr>
            <a:spLocks noGrp="1"/>
          </p:cNvSpPr>
          <p:nvPr>
            <p:ph type="ftr" sz="quarter" idx="12"/>
          </p:nvPr>
        </p:nvSpPr>
        <p:spPr/>
        <p:txBody>
          <a:bodyPr/>
          <a:lstStyle/>
          <a:p>
            <a:pPr>
              <a:defRPr/>
            </a:pPr>
            <a:r>
              <a:rPr lang="sv-SE" altLang="ko-KR" dirty="0"/>
              <a:t>10th meeting of SE43, Bologna, Italy, 5-7 July 2011</a:t>
            </a:r>
            <a:endParaRPr lang="ko-KR" altLang="en-US" dirty="0"/>
          </a:p>
        </p:txBody>
      </p:sp>
      <p:pic>
        <p:nvPicPr>
          <p:cNvPr id="56322" name="Picture 2" descr="TwoCellPictur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2746" y="1962147"/>
            <a:ext cx="3336973" cy="2305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1085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smtClean="0"/>
              <a:t>Area </a:t>
            </a:r>
            <a:r>
              <a:rPr lang="fi-FI" dirty="0" err="1" smtClean="0"/>
              <a:t>based</a:t>
            </a:r>
            <a:r>
              <a:rPr lang="fi-FI" dirty="0" smtClean="0"/>
              <a:t> WSD </a:t>
            </a:r>
            <a:r>
              <a:rPr lang="fi-FI" dirty="0" err="1" smtClean="0"/>
              <a:t>allocation</a:t>
            </a:r>
            <a:r>
              <a:rPr lang="fi-FI" dirty="0" smtClean="0"/>
              <a:t> </a:t>
            </a:r>
            <a:endParaRPr lang="fi-FI" dirty="0"/>
          </a:p>
        </p:txBody>
      </p:sp>
      <p:sp>
        <p:nvSpPr>
          <p:cNvPr id="5" name="Footer Placeholder 4"/>
          <p:cNvSpPr>
            <a:spLocks noGrp="1"/>
          </p:cNvSpPr>
          <p:nvPr>
            <p:ph type="ftr" sz="quarter" idx="11"/>
          </p:nvPr>
        </p:nvSpPr>
        <p:spPr/>
        <p:txBody>
          <a:bodyPr/>
          <a:lstStyle/>
          <a:p>
            <a:pPr>
              <a:defRPr/>
            </a:pPr>
            <a:r>
              <a:rPr lang="sv-SE" altLang="ko-KR" smtClean="0"/>
              <a:t>COST TERRA Workshop – Lisbon Jan 19-21 2011</a:t>
            </a:r>
            <a:endParaRPr lang="ko-KR" altLang="en-US"/>
          </a:p>
        </p:txBody>
      </p:sp>
      <p:grpSp>
        <p:nvGrpSpPr>
          <p:cNvPr id="31" name="Group 30"/>
          <p:cNvGrpSpPr/>
          <p:nvPr/>
        </p:nvGrpSpPr>
        <p:grpSpPr>
          <a:xfrm>
            <a:off x="4108677" y="3263892"/>
            <a:ext cx="1104900" cy="3057525"/>
            <a:chOff x="1609725" y="2857500"/>
            <a:chExt cx="1104900" cy="3057525"/>
          </a:xfrm>
        </p:grpSpPr>
        <p:grpSp>
          <p:nvGrpSpPr>
            <p:cNvPr id="23" name="Group 22"/>
            <p:cNvGrpSpPr/>
            <p:nvPr/>
          </p:nvGrpSpPr>
          <p:grpSpPr>
            <a:xfrm>
              <a:off x="1609725" y="2857500"/>
              <a:ext cx="552450" cy="3057525"/>
              <a:chOff x="1609725" y="2857500"/>
              <a:chExt cx="552450" cy="3057525"/>
            </a:xfrm>
          </p:grpSpPr>
          <p:sp>
            <p:nvSpPr>
              <p:cNvPr id="10" name="Rectangle 9"/>
              <p:cNvSpPr/>
              <p:nvPr/>
            </p:nvSpPr>
            <p:spPr>
              <a:xfrm>
                <a:off x="1609725" y="28575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Rectangle 11"/>
              <p:cNvSpPr/>
              <p:nvPr/>
            </p:nvSpPr>
            <p:spPr>
              <a:xfrm>
                <a:off x="1609725" y="33718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Rectangle 12"/>
              <p:cNvSpPr/>
              <p:nvPr/>
            </p:nvSpPr>
            <p:spPr>
              <a:xfrm>
                <a:off x="1609725" y="38862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Rectangle 13"/>
              <p:cNvSpPr/>
              <p:nvPr/>
            </p:nvSpPr>
            <p:spPr>
              <a:xfrm>
                <a:off x="1609725" y="44005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14"/>
              <p:cNvSpPr/>
              <p:nvPr/>
            </p:nvSpPr>
            <p:spPr>
              <a:xfrm>
                <a:off x="1609725" y="49053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15"/>
              <p:cNvSpPr/>
              <p:nvPr/>
            </p:nvSpPr>
            <p:spPr>
              <a:xfrm>
                <a:off x="1609725" y="54006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24" name="Group 23"/>
            <p:cNvGrpSpPr/>
            <p:nvPr/>
          </p:nvGrpSpPr>
          <p:grpSpPr>
            <a:xfrm>
              <a:off x="2162175" y="2857500"/>
              <a:ext cx="552450" cy="3057525"/>
              <a:chOff x="1609725" y="2857500"/>
              <a:chExt cx="552450" cy="3057525"/>
            </a:xfrm>
          </p:grpSpPr>
          <p:sp>
            <p:nvSpPr>
              <p:cNvPr id="25" name="Rectangle 24"/>
              <p:cNvSpPr/>
              <p:nvPr/>
            </p:nvSpPr>
            <p:spPr>
              <a:xfrm>
                <a:off x="1609725" y="28575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p:cNvSpPr/>
              <p:nvPr/>
            </p:nvSpPr>
            <p:spPr>
              <a:xfrm>
                <a:off x="1609725" y="33718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Rectangle 26"/>
              <p:cNvSpPr/>
              <p:nvPr/>
            </p:nvSpPr>
            <p:spPr>
              <a:xfrm>
                <a:off x="1609725" y="38862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p:cNvSpPr/>
              <p:nvPr/>
            </p:nvSpPr>
            <p:spPr>
              <a:xfrm>
                <a:off x="1609725" y="44005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Rectangle 28"/>
              <p:cNvSpPr/>
              <p:nvPr/>
            </p:nvSpPr>
            <p:spPr>
              <a:xfrm>
                <a:off x="1609725" y="49053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0" name="Rectangle 29"/>
              <p:cNvSpPr/>
              <p:nvPr/>
            </p:nvSpPr>
            <p:spPr>
              <a:xfrm>
                <a:off x="1609725" y="54006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grpSp>
        <p:nvGrpSpPr>
          <p:cNvPr id="32" name="Group 31"/>
          <p:cNvGrpSpPr/>
          <p:nvPr/>
        </p:nvGrpSpPr>
        <p:grpSpPr>
          <a:xfrm>
            <a:off x="5213577" y="3263892"/>
            <a:ext cx="1104900" cy="3057525"/>
            <a:chOff x="1609725" y="2857500"/>
            <a:chExt cx="1104900" cy="3057525"/>
          </a:xfrm>
        </p:grpSpPr>
        <p:grpSp>
          <p:nvGrpSpPr>
            <p:cNvPr id="33" name="Group 22"/>
            <p:cNvGrpSpPr/>
            <p:nvPr/>
          </p:nvGrpSpPr>
          <p:grpSpPr>
            <a:xfrm>
              <a:off x="1609725" y="2857500"/>
              <a:ext cx="552450" cy="3057525"/>
              <a:chOff x="1609725" y="2857500"/>
              <a:chExt cx="552450" cy="3057525"/>
            </a:xfrm>
          </p:grpSpPr>
          <p:sp>
            <p:nvSpPr>
              <p:cNvPr id="41" name="Rectangle 40"/>
              <p:cNvSpPr/>
              <p:nvPr/>
            </p:nvSpPr>
            <p:spPr>
              <a:xfrm>
                <a:off x="1609725" y="28575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2" name="Rectangle 41"/>
              <p:cNvSpPr/>
              <p:nvPr/>
            </p:nvSpPr>
            <p:spPr>
              <a:xfrm>
                <a:off x="1609725" y="33718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3" name="Rectangle 42"/>
              <p:cNvSpPr/>
              <p:nvPr/>
            </p:nvSpPr>
            <p:spPr>
              <a:xfrm>
                <a:off x="1609725" y="38862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4" name="Rectangle 43"/>
              <p:cNvSpPr/>
              <p:nvPr/>
            </p:nvSpPr>
            <p:spPr>
              <a:xfrm>
                <a:off x="1609725" y="44005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44"/>
              <p:cNvSpPr/>
              <p:nvPr/>
            </p:nvSpPr>
            <p:spPr>
              <a:xfrm>
                <a:off x="1609725" y="49053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Rectangle 45"/>
              <p:cNvSpPr/>
              <p:nvPr/>
            </p:nvSpPr>
            <p:spPr>
              <a:xfrm>
                <a:off x="1609725" y="54006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34" name="Group 23"/>
            <p:cNvGrpSpPr/>
            <p:nvPr/>
          </p:nvGrpSpPr>
          <p:grpSpPr>
            <a:xfrm>
              <a:off x="2162175" y="2857500"/>
              <a:ext cx="552450" cy="3057525"/>
              <a:chOff x="1609725" y="2857500"/>
              <a:chExt cx="552450" cy="3057525"/>
            </a:xfrm>
          </p:grpSpPr>
          <p:sp>
            <p:nvSpPr>
              <p:cNvPr id="35" name="Rectangle 34"/>
              <p:cNvSpPr/>
              <p:nvPr/>
            </p:nvSpPr>
            <p:spPr>
              <a:xfrm>
                <a:off x="1609725" y="28575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6" name="Rectangle 35"/>
              <p:cNvSpPr/>
              <p:nvPr/>
            </p:nvSpPr>
            <p:spPr>
              <a:xfrm>
                <a:off x="1609725" y="33718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7" name="Rectangle 36"/>
              <p:cNvSpPr/>
              <p:nvPr/>
            </p:nvSpPr>
            <p:spPr>
              <a:xfrm>
                <a:off x="1609725" y="38862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8" name="Rectangle 37"/>
              <p:cNvSpPr/>
              <p:nvPr/>
            </p:nvSpPr>
            <p:spPr>
              <a:xfrm>
                <a:off x="1609725" y="44005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9" name="Rectangle 38"/>
              <p:cNvSpPr/>
              <p:nvPr/>
            </p:nvSpPr>
            <p:spPr>
              <a:xfrm>
                <a:off x="1609725" y="49053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0" name="Rectangle 39"/>
              <p:cNvSpPr/>
              <p:nvPr/>
            </p:nvSpPr>
            <p:spPr>
              <a:xfrm>
                <a:off x="1609725" y="54006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grpSp>
        <p:nvGrpSpPr>
          <p:cNvPr id="62" name="Group 61"/>
          <p:cNvGrpSpPr/>
          <p:nvPr/>
        </p:nvGrpSpPr>
        <p:grpSpPr>
          <a:xfrm>
            <a:off x="6112737" y="3263892"/>
            <a:ext cx="1104900" cy="3057525"/>
            <a:chOff x="1609725" y="2857500"/>
            <a:chExt cx="1104900" cy="3057525"/>
          </a:xfrm>
        </p:grpSpPr>
        <p:grpSp>
          <p:nvGrpSpPr>
            <p:cNvPr id="63" name="Group 22"/>
            <p:cNvGrpSpPr/>
            <p:nvPr/>
          </p:nvGrpSpPr>
          <p:grpSpPr>
            <a:xfrm>
              <a:off x="1609725" y="2857500"/>
              <a:ext cx="552450" cy="3057525"/>
              <a:chOff x="1609725" y="2857500"/>
              <a:chExt cx="552450" cy="3057525"/>
            </a:xfrm>
          </p:grpSpPr>
          <p:sp>
            <p:nvSpPr>
              <p:cNvPr id="71" name="Rectangle 70"/>
              <p:cNvSpPr/>
              <p:nvPr/>
            </p:nvSpPr>
            <p:spPr>
              <a:xfrm>
                <a:off x="1609725" y="28575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2" name="Rectangle 71"/>
              <p:cNvSpPr/>
              <p:nvPr/>
            </p:nvSpPr>
            <p:spPr>
              <a:xfrm>
                <a:off x="1609725" y="33718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3" name="Rectangle 72"/>
              <p:cNvSpPr/>
              <p:nvPr/>
            </p:nvSpPr>
            <p:spPr>
              <a:xfrm>
                <a:off x="1609725" y="38862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4" name="Rectangle 73"/>
              <p:cNvSpPr/>
              <p:nvPr/>
            </p:nvSpPr>
            <p:spPr>
              <a:xfrm>
                <a:off x="1609725" y="44005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5" name="Rectangle 74"/>
              <p:cNvSpPr/>
              <p:nvPr/>
            </p:nvSpPr>
            <p:spPr>
              <a:xfrm>
                <a:off x="1609725" y="49053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6" name="Rectangle 75"/>
              <p:cNvSpPr/>
              <p:nvPr/>
            </p:nvSpPr>
            <p:spPr>
              <a:xfrm>
                <a:off x="1609725" y="54006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64" name="Group 23"/>
            <p:cNvGrpSpPr/>
            <p:nvPr/>
          </p:nvGrpSpPr>
          <p:grpSpPr>
            <a:xfrm>
              <a:off x="2162175" y="2857500"/>
              <a:ext cx="552450" cy="3057525"/>
              <a:chOff x="1609725" y="2857500"/>
              <a:chExt cx="552450" cy="3057525"/>
            </a:xfrm>
          </p:grpSpPr>
          <p:sp>
            <p:nvSpPr>
              <p:cNvPr id="65" name="Rectangle 64"/>
              <p:cNvSpPr/>
              <p:nvPr/>
            </p:nvSpPr>
            <p:spPr>
              <a:xfrm>
                <a:off x="1609725" y="28575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6" name="Rectangle 65"/>
              <p:cNvSpPr/>
              <p:nvPr/>
            </p:nvSpPr>
            <p:spPr>
              <a:xfrm>
                <a:off x="1609725" y="33718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7" name="Rectangle 66"/>
              <p:cNvSpPr/>
              <p:nvPr/>
            </p:nvSpPr>
            <p:spPr>
              <a:xfrm>
                <a:off x="1609725" y="388620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8" name="Rectangle 67"/>
              <p:cNvSpPr/>
              <p:nvPr/>
            </p:nvSpPr>
            <p:spPr>
              <a:xfrm>
                <a:off x="1609725" y="4400550"/>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9" name="Rectangle 68"/>
              <p:cNvSpPr/>
              <p:nvPr/>
            </p:nvSpPr>
            <p:spPr>
              <a:xfrm>
                <a:off x="1609725" y="49053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0" name="Rectangle 69"/>
              <p:cNvSpPr/>
              <p:nvPr/>
            </p:nvSpPr>
            <p:spPr>
              <a:xfrm>
                <a:off x="1609725" y="5400675"/>
                <a:ext cx="552450" cy="5143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err="1" smtClean="0"/>
                  <a:t>pixel</a:t>
                </a:r>
                <a:endParaRPr lang="fi-FI" sz="1200" dirty="0"/>
              </a:p>
            </p:txBody>
          </p:sp>
        </p:grpSp>
      </p:grpSp>
      <p:sp>
        <p:nvSpPr>
          <p:cNvPr id="78" name="Freeform 77"/>
          <p:cNvSpPr/>
          <p:nvPr/>
        </p:nvSpPr>
        <p:spPr>
          <a:xfrm>
            <a:off x="5752692" y="2656197"/>
            <a:ext cx="2286000" cy="1571625"/>
          </a:xfrm>
          <a:custGeom>
            <a:avLst/>
            <a:gdLst>
              <a:gd name="connsiteX0" fmla="*/ 0 w 2286000"/>
              <a:gd name="connsiteY0" fmla="*/ 0 h 1571625"/>
              <a:gd name="connsiteX1" fmla="*/ 9525 w 2286000"/>
              <a:gd name="connsiteY1" fmla="*/ 38100 h 1571625"/>
              <a:gd name="connsiteX2" fmla="*/ 38100 w 2286000"/>
              <a:gd name="connsiteY2" fmla="*/ 66675 h 1571625"/>
              <a:gd name="connsiteX3" fmla="*/ 57150 w 2286000"/>
              <a:gd name="connsiteY3" fmla="*/ 95250 h 1571625"/>
              <a:gd name="connsiteX4" fmla="*/ 114300 w 2286000"/>
              <a:gd name="connsiteY4" fmla="*/ 152400 h 1571625"/>
              <a:gd name="connsiteX5" fmla="*/ 142875 w 2286000"/>
              <a:gd name="connsiteY5" fmla="*/ 180975 h 1571625"/>
              <a:gd name="connsiteX6" fmla="*/ 171450 w 2286000"/>
              <a:gd name="connsiteY6" fmla="*/ 209550 h 1571625"/>
              <a:gd name="connsiteX7" fmla="*/ 228600 w 2286000"/>
              <a:gd name="connsiteY7" fmla="*/ 238125 h 1571625"/>
              <a:gd name="connsiteX8" fmla="*/ 333375 w 2286000"/>
              <a:gd name="connsiteY8" fmla="*/ 266700 h 1571625"/>
              <a:gd name="connsiteX9" fmla="*/ 371475 w 2286000"/>
              <a:gd name="connsiteY9" fmla="*/ 285750 h 1571625"/>
              <a:gd name="connsiteX10" fmla="*/ 466725 w 2286000"/>
              <a:gd name="connsiteY10" fmla="*/ 323850 h 1571625"/>
              <a:gd name="connsiteX11" fmla="*/ 523875 w 2286000"/>
              <a:gd name="connsiteY11" fmla="*/ 371475 h 1571625"/>
              <a:gd name="connsiteX12" fmla="*/ 600075 w 2286000"/>
              <a:gd name="connsiteY12" fmla="*/ 428625 h 1571625"/>
              <a:gd name="connsiteX13" fmla="*/ 628650 w 2286000"/>
              <a:gd name="connsiteY13" fmla="*/ 457200 h 1571625"/>
              <a:gd name="connsiteX14" fmla="*/ 685800 w 2286000"/>
              <a:gd name="connsiteY14" fmla="*/ 476250 h 1571625"/>
              <a:gd name="connsiteX15" fmla="*/ 723900 w 2286000"/>
              <a:gd name="connsiteY15" fmla="*/ 552450 h 1571625"/>
              <a:gd name="connsiteX16" fmla="*/ 733425 w 2286000"/>
              <a:gd name="connsiteY16" fmla="*/ 600075 h 1571625"/>
              <a:gd name="connsiteX17" fmla="*/ 752475 w 2286000"/>
              <a:gd name="connsiteY17" fmla="*/ 647700 h 1571625"/>
              <a:gd name="connsiteX18" fmla="*/ 762000 w 2286000"/>
              <a:gd name="connsiteY18" fmla="*/ 695325 h 1571625"/>
              <a:gd name="connsiteX19" fmla="*/ 790575 w 2286000"/>
              <a:gd name="connsiteY19" fmla="*/ 733425 h 1571625"/>
              <a:gd name="connsiteX20" fmla="*/ 809625 w 2286000"/>
              <a:gd name="connsiteY20" fmla="*/ 762000 h 1571625"/>
              <a:gd name="connsiteX21" fmla="*/ 828675 w 2286000"/>
              <a:gd name="connsiteY21" fmla="*/ 800100 h 1571625"/>
              <a:gd name="connsiteX22" fmla="*/ 885825 w 2286000"/>
              <a:gd name="connsiteY22" fmla="*/ 838200 h 1571625"/>
              <a:gd name="connsiteX23" fmla="*/ 914400 w 2286000"/>
              <a:gd name="connsiteY23" fmla="*/ 857250 h 1571625"/>
              <a:gd name="connsiteX24" fmla="*/ 971550 w 2286000"/>
              <a:gd name="connsiteY24" fmla="*/ 876300 h 1571625"/>
              <a:gd name="connsiteX25" fmla="*/ 1028700 w 2286000"/>
              <a:gd name="connsiteY25" fmla="*/ 895350 h 1571625"/>
              <a:gd name="connsiteX26" fmla="*/ 1066800 w 2286000"/>
              <a:gd name="connsiteY26" fmla="*/ 904875 h 1571625"/>
              <a:gd name="connsiteX27" fmla="*/ 1162050 w 2286000"/>
              <a:gd name="connsiteY27" fmla="*/ 942975 h 1571625"/>
              <a:gd name="connsiteX28" fmla="*/ 1190625 w 2286000"/>
              <a:gd name="connsiteY28" fmla="*/ 952500 h 1571625"/>
              <a:gd name="connsiteX29" fmla="*/ 1266825 w 2286000"/>
              <a:gd name="connsiteY29" fmla="*/ 1000125 h 1571625"/>
              <a:gd name="connsiteX30" fmla="*/ 1390650 w 2286000"/>
              <a:gd name="connsiteY30" fmla="*/ 1104900 h 1571625"/>
              <a:gd name="connsiteX31" fmla="*/ 1581150 w 2286000"/>
              <a:gd name="connsiteY31" fmla="*/ 1190625 h 1571625"/>
              <a:gd name="connsiteX32" fmla="*/ 1724025 w 2286000"/>
              <a:gd name="connsiteY32" fmla="*/ 1314450 h 1571625"/>
              <a:gd name="connsiteX33" fmla="*/ 1828800 w 2286000"/>
              <a:gd name="connsiteY33" fmla="*/ 1381125 h 1571625"/>
              <a:gd name="connsiteX34" fmla="*/ 1914525 w 2286000"/>
              <a:gd name="connsiteY34" fmla="*/ 1419225 h 1571625"/>
              <a:gd name="connsiteX35" fmla="*/ 1962150 w 2286000"/>
              <a:gd name="connsiteY35" fmla="*/ 1447800 h 1571625"/>
              <a:gd name="connsiteX36" fmla="*/ 2066925 w 2286000"/>
              <a:gd name="connsiteY36" fmla="*/ 1495425 h 1571625"/>
              <a:gd name="connsiteX37" fmla="*/ 2162175 w 2286000"/>
              <a:gd name="connsiteY37" fmla="*/ 1533525 h 1571625"/>
              <a:gd name="connsiteX38" fmla="*/ 2228850 w 2286000"/>
              <a:gd name="connsiteY38" fmla="*/ 1552575 h 1571625"/>
              <a:gd name="connsiteX39" fmla="*/ 2286000 w 2286000"/>
              <a:gd name="connsiteY39" fmla="*/ 1571625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86000" h="1571625">
                <a:moveTo>
                  <a:pt x="0" y="0"/>
                </a:moveTo>
                <a:cubicBezTo>
                  <a:pt x="3175" y="12700"/>
                  <a:pt x="3030" y="26734"/>
                  <a:pt x="9525" y="38100"/>
                </a:cubicBezTo>
                <a:cubicBezTo>
                  <a:pt x="16208" y="49796"/>
                  <a:pt x="29476" y="56327"/>
                  <a:pt x="38100" y="66675"/>
                </a:cubicBezTo>
                <a:cubicBezTo>
                  <a:pt x="45429" y="75469"/>
                  <a:pt x="49545" y="86694"/>
                  <a:pt x="57150" y="95250"/>
                </a:cubicBezTo>
                <a:cubicBezTo>
                  <a:pt x="75048" y="115386"/>
                  <a:pt x="95250" y="133350"/>
                  <a:pt x="114300" y="152400"/>
                </a:cubicBezTo>
                <a:lnTo>
                  <a:pt x="142875" y="180975"/>
                </a:lnTo>
                <a:cubicBezTo>
                  <a:pt x="152400" y="190500"/>
                  <a:pt x="158671" y="205290"/>
                  <a:pt x="171450" y="209550"/>
                </a:cubicBezTo>
                <a:cubicBezTo>
                  <a:pt x="275663" y="244288"/>
                  <a:pt x="117813" y="188886"/>
                  <a:pt x="228600" y="238125"/>
                </a:cubicBezTo>
                <a:cubicBezTo>
                  <a:pt x="268150" y="255703"/>
                  <a:pt x="292631" y="258551"/>
                  <a:pt x="333375" y="266700"/>
                </a:cubicBezTo>
                <a:cubicBezTo>
                  <a:pt x="346075" y="273050"/>
                  <a:pt x="358292" y="280477"/>
                  <a:pt x="371475" y="285750"/>
                </a:cubicBezTo>
                <a:cubicBezTo>
                  <a:pt x="404934" y="299134"/>
                  <a:pt x="436941" y="303001"/>
                  <a:pt x="466725" y="323850"/>
                </a:cubicBezTo>
                <a:cubicBezTo>
                  <a:pt x="487040" y="338070"/>
                  <a:pt x="504376" y="356155"/>
                  <a:pt x="523875" y="371475"/>
                </a:cubicBezTo>
                <a:cubicBezTo>
                  <a:pt x="548841" y="391091"/>
                  <a:pt x="577624" y="406174"/>
                  <a:pt x="600075" y="428625"/>
                </a:cubicBezTo>
                <a:cubicBezTo>
                  <a:pt x="609600" y="438150"/>
                  <a:pt x="616875" y="450658"/>
                  <a:pt x="628650" y="457200"/>
                </a:cubicBezTo>
                <a:cubicBezTo>
                  <a:pt x="646203" y="466952"/>
                  <a:pt x="685800" y="476250"/>
                  <a:pt x="685800" y="476250"/>
                </a:cubicBezTo>
                <a:cubicBezTo>
                  <a:pt x="707243" y="508414"/>
                  <a:pt x="711190" y="510084"/>
                  <a:pt x="723900" y="552450"/>
                </a:cubicBezTo>
                <a:cubicBezTo>
                  <a:pt x="728552" y="567957"/>
                  <a:pt x="728773" y="584568"/>
                  <a:pt x="733425" y="600075"/>
                </a:cubicBezTo>
                <a:cubicBezTo>
                  <a:pt x="738338" y="616452"/>
                  <a:pt x="747562" y="631323"/>
                  <a:pt x="752475" y="647700"/>
                </a:cubicBezTo>
                <a:cubicBezTo>
                  <a:pt x="757127" y="663207"/>
                  <a:pt x="755425" y="680531"/>
                  <a:pt x="762000" y="695325"/>
                </a:cubicBezTo>
                <a:cubicBezTo>
                  <a:pt x="768447" y="709832"/>
                  <a:pt x="781348" y="720507"/>
                  <a:pt x="790575" y="733425"/>
                </a:cubicBezTo>
                <a:cubicBezTo>
                  <a:pt x="797229" y="742740"/>
                  <a:pt x="803945" y="752061"/>
                  <a:pt x="809625" y="762000"/>
                </a:cubicBezTo>
                <a:cubicBezTo>
                  <a:pt x="816670" y="774328"/>
                  <a:pt x="818635" y="790060"/>
                  <a:pt x="828675" y="800100"/>
                </a:cubicBezTo>
                <a:cubicBezTo>
                  <a:pt x="844864" y="816289"/>
                  <a:pt x="866775" y="825500"/>
                  <a:pt x="885825" y="838200"/>
                </a:cubicBezTo>
                <a:cubicBezTo>
                  <a:pt x="895350" y="844550"/>
                  <a:pt x="903540" y="853630"/>
                  <a:pt x="914400" y="857250"/>
                </a:cubicBezTo>
                <a:lnTo>
                  <a:pt x="971550" y="876300"/>
                </a:lnTo>
                <a:cubicBezTo>
                  <a:pt x="990600" y="882650"/>
                  <a:pt x="1009219" y="890480"/>
                  <a:pt x="1028700" y="895350"/>
                </a:cubicBezTo>
                <a:cubicBezTo>
                  <a:pt x="1041400" y="898525"/>
                  <a:pt x="1054472" y="900472"/>
                  <a:pt x="1066800" y="904875"/>
                </a:cubicBezTo>
                <a:cubicBezTo>
                  <a:pt x="1099004" y="916376"/>
                  <a:pt x="1129609" y="932161"/>
                  <a:pt x="1162050" y="942975"/>
                </a:cubicBezTo>
                <a:lnTo>
                  <a:pt x="1190625" y="952500"/>
                </a:lnTo>
                <a:cubicBezTo>
                  <a:pt x="1316564" y="1078439"/>
                  <a:pt x="1098456" y="867835"/>
                  <a:pt x="1266825" y="1000125"/>
                </a:cubicBezTo>
                <a:cubicBezTo>
                  <a:pt x="1373118" y="1083641"/>
                  <a:pt x="1312706" y="1072081"/>
                  <a:pt x="1390650" y="1104900"/>
                </a:cubicBezTo>
                <a:cubicBezTo>
                  <a:pt x="1425648" y="1119636"/>
                  <a:pt x="1534681" y="1153450"/>
                  <a:pt x="1581150" y="1190625"/>
                </a:cubicBezTo>
                <a:cubicBezTo>
                  <a:pt x="1646170" y="1242641"/>
                  <a:pt x="1631810" y="1268342"/>
                  <a:pt x="1724025" y="1314450"/>
                </a:cubicBezTo>
                <a:cubicBezTo>
                  <a:pt x="1853213" y="1379044"/>
                  <a:pt x="1713139" y="1304017"/>
                  <a:pt x="1828800" y="1381125"/>
                </a:cubicBezTo>
                <a:cubicBezTo>
                  <a:pt x="1859099" y="1401324"/>
                  <a:pt x="1881525" y="1402725"/>
                  <a:pt x="1914525" y="1419225"/>
                </a:cubicBezTo>
                <a:cubicBezTo>
                  <a:pt x="1931084" y="1427504"/>
                  <a:pt x="1945850" y="1439023"/>
                  <a:pt x="1962150" y="1447800"/>
                </a:cubicBezTo>
                <a:cubicBezTo>
                  <a:pt x="2153603" y="1550890"/>
                  <a:pt x="1973836" y="1455530"/>
                  <a:pt x="2066925" y="1495425"/>
                </a:cubicBezTo>
                <a:cubicBezTo>
                  <a:pt x="2145520" y="1529108"/>
                  <a:pt x="2059687" y="1501990"/>
                  <a:pt x="2162175" y="1533525"/>
                </a:cubicBezTo>
                <a:cubicBezTo>
                  <a:pt x="2184267" y="1540323"/>
                  <a:pt x="2206758" y="1545777"/>
                  <a:pt x="2228850" y="1552575"/>
                </a:cubicBezTo>
                <a:cubicBezTo>
                  <a:pt x="2248042" y="1558480"/>
                  <a:pt x="2286000" y="1571625"/>
                  <a:pt x="2286000" y="1571625"/>
                </a:cubicBezTo>
              </a:path>
            </a:pathLst>
          </a:custGeom>
          <a:ln w="508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dirty="0">
              <a:ln>
                <a:solidFill>
                  <a:schemeClr val="accent6">
                    <a:lumMod val="60000"/>
                    <a:lumOff val="40000"/>
                  </a:schemeClr>
                </a:solidFill>
              </a:ln>
              <a:solidFill>
                <a:schemeClr val="accent6">
                  <a:lumMod val="60000"/>
                  <a:lumOff val="40000"/>
                </a:schemeClr>
              </a:solidFill>
            </a:endParaRPr>
          </a:p>
        </p:txBody>
      </p:sp>
      <p:sp>
        <p:nvSpPr>
          <p:cNvPr id="81" name="Rectangle 80"/>
          <p:cNvSpPr/>
          <p:nvPr/>
        </p:nvSpPr>
        <p:spPr>
          <a:xfrm>
            <a:off x="4144872" y="4797417"/>
            <a:ext cx="1638300" cy="1543050"/>
          </a:xfrm>
          <a:prstGeom prst="rect">
            <a:avLst/>
          </a:prstGeom>
          <a:solidFill>
            <a:schemeClr val="accent4">
              <a:lumMod val="75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Area 2</a:t>
            </a:r>
            <a:endParaRPr lang="fi-FI" dirty="0"/>
          </a:p>
        </p:txBody>
      </p:sp>
      <p:sp>
        <p:nvSpPr>
          <p:cNvPr id="127" name="Rectangle 126"/>
          <p:cNvSpPr/>
          <p:nvPr/>
        </p:nvSpPr>
        <p:spPr>
          <a:xfrm>
            <a:off x="4127727" y="3282942"/>
            <a:ext cx="1085850" cy="990600"/>
          </a:xfrm>
          <a:prstGeom prst="rect">
            <a:avLst/>
          </a:prstGeom>
          <a:solidFill>
            <a:schemeClr val="accent4">
              <a:lumMod val="75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Area 1</a:t>
            </a:r>
            <a:endParaRPr lang="fi-FI" dirty="0"/>
          </a:p>
        </p:txBody>
      </p:sp>
      <p:cxnSp>
        <p:nvCxnSpPr>
          <p:cNvPr id="131" name="Straight Arrow Connector 130"/>
          <p:cNvCxnSpPr>
            <a:endCxn id="78" idx="23"/>
          </p:cNvCxnSpPr>
          <p:nvPr/>
        </p:nvCxnSpPr>
        <p:spPr>
          <a:xfrm flipV="1">
            <a:off x="4663032" y="3513447"/>
            <a:ext cx="2004060" cy="2609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endCxn id="78" idx="22"/>
          </p:cNvCxnSpPr>
          <p:nvPr/>
        </p:nvCxnSpPr>
        <p:spPr>
          <a:xfrm rot="5400000" flipH="1" flipV="1">
            <a:off x="4760189" y="3679184"/>
            <a:ext cx="2063115" cy="16935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6545172" y="2732310"/>
            <a:ext cx="2395628" cy="523220"/>
          </a:xfrm>
          <a:prstGeom prst="rect">
            <a:avLst/>
          </a:prstGeom>
          <a:noFill/>
        </p:spPr>
        <p:txBody>
          <a:bodyPr wrap="square" rtlCol="0">
            <a:spAutoFit/>
          </a:bodyPr>
          <a:lstStyle/>
          <a:p>
            <a:r>
              <a:rPr lang="fi-FI" sz="1400" dirty="0" err="1" smtClean="0"/>
              <a:t>Interference</a:t>
            </a:r>
            <a:r>
              <a:rPr lang="fi-FI" sz="1400" dirty="0" smtClean="0"/>
              <a:t> </a:t>
            </a:r>
            <a:r>
              <a:rPr lang="fi-FI" sz="1400" dirty="0" err="1" smtClean="0"/>
              <a:t>limit</a:t>
            </a:r>
            <a:r>
              <a:rPr lang="fi-FI" sz="1400" dirty="0" smtClean="0"/>
              <a:t>  for </a:t>
            </a:r>
            <a:r>
              <a:rPr lang="fi-FI" sz="1400" dirty="0" err="1" smtClean="0"/>
              <a:t>given</a:t>
            </a:r>
            <a:r>
              <a:rPr lang="fi-FI" sz="1400" dirty="0" smtClean="0"/>
              <a:t> </a:t>
            </a:r>
            <a:r>
              <a:rPr lang="fi-FI" sz="1400" dirty="0" err="1" smtClean="0"/>
              <a:t>area</a:t>
            </a:r>
            <a:r>
              <a:rPr lang="fi-FI" sz="1400" dirty="0" smtClean="0"/>
              <a:t> </a:t>
            </a:r>
            <a:r>
              <a:rPr lang="fi-FI" sz="1400" dirty="0" err="1" smtClean="0"/>
              <a:t>probability</a:t>
            </a:r>
            <a:r>
              <a:rPr lang="fi-FI" sz="1400" dirty="0" smtClean="0"/>
              <a:t> q: I = I</a:t>
            </a:r>
            <a:r>
              <a:rPr lang="fi-FI" sz="1400" baseline="-25000" dirty="0" smtClean="0"/>
              <a:t>1</a:t>
            </a:r>
            <a:r>
              <a:rPr lang="fi-FI" sz="1400" dirty="0" smtClean="0"/>
              <a:t>+I</a:t>
            </a:r>
            <a:r>
              <a:rPr lang="fi-FI" sz="1400" baseline="-25000" dirty="0" smtClean="0"/>
              <a:t>2</a:t>
            </a:r>
            <a:endParaRPr lang="fi-FI" sz="1400" dirty="0" smtClean="0"/>
          </a:p>
        </p:txBody>
      </p:sp>
      <p:grpSp>
        <p:nvGrpSpPr>
          <p:cNvPr id="153" name="Group 152"/>
          <p:cNvGrpSpPr/>
          <p:nvPr/>
        </p:nvGrpSpPr>
        <p:grpSpPr>
          <a:xfrm>
            <a:off x="1074036" y="2206625"/>
            <a:ext cx="1878330" cy="3623310"/>
            <a:chOff x="6076950" y="2409825"/>
            <a:chExt cx="1878330" cy="3623310"/>
          </a:xfrm>
        </p:grpSpPr>
        <p:sp>
          <p:nvSpPr>
            <p:cNvPr id="79" name="Can 78"/>
            <p:cNvSpPr/>
            <p:nvPr/>
          </p:nvSpPr>
          <p:spPr>
            <a:xfrm>
              <a:off x="6076950" y="2409825"/>
              <a:ext cx="962025" cy="107632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DB</a:t>
              </a:r>
              <a:endParaRPr lang="fi-FI" dirty="0"/>
            </a:p>
          </p:txBody>
        </p:sp>
        <p:sp>
          <p:nvSpPr>
            <p:cNvPr id="128" name="Can 127"/>
            <p:cNvSpPr/>
            <p:nvPr/>
          </p:nvSpPr>
          <p:spPr>
            <a:xfrm>
              <a:off x="6993255" y="3648075"/>
              <a:ext cx="962025" cy="107632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DB1</a:t>
              </a:r>
              <a:endParaRPr lang="fi-FI" dirty="0"/>
            </a:p>
          </p:txBody>
        </p:sp>
        <p:sp>
          <p:nvSpPr>
            <p:cNvPr id="129" name="Can 128"/>
            <p:cNvSpPr/>
            <p:nvPr/>
          </p:nvSpPr>
          <p:spPr>
            <a:xfrm>
              <a:off x="6985635" y="4956810"/>
              <a:ext cx="962025" cy="107632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smtClean="0"/>
                <a:t>DB2</a:t>
              </a:r>
              <a:endParaRPr lang="fi-FI" dirty="0"/>
            </a:p>
          </p:txBody>
        </p:sp>
        <p:cxnSp>
          <p:nvCxnSpPr>
            <p:cNvPr id="143" name="Elbow Connector 142"/>
            <p:cNvCxnSpPr>
              <a:stCxn id="79" idx="3"/>
              <a:endCxn id="128" idx="2"/>
            </p:cNvCxnSpPr>
            <p:nvPr/>
          </p:nvCxnSpPr>
          <p:spPr>
            <a:xfrm rot="16200000" flipH="1">
              <a:off x="6425565" y="3618548"/>
              <a:ext cx="700088" cy="43529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9" name="Elbow Connector 142"/>
            <p:cNvCxnSpPr/>
            <p:nvPr/>
          </p:nvCxnSpPr>
          <p:spPr>
            <a:xfrm rot="16200000" flipH="1">
              <a:off x="5767388" y="4264025"/>
              <a:ext cx="2008823" cy="42767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5" name="TextBox 154"/>
          <p:cNvSpPr txBox="1"/>
          <p:nvPr/>
        </p:nvSpPr>
        <p:spPr>
          <a:xfrm>
            <a:off x="1661127" y="3537831"/>
            <a:ext cx="370885" cy="307777"/>
          </a:xfrm>
          <a:prstGeom prst="rect">
            <a:avLst/>
          </a:prstGeom>
          <a:noFill/>
        </p:spPr>
        <p:txBody>
          <a:bodyPr wrap="square" rtlCol="0">
            <a:spAutoFit/>
          </a:bodyPr>
          <a:lstStyle/>
          <a:p>
            <a:r>
              <a:rPr lang="fi-FI" sz="1400" dirty="0" smtClean="0"/>
              <a:t>I</a:t>
            </a:r>
            <a:r>
              <a:rPr lang="fi-FI" sz="1400" baseline="-25000" dirty="0" smtClean="0"/>
              <a:t>1</a:t>
            </a:r>
            <a:endParaRPr lang="fi-FI" sz="1400" baseline="-25000" dirty="0"/>
          </a:p>
        </p:txBody>
      </p:sp>
      <p:sp>
        <p:nvSpPr>
          <p:cNvPr id="156" name="TextBox 155"/>
          <p:cNvSpPr txBox="1"/>
          <p:nvPr/>
        </p:nvSpPr>
        <p:spPr>
          <a:xfrm>
            <a:off x="1668387" y="4851351"/>
            <a:ext cx="370885" cy="307777"/>
          </a:xfrm>
          <a:prstGeom prst="rect">
            <a:avLst/>
          </a:prstGeom>
          <a:noFill/>
        </p:spPr>
        <p:txBody>
          <a:bodyPr wrap="square" rtlCol="0">
            <a:spAutoFit/>
          </a:bodyPr>
          <a:lstStyle/>
          <a:p>
            <a:r>
              <a:rPr lang="fi-FI" sz="1400" dirty="0" smtClean="0"/>
              <a:t>I</a:t>
            </a:r>
            <a:r>
              <a:rPr lang="fi-FI" sz="1400" baseline="-25000" dirty="0" smtClean="0"/>
              <a:t>2</a:t>
            </a:r>
            <a:endParaRPr lang="fi-FI" sz="1400" baseline="-25000" dirty="0"/>
          </a:p>
        </p:txBody>
      </p:sp>
      <p:sp>
        <p:nvSpPr>
          <p:cNvPr id="157" name="TextBox 156"/>
          <p:cNvSpPr txBox="1"/>
          <p:nvPr/>
        </p:nvSpPr>
        <p:spPr>
          <a:xfrm>
            <a:off x="3032703" y="3545091"/>
            <a:ext cx="1118383" cy="666849"/>
          </a:xfrm>
          <a:prstGeom prst="rect">
            <a:avLst/>
          </a:prstGeom>
          <a:noFill/>
        </p:spPr>
        <p:txBody>
          <a:bodyPr wrap="square" rtlCol="0">
            <a:spAutoFit/>
          </a:bodyPr>
          <a:lstStyle/>
          <a:p>
            <a:r>
              <a:rPr lang="fi-FI" sz="1400" dirty="0" smtClean="0"/>
              <a:t>Power </a:t>
            </a:r>
            <a:r>
              <a:rPr lang="fi-FI" sz="1400" dirty="0" err="1" smtClean="0"/>
              <a:t>density</a:t>
            </a:r>
            <a:r>
              <a:rPr lang="fi-FI" sz="1400" dirty="0" smtClean="0"/>
              <a:t> P</a:t>
            </a:r>
            <a:r>
              <a:rPr lang="fi-FI" sz="1400" baseline="-25000" dirty="0" smtClean="0"/>
              <a:t>d1</a:t>
            </a:r>
          </a:p>
          <a:p>
            <a:endParaRPr lang="fi-FI" sz="1400" baseline="-25000" dirty="0" smtClean="0"/>
          </a:p>
        </p:txBody>
      </p:sp>
      <p:sp>
        <p:nvSpPr>
          <p:cNvPr id="158" name="TextBox 157"/>
          <p:cNvSpPr txBox="1"/>
          <p:nvPr/>
        </p:nvSpPr>
        <p:spPr>
          <a:xfrm>
            <a:off x="3032703" y="4916691"/>
            <a:ext cx="1118383" cy="666849"/>
          </a:xfrm>
          <a:prstGeom prst="rect">
            <a:avLst/>
          </a:prstGeom>
          <a:noFill/>
        </p:spPr>
        <p:txBody>
          <a:bodyPr wrap="square" rtlCol="0">
            <a:spAutoFit/>
          </a:bodyPr>
          <a:lstStyle/>
          <a:p>
            <a:r>
              <a:rPr lang="fi-FI" sz="1400" dirty="0" smtClean="0"/>
              <a:t>Power </a:t>
            </a:r>
            <a:r>
              <a:rPr lang="fi-FI" sz="1400" dirty="0" err="1" smtClean="0"/>
              <a:t>density</a:t>
            </a:r>
            <a:r>
              <a:rPr lang="fi-FI" sz="1400" dirty="0" smtClean="0"/>
              <a:t> P</a:t>
            </a:r>
            <a:r>
              <a:rPr lang="fi-FI" sz="1400" baseline="-25000" dirty="0" smtClean="0"/>
              <a:t>d2</a:t>
            </a:r>
          </a:p>
          <a:p>
            <a:endParaRPr lang="fi-FI" sz="1400" baseline="-25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r>
              <a:rPr lang="sv-SE" dirty="0">
                <a:latin typeface="Georgia" pitchFamily="18" charset="0"/>
                <a:ea typeface="ＭＳ Ｐゴシック"/>
                <a:cs typeface="ＭＳ Ｐゴシック"/>
              </a:rPr>
              <a:t>Area based WSD power allocation</a:t>
            </a:r>
            <a:endParaRPr lang="sv-SE" dirty="0" smtClean="0">
              <a:latin typeface="Georgia" pitchFamily="18" charset="0"/>
              <a:ea typeface="ＭＳ Ｐゴシック"/>
              <a:cs typeface="ＭＳ Ｐゴシック"/>
            </a:endParaRPr>
          </a:p>
        </p:txBody>
      </p:sp>
      <p:sp>
        <p:nvSpPr>
          <p:cNvPr id="11266" name="Content Placeholder 2"/>
          <p:cNvSpPr>
            <a:spLocks noGrp="1"/>
          </p:cNvSpPr>
          <p:nvPr>
            <p:ph idx="1"/>
          </p:nvPr>
        </p:nvSpPr>
        <p:spPr>
          <a:xfrm>
            <a:off x="1219200" y="1951038"/>
            <a:ext cx="7467600" cy="4525962"/>
          </a:xfrm>
        </p:spPr>
        <p:txBody>
          <a:bodyPr>
            <a:normAutofit/>
          </a:bodyPr>
          <a:lstStyle/>
          <a:p>
            <a:r>
              <a:rPr lang="en-GB" dirty="0" smtClean="0"/>
              <a:t>Power allocation within an area</a:t>
            </a:r>
          </a:p>
          <a:p>
            <a:endParaRPr lang="fi-FI" dirty="0"/>
          </a:p>
          <a:p>
            <a:endParaRPr lang="en-GB" dirty="0" smtClean="0"/>
          </a:p>
          <a:p>
            <a:endParaRPr lang="sv-SE" dirty="0" smtClean="0">
              <a:latin typeface="Tahoma" pitchFamily="34" charset="0"/>
              <a:ea typeface="ＭＳ Ｐゴシック"/>
              <a:cs typeface="Tahoma" pitchFamily="34" charset="0"/>
            </a:endParaRPr>
          </a:p>
        </p:txBody>
      </p:sp>
      <p:sp>
        <p:nvSpPr>
          <p:cNvPr id="5" name="Footer Placeholder 4"/>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graphicFrame>
        <p:nvGraphicFramePr>
          <p:cNvPr id="2" name="Object 1"/>
          <p:cNvGraphicFramePr>
            <a:graphicFrameLocks noChangeAspect="1"/>
          </p:cNvGraphicFramePr>
          <p:nvPr>
            <p:extLst>
              <p:ext uri="{D42A27DB-BD31-4B8C-83A1-F6EECF244321}">
                <p14:modId xmlns="" xmlns:p14="http://schemas.microsoft.com/office/powerpoint/2010/main" val="257315713"/>
              </p:ext>
            </p:extLst>
          </p:nvPr>
        </p:nvGraphicFramePr>
        <p:xfrm>
          <a:off x="2014676" y="2510518"/>
          <a:ext cx="5695950" cy="3667125"/>
        </p:xfrm>
        <a:graphic>
          <a:graphicData uri="http://schemas.openxmlformats.org/presentationml/2006/ole">
            <p:oleObj spid="_x0000_s58377" name="Document" r:id="rId3" imgW="5696713" imgH="3662151" progId="Word.Document.12">
              <p:embed/>
            </p:oleObj>
          </a:graphicData>
        </a:graphic>
      </p:graphicFrame>
    </p:spTree>
    <p:extLst>
      <p:ext uri="{BB962C8B-B14F-4D97-AF65-F5344CB8AC3E}">
        <p14:creationId xmlns="" xmlns:p14="http://schemas.microsoft.com/office/powerpoint/2010/main" val="231287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Interference modelling from an area</a:t>
            </a:r>
            <a:endParaRPr lang="fi-FI" dirty="0"/>
          </a:p>
        </p:txBody>
      </p:sp>
      <p:sp>
        <p:nvSpPr>
          <p:cNvPr id="3" name="Content Placeholder 2"/>
          <p:cNvSpPr>
            <a:spLocks noGrp="1"/>
          </p:cNvSpPr>
          <p:nvPr>
            <p:ph idx="1"/>
          </p:nvPr>
        </p:nvSpPr>
        <p:spPr>
          <a:xfrm>
            <a:off x="1219200" y="1951036"/>
            <a:ext cx="7467600" cy="1706563"/>
          </a:xfrm>
        </p:spPr>
        <p:txBody>
          <a:bodyPr>
            <a:normAutofit fontScale="62500" lnSpcReduction="20000"/>
          </a:bodyPr>
          <a:lstStyle/>
          <a:p>
            <a:r>
              <a:rPr lang="en-GB" dirty="0"/>
              <a:t>The power allocation in an area requires identification of the power density level that satisfied the predefined mean and variance values. Such level can be found by Monte Carlo simulations or by an analytical interference modelling. </a:t>
            </a:r>
            <a:endParaRPr lang="en-GB" dirty="0" smtClean="0"/>
          </a:p>
          <a:p>
            <a:r>
              <a:rPr lang="en-GB" dirty="0"/>
              <a:t>The analytical approach utilizes the property that even for moderate number of WSD in the area the generated interference is well approximated by a Gaussian distribution. In interference computation, the impact of the locations of particular WSD is averaged out. </a:t>
            </a:r>
            <a:endParaRPr lang="fi-FI" dirty="0"/>
          </a:p>
          <a:p>
            <a:endParaRPr lang="fi-FI" dirty="0"/>
          </a:p>
          <a:p>
            <a:endParaRPr lang="fi-FI" dirty="0"/>
          </a:p>
        </p:txBody>
      </p:sp>
      <p:sp>
        <p:nvSpPr>
          <p:cNvPr id="4" name="Footer Placeholder 3"/>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graphicFrame>
        <p:nvGraphicFramePr>
          <p:cNvPr id="5" name="Object 4"/>
          <p:cNvGraphicFramePr>
            <a:graphicFrameLocks noChangeAspect="1"/>
          </p:cNvGraphicFramePr>
          <p:nvPr>
            <p:extLst>
              <p:ext uri="{D42A27DB-BD31-4B8C-83A1-F6EECF244321}">
                <p14:modId xmlns="" xmlns:p14="http://schemas.microsoft.com/office/powerpoint/2010/main" val="3918861100"/>
              </p:ext>
            </p:extLst>
          </p:nvPr>
        </p:nvGraphicFramePr>
        <p:xfrm>
          <a:off x="1970088" y="3581400"/>
          <a:ext cx="5697537" cy="2609850"/>
        </p:xfrm>
        <a:graphic>
          <a:graphicData uri="http://schemas.openxmlformats.org/presentationml/2006/ole">
            <p:oleObj spid="_x0000_s94210" name="Document" r:id="rId3" imgW="5697740" imgH="2610531" progId="Word.Document.12">
              <p:embed/>
            </p:oleObj>
          </a:graphicData>
        </a:graphic>
      </p:graphicFrame>
    </p:spTree>
    <p:extLst>
      <p:ext uri="{BB962C8B-B14F-4D97-AF65-F5344CB8AC3E}">
        <p14:creationId xmlns="" xmlns:p14="http://schemas.microsoft.com/office/powerpoint/2010/main" val="2152757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Interference modelling from an area</a:t>
            </a:r>
          </a:p>
        </p:txBody>
      </p:sp>
      <p:sp>
        <p:nvSpPr>
          <p:cNvPr id="3" name="Content Placeholder 2"/>
          <p:cNvSpPr>
            <a:spLocks noGrp="1"/>
          </p:cNvSpPr>
          <p:nvPr>
            <p:ph idx="1"/>
          </p:nvPr>
        </p:nvSpPr>
        <p:spPr>
          <a:xfrm>
            <a:off x="1238250" y="1883519"/>
            <a:ext cx="7467600" cy="4525963"/>
          </a:xfrm>
        </p:spPr>
        <p:txBody>
          <a:bodyPr/>
          <a:lstStyle/>
          <a:p>
            <a:r>
              <a:rPr lang="en-GB" b="0" dirty="0"/>
              <a:t>The Monte Carlo </a:t>
            </a:r>
            <a:r>
              <a:rPr lang="en-GB" b="0" dirty="0" smtClean="0"/>
              <a:t>simulation </a:t>
            </a:r>
            <a:r>
              <a:rPr lang="en-GB" b="0" dirty="0"/>
              <a:t>follow the steps outlined in the Rep159 A.6 </a:t>
            </a:r>
            <a:endParaRPr lang="fi-FI" b="0" dirty="0"/>
          </a:p>
          <a:p>
            <a:endParaRPr lang="fi-FI" b="0" dirty="0"/>
          </a:p>
          <a:p>
            <a:endParaRPr lang="fi-FI" b="0" dirty="0"/>
          </a:p>
          <a:p>
            <a:endParaRPr lang="fi-FI" b="0" dirty="0"/>
          </a:p>
          <a:p>
            <a:endParaRPr lang="fi-FI" b="0" dirty="0"/>
          </a:p>
          <a:p>
            <a:endParaRPr lang="fi-FI" b="0" dirty="0"/>
          </a:p>
          <a:p>
            <a:pPr marL="0" indent="0">
              <a:buNone/>
            </a:pPr>
            <a:endParaRPr lang="fi-FI" b="0" dirty="0"/>
          </a:p>
        </p:txBody>
      </p:sp>
      <p:sp>
        <p:nvSpPr>
          <p:cNvPr id="4" name="Footer Placeholder 3"/>
          <p:cNvSpPr>
            <a:spLocks noGrp="1"/>
          </p:cNvSpPr>
          <p:nvPr>
            <p:ph type="ftr" sz="quarter" idx="11"/>
          </p:nvPr>
        </p:nvSpPr>
        <p:spPr/>
        <p:txBody>
          <a:bodyPr/>
          <a:lstStyle/>
          <a:p>
            <a:pPr>
              <a:defRPr/>
            </a:pPr>
            <a:r>
              <a:rPr lang="sv-SE" altLang="ko-KR" dirty="0"/>
              <a:t>10th meeting of SE43, Bologna, Italy, 5-7 July 2011</a:t>
            </a:r>
            <a:endParaRPr lang="ko-KR" altLang="en-US" dirty="0"/>
          </a:p>
        </p:txBody>
      </p:sp>
      <p:pic>
        <p:nvPicPr>
          <p:cNvPr id="686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0524" y="2999745"/>
            <a:ext cx="3034237" cy="2270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523875" y="2861245"/>
            <a:ext cx="3286125" cy="276999"/>
          </a:xfrm>
          <a:prstGeom prst="rect">
            <a:avLst/>
          </a:prstGeom>
        </p:spPr>
        <p:txBody>
          <a:bodyPr wrap="square">
            <a:spAutoFit/>
          </a:bodyPr>
          <a:lstStyle/>
          <a:p>
            <a:r>
              <a:rPr lang="en-GB" sz="1200" dirty="0" smtClean="0"/>
              <a:t>Cellular </a:t>
            </a:r>
            <a:r>
              <a:rPr lang="en-GB" sz="1200" dirty="0"/>
              <a:t>downlink case</a:t>
            </a:r>
            <a:endParaRPr lang="fi-FI" sz="1200" dirty="0"/>
          </a:p>
        </p:txBody>
      </p:sp>
      <p:pic>
        <p:nvPicPr>
          <p:cNvPr id="6861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00384" y="2999745"/>
            <a:ext cx="2981325" cy="2237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3157534" y="2878129"/>
            <a:ext cx="2286000" cy="276999"/>
          </a:xfrm>
          <a:prstGeom prst="rect">
            <a:avLst/>
          </a:prstGeom>
        </p:spPr>
        <p:txBody>
          <a:bodyPr wrap="square">
            <a:spAutoFit/>
          </a:bodyPr>
          <a:lstStyle/>
          <a:p>
            <a:r>
              <a:rPr lang="en-GB" sz="1200" dirty="0" smtClean="0"/>
              <a:t>Cellular </a:t>
            </a:r>
            <a:r>
              <a:rPr lang="en-GB" sz="1200" dirty="0"/>
              <a:t>uplink case</a:t>
            </a:r>
            <a:endParaRPr lang="fi-FI" sz="1200" dirty="0"/>
          </a:p>
        </p:txBody>
      </p:sp>
      <p:pic>
        <p:nvPicPr>
          <p:cNvPr id="68612"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929311" y="2999745"/>
            <a:ext cx="3063877" cy="229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5929311" y="2861244"/>
            <a:ext cx="2286000" cy="276999"/>
          </a:xfrm>
          <a:prstGeom prst="rect">
            <a:avLst/>
          </a:prstGeom>
        </p:spPr>
        <p:txBody>
          <a:bodyPr wrap="square">
            <a:spAutoFit/>
          </a:bodyPr>
          <a:lstStyle/>
          <a:p>
            <a:r>
              <a:rPr lang="en-GB" sz="1200" dirty="0" smtClean="0"/>
              <a:t>PPP case</a:t>
            </a:r>
            <a:endParaRPr lang="fi-FI" sz="1200" dirty="0"/>
          </a:p>
        </p:txBody>
      </p:sp>
    </p:spTree>
    <p:extLst>
      <p:ext uri="{BB962C8B-B14F-4D97-AF65-F5344CB8AC3E}">
        <p14:creationId xmlns="" xmlns:p14="http://schemas.microsoft.com/office/powerpoint/2010/main" val="2256171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sar_template_PP97-04_lwgt">
  <a:themeElements>
    <a:clrScheme name="Quasarpalette">
      <a:dk1>
        <a:sysClr val="windowText" lastClr="000000"/>
      </a:dk1>
      <a:lt1>
        <a:sysClr val="window" lastClr="FFFFFF"/>
      </a:lt1>
      <a:dk2>
        <a:srgbClr val="4B3B7A"/>
      </a:dk2>
      <a:lt2>
        <a:srgbClr val="EEECE1"/>
      </a:lt2>
      <a:accent1>
        <a:srgbClr val="4B3B7A"/>
      </a:accent1>
      <a:accent2>
        <a:srgbClr val="000000"/>
      </a:accent2>
      <a:accent3>
        <a:srgbClr val="999999"/>
      </a:accent3>
      <a:accent4>
        <a:srgbClr val="CC99CC"/>
      </a:accent4>
      <a:accent5>
        <a:srgbClr val="999900"/>
      </a:accent5>
      <a:accent6>
        <a:srgbClr val="CC6600"/>
      </a:accent6>
      <a:hlink>
        <a:srgbClr val="4D4A79"/>
      </a:hlink>
      <a:folHlink>
        <a:srgbClr val="99999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2408</TotalTime>
  <Words>1680</Words>
  <Application>Microsoft Office PowerPoint</Application>
  <PresentationFormat>On-screen Show (4:3)</PresentationFormat>
  <Paragraphs>190</Paragraphs>
  <Slides>24</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Quasar_template_PP97-04_lwgt</vt:lpstr>
      <vt:lpstr>Document</vt:lpstr>
      <vt:lpstr>Equation</vt:lpstr>
      <vt:lpstr>Control of aggregated interference from WSDs</vt:lpstr>
      <vt:lpstr>Outiline</vt:lpstr>
      <vt:lpstr>Comment on SE 43 proposal (Section 4.3 in ECC Report 159)</vt:lpstr>
      <vt:lpstr>Example: Cellular WSD network in Finland</vt:lpstr>
      <vt:lpstr>Proposed scheme:  Area based WSD power allocation</vt:lpstr>
      <vt:lpstr>Area based WSD allocation </vt:lpstr>
      <vt:lpstr>Area based WSD power allocation</vt:lpstr>
      <vt:lpstr>Interference modelling from an area</vt:lpstr>
      <vt:lpstr>Interference modelling from an area</vt:lpstr>
      <vt:lpstr>Numerical example I</vt:lpstr>
      <vt:lpstr>Numerical example I</vt:lpstr>
      <vt:lpstr>Numerical example I</vt:lpstr>
      <vt:lpstr>Numerical Example II</vt:lpstr>
      <vt:lpstr>Numerical example III</vt:lpstr>
      <vt:lpstr>Numerical example III</vt:lpstr>
      <vt:lpstr>Numerical example III</vt:lpstr>
      <vt:lpstr>Summary</vt:lpstr>
      <vt:lpstr>Summary  </vt:lpstr>
      <vt:lpstr>Discleimer</vt:lpstr>
      <vt:lpstr>Backup slides</vt:lpstr>
      <vt:lpstr>Area based WSD power allocation</vt:lpstr>
      <vt:lpstr>Area based WSD power allocation</vt:lpstr>
      <vt:lpstr>Interference control</vt:lpstr>
      <vt:lpstr>QUASAR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Fredrik Lindgårdh</dc:creator>
  <cp:lastModifiedBy>rjantti</cp:lastModifiedBy>
  <cp:revision>130</cp:revision>
  <cp:lastPrinted>2011-06-29T10:08:34Z</cp:lastPrinted>
  <dcterms:created xsi:type="dcterms:W3CDTF">2010-04-28T18:07:49Z</dcterms:created>
  <dcterms:modified xsi:type="dcterms:W3CDTF">2011-07-06T07:01:55Z</dcterms:modified>
</cp:coreProperties>
</file>