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8" r:id="rId2"/>
    <p:sldMasterId id="2147483693" r:id="rId3"/>
  </p:sldMasterIdLst>
  <p:notesMasterIdLst>
    <p:notesMasterId r:id="rId14"/>
  </p:notesMasterIdLst>
  <p:handoutMasterIdLst>
    <p:handoutMasterId r:id="rId15"/>
  </p:handoutMasterIdLst>
  <p:sldIdLst>
    <p:sldId id="878" r:id="rId4"/>
    <p:sldId id="926" r:id="rId5"/>
    <p:sldId id="965" r:id="rId6"/>
    <p:sldId id="970" r:id="rId7"/>
    <p:sldId id="967" r:id="rId8"/>
    <p:sldId id="955" r:id="rId9"/>
    <p:sldId id="966" r:id="rId10"/>
    <p:sldId id="968" r:id="rId11"/>
    <p:sldId id="931" r:id="rId12"/>
    <p:sldId id="969" r:id="rId13"/>
  </p:sldIdLst>
  <p:sldSz cx="9906000" cy="6858000" type="A4"/>
  <p:notesSz cx="7099300" cy="10234613"/>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66FF"/>
    <a:srgbClr val="4D87C7"/>
    <a:srgbClr val="262673"/>
    <a:srgbClr val="FF0000"/>
    <a:srgbClr val="F48026"/>
    <a:srgbClr val="FFFF66"/>
    <a:srgbClr val="F2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9306" autoAdjust="0"/>
  </p:normalViewPr>
  <p:slideViewPr>
    <p:cSldViewPr>
      <p:cViewPr>
        <p:scale>
          <a:sx n="111" d="100"/>
          <a:sy n="111" d="100"/>
        </p:scale>
        <p:origin x="-1512" y="-48"/>
      </p:cViewPr>
      <p:guideLst>
        <p:guide orient="horz" pos="1008"/>
        <p:guide orient="horz" pos="384"/>
        <p:guide orient="horz" pos="2592"/>
        <p:guide orient="horz" pos="1440"/>
        <p:guide orient="horz" pos="3792"/>
        <p:guide pos="384"/>
        <p:guide pos="5668"/>
        <p:guide pos="3016"/>
        <p:guide pos="816"/>
        <p:guide pos="1820"/>
        <p:guide pos="3380"/>
        <p:guide pos="6000"/>
        <p:guide pos="4080"/>
      </p:guideLst>
    </p:cSldViewPr>
  </p:slideViewPr>
  <p:outlineViewPr>
    <p:cViewPr>
      <p:scale>
        <a:sx n="33" d="100"/>
        <a:sy n="33" d="100"/>
      </p:scale>
      <p:origin x="0" y="101"/>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437CB-18A4-4FC1-A990-69D11BD95F05}" type="doc">
      <dgm:prSet loTypeId="urn:microsoft.com/office/officeart/2005/8/layout/venn2" loCatId="relationship" qsTypeId="urn:microsoft.com/office/officeart/2005/8/quickstyle/3d2" qsCatId="3D" csTypeId="urn:microsoft.com/office/officeart/2005/8/colors/accent2_3" csCatId="accent2" phldr="1"/>
      <dgm:spPr/>
      <dgm:t>
        <a:bodyPr/>
        <a:lstStyle/>
        <a:p>
          <a:endParaRPr lang="en-US"/>
        </a:p>
      </dgm:t>
    </dgm:pt>
    <dgm:pt modelId="{67D6728E-8C09-40D7-B3A3-90B7A90AD82F}">
      <dgm:prSet phldrT="[Text]" custT="1"/>
      <dgm:spPr/>
      <dgm:t>
        <a:bodyPr/>
        <a:lstStyle/>
        <a:p>
          <a:r>
            <a:rPr lang="en-US" sz="1200" b="1" dirty="0" smtClean="0">
              <a:latin typeface="Calibri" pitchFamily="34" charset="0"/>
              <a:cs typeface="Calibri" pitchFamily="34" charset="0"/>
            </a:rPr>
            <a:t>Interference Mitigation</a:t>
          </a:r>
          <a:endParaRPr lang="en-US" sz="1200" b="1" dirty="0">
            <a:latin typeface="Calibri" pitchFamily="34" charset="0"/>
            <a:cs typeface="Calibri" pitchFamily="34" charset="0"/>
          </a:endParaRPr>
        </a:p>
      </dgm:t>
    </dgm:pt>
    <dgm:pt modelId="{F029FDC1-524C-427E-B94D-261B5CEA9937}" type="parTrans" cxnId="{3E9813FE-1078-402C-975E-43143E0747C3}">
      <dgm:prSet/>
      <dgm:spPr/>
      <dgm:t>
        <a:bodyPr/>
        <a:lstStyle/>
        <a:p>
          <a:endParaRPr lang="en-US" sz="2800" b="1">
            <a:latin typeface="Calibri" pitchFamily="34" charset="0"/>
            <a:cs typeface="Calibri" pitchFamily="34" charset="0"/>
          </a:endParaRPr>
        </a:p>
      </dgm:t>
    </dgm:pt>
    <dgm:pt modelId="{77F41ABB-2F3E-4AF8-A203-1433C990A9C9}" type="sibTrans" cxnId="{3E9813FE-1078-402C-975E-43143E0747C3}">
      <dgm:prSet/>
      <dgm:spPr/>
      <dgm:t>
        <a:bodyPr/>
        <a:lstStyle/>
        <a:p>
          <a:endParaRPr lang="en-US" sz="2800" b="1">
            <a:latin typeface="Calibri" pitchFamily="34" charset="0"/>
            <a:cs typeface="Calibri" pitchFamily="34" charset="0"/>
          </a:endParaRPr>
        </a:p>
      </dgm:t>
    </dgm:pt>
    <dgm:pt modelId="{D94A87F0-217F-4D7F-B58C-2C17A53B5A08}">
      <dgm:prSet phldrT="[Text]" custT="1"/>
      <dgm:spPr/>
      <dgm:t>
        <a:bodyPr/>
        <a:lstStyle/>
        <a:p>
          <a:r>
            <a:rPr lang="en-US" sz="1200" b="1" dirty="0" smtClean="0">
              <a:latin typeface="Calibri" pitchFamily="34" charset="0"/>
              <a:cs typeface="Calibri" pitchFamily="34" charset="0"/>
            </a:rPr>
            <a:t>MIMO</a:t>
          </a:r>
          <a:endParaRPr lang="en-US" sz="1200" b="1" dirty="0">
            <a:latin typeface="Calibri" pitchFamily="34" charset="0"/>
            <a:cs typeface="Calibri" pitchFamily="34" charset="0"/>
          </a:endParaRPr>
        </a:p>
      </dgm:t>
    </dgm:pt>
    <dgm:pt modelId="{7FBE32FD-AAAE-4117-828F-FC3F87A873C8}" type="parTrans" cxnId="{D7180934-5F99-42EB-B15D-8469C1DEF214}">
      <dgm:prSet/>
      <dgm:spPr/>
      <dgm:t>
        <a:bodyPr/>
        <a:lstStyle/>
        <a:p>
          <a:endParaRPr lang="en-US" sz="2800" b="1">
            <a:latin typeface="Calibri" pitchFamily="34" charset="0"/>
            <a:cs typeface="Calibri" pitchFamily="34" charset="0"/>
          </a:endParaRPr>
        </a:p>
      </dgm:t>
    </dgm:pt>
    <dgm:pt modelId="{1BB27C32-C831-4B2D-A75B-86259FFE91E4}" type="sibTrans" cxnId="{D7180934-5F99-42EB-B15D-8469C1DEF214}">
      <dgm:prSet/>
      <dgm:spPr/>
      <dgm:t>
        <a:bodyPr/>
        <a:lstStyle/>
        <a:p>
          <a:endParaRPr lang="en-US" sz="2800" b="1">
            <a:latin typeface="Calibri" pitchFamily="34" charset="0"/>
            <a:cs typeface="Calibri" pitchFamily="34" charset="0"/>
          </a:endParaRPr>
        </a:p>
      </dgm:t>
    </dgm:pt>
    <dgm:pt modelId="{154F5F1C-B132-4EF4-9AB1-84D49D01C381}">
      <dgm:prSet phldrT="[Text]" custT="1"/>
      <dgm:spPr/>
      <dgm:t>
        <a:bodyPr/>
        <a:lstStyle/>
        <a:p>
          <a:r>
            <a:rPr lang="en-US" sz="1200" b="1" dirty="0" smtClean="0">
              <a:latin typeface="Calibri" pitchFamily="34" charset="0"/>
              <a:cs typeface="Calibri" pitchFamily="34" charset="0"/>
            </a:rPr>
            <a:t>Dynamic Spectrum Access</a:t>
          </a:r>
          <a:endParaRPr lang="en-US" sz="1200" b="1" dirty="0">
            <a:latin typeface="Calibri" pitchFamily="34" charset="0"/>
            <a:cs typeface="Calibri" pitchFamily="34" charset="0"/>
          </a:endParaRPr>
        </a:p>
      </dgm:t>
    </dgm:pt>
    <dgm:pt modelId="{F301F03E-1FAB-44F9-A53E-3AA37C0CF9BA}" type="parTrans" cxnId="{1CB518FE-C8A6-41EA-9252-13AD77464B1E}">
      <dgm:prSet/>
      <dgm:spPr/>
      <dgm:t>
        <a:bodyPr/>
        <a:lstStyle/>
        <a:p>
          <a:endParaRPr lang="en-US" sz="2800" b="1">
            <a:latin typeface="Calibri" pitchFamily="34" charset="0"/>
            <a:cs typeface="Calibri" pitchFamily="34" charset="0"/>
          </a:endParaRPr>
        </a:p>
      </dgm:t>
    </dgm:pt>
    <dgm:pt modelId="{20A19D70-3224-4BE6-979C-B4B2F175995C}" type="sibTrans" cxnId="{1CB518FE-C8A6-41EA-9252-13AD77464B1E}">
      <dgm:prSet/>
      <dgm:spPr/>
      <dgm:t>
        <a:bodyPr/>
        <a:lstStyle/>
        <a:p>
          <a:endParaRPr lang="en-US" sz="2800" b="1">
            <a:latin typeface="Calibri" pitchFamily="34" charset="0"/>
            <a:cs typeface="Calibri" pitchFamily="34" charset="0"/>
          </a:endParaRPr>
        </a:p>
      </dgm:t>
    </dgm:pt>
    <dgm:pt modelId="{2C7EE9FC-447A-4606-8EFE-6DBD5402A0ED}">
      <dgm:prSet phldrT="[Text]" custT="1"/>
      <dgm:spPr/>
      <dgm:t>
        <a:bodyPr/>
        <a:lstStyle/>
        <a:p>
          <a:r>
            <a:rPr lang="en-US" sz="1200" b="1" dirty="0" smtClean="0">
              <a:latin typeface="Calibri" pitchFamily="34" charset="0"/>
              <a:cs typeface="Calibri" pitchFamily="34" charset="0"/>
            </a:rPr>
            <a:t>Self Organising Networks</a:t>
          </a:r>
          <a:endParaRPr lang="en-US" sz="1200" b="1" dirty="0">
            <a:latin typeface="Calibri" pitchFamily="34" charset="0"/>
            <a:cs typeface="Calibri" pitchFamily="34" charset="0"/>
          </a:endParaRPr>
        </a:p>
      </dgm:t>
    </dgm:pt>
    <dgm:pt modelId="{91EBFF75-F4EF-422E-B112-E59D30FA7655}" type="parTrans" cxnId="{8F89E0E4-48DF-40D0-9FD7-A64339A25A02}">
      <dgm:prSet/>
      <dgm:spPr/>
      <dgm:t>
        <a:bodyPr/>
        <a:lstStyle/>
        <a:p>
          <a:endParaRPr lang="en-US" sz="2800" b="1">
            <a:latin typeface="Calibri" pitchFamily="34" charset="0"/>
            <a:cs typeface="Calibri" pitchFamily="34" charset="0"/>
          </a:endParaRPr>
        </a:p>
      </dgm:t>
    </dgm:pt>
    <dgm:pt modelId="{C905F036-02F0-40AF-8527-FBFAD61011E7}" type="sibTrans" cxnId="{8F89E0E4-48DF-40D0-9FD7-A64339A25A02}">
      <dgm:prSet/>
      <dgm:spPr/>
      <dgm:t>
        <a:bodyPr/>
        <a:lstStyle/>
        <a:p>
          <a:endParaRPr lang="en-US" sz="2800" b="1">
            <a:latin typeface="Calibri" pitchFamily="34" charset="0"/>
            <a:cs typeface="Calibri" pitchFamily="34" charset="0"/>
          </a:endParaRPr>
        </a:p>
      </dgm:t>
    </dgm:pt>
    <dgm:pt modelId="{C784DC14-4B55-4391-BCA6-EFD0F4D100EC}">
      <dgm:prSet phldrT="[Text]" custT="1"/>
      <dgm:spPr/>
      <dgm:t>
        <a:bodyPr/>
        <a:lstStyle/>
        <a:p>
          <a:r>
            <a:rPr lang="en-US" sz="1200" b="1" dirty="0" smtClean="0">
              <a:latin typeface="Calibri" pitchFamily="34" charset="0"/>
              <a:cs typeface="Calibri" pitchFamily="34" charset="0"/>
            </a:rPr>
            <a:t>MANET</a:t>
          </a:r>
          <a:endParaRPr lang="en-US" sz="1200" b="1" dirty="0">
            <a:latin typeface="Calibri" pitchFamily="34" charset="0"/>
            <a:cs typeface="Calibri" pitchFamily="34" charset="0"/>
          </a:endParaRPr>
        </a:p>
      </dgm:t>
    </dgm:pt>
    <dgm:pt modelId="{DB15398B-1C53-4858-8D0F-B7F59947647E}" type="parTrans" cxnId="{55DA71A5-D48B-497C-A9B1-08280230171C}">
      <dgm:prSet/>
      <dgm:spPr/>
      <dgm:t>
        <a:bodyPr/>
        <a:lstStyle/>
        <a:p>
          <a:endParaRPr lang="en-GB" sz="1600"/>
        </a:p>
      </dgm:t>
    </dgm:pt>
    <dgm:pt modelId="{FF85EB81-81CA-4AD0-A388-33A604D3524C}" type="sibTrans" cxnId="{55DA71A5-D48B-497C-A9B1-08280230171C}">
      <dgm:prSet/>
      <dgm:spPr/>
      <dgm:t>
        <a:bodyPr/>
        <a:lstStyle/>
        <a:p>
          <a:endParaRPr lang="en-GB" sz="1600"/>
        </a:p>
      </dgm:t>
    </dgm:pt>
    <dgm:pt modelId="{C8CECDAE-988E-477B-A4BC-2021784E0B8E}">
      <dgm:prSet custT="1"/>
      <dgm:spPr/>
      <dgm:t>
        <a:bodyPr/>
        <a:lstStyle/>
        <a:p>
          <a:r>
            <a:rPr lang="en-GB" sz="1200" b="1" dirty="0" smtClean="0">
              <a:latin typeface="Calibri" pitchFamily="34" charset="0"/>
              <a:cs typeface="Calibri" pitchFamily="34" charset="0"/>
            </a:rPr>
            <a:t>System on a Chip</a:t>
          </a:r>
          <a:endParaRPr lang="en-GB" sz="1200" b="1" dirty="0">
            <a:latin typeface="Calibri" pitchFamily="34" charset="0"/>
            <a:cs typeface="Calibri" pitchFamily="34" charset="0"/>
          </a:endParaRPr>
        </a:p>
      </dgm:t>
    </dgm:pt>
    <dgm:pt modelId="{EA77A08B-4024-4480-BF65-B19A37876397}" type="parTrans" cxnId="{FE656C57-13E3-4612-82AD-B675FD8C0754}">
      <dgm:prSet/>
      <dgm:spPr/>
      <dgm:t>
        <a:bodyPr/>
        <a:lstStyle/>
        <a:p>
          <a:endParaRPr lang="en-GB" sz="1600"/>
        </a:p>
      </dgm:t>
    </dgm:pt>
    <dgm:pt modelId="{1109533C-5128-40CE-910A-5AEF444496A7}" type="sibTrans" cxnId="{FE656C57-13E3-4612-82AD-B675FD8C0754}">
      <dgm:prSet/>
      <dgm:spPr/>
      <dgm:t>
        <a:bodyPr/>
        <a:lstStyle/>
        <a:p>
          <a:endParaRPr lang="en-GB" sz="1600"/>
        </a:p>
      </dgm:t>
    </dgm:pt>
    <dgm:pt modelId="{0CFCF195-806F-4ABE-92D2-D428FB9FDDCE}" type="pres">
      <dgm:prSet presAssocID="{E59437CB-18A4-4FC1-A990-69D11BD95F05}" presName="Name0" presStyleCnt="0">
        <dgm:presLayoutVars>
          <dgm:chMax val="7"/>
          <dgm:resizeHandles val="exact"/>
        </dgm:presLayoutVars>
      </dgm:prSet>
      <dgm:spPr/>
      <dgm:t>
        <a:bodyPr/>
        <a:lstStyle/>
        <a:p>
          <a:endParaRPr lang="en-US"/>
        </a:p>
      </dgm:t>
    </dgm:pt>
    <dgm:pt modelId="{39FE394D-6C1C-41CD-B35C-70195171B21A}" type="pres">
      <dgm:prSet presAssocID="{E59437CB-18A4-4FC1-A990-69D11BD95F05}" presName="comp1" presStyleCnt="0"/>
      <dgm:spPr/>
    </dgm:pt>
    <dgm:pt modelId="{E878EF05-DEE0-47B6-ADEB-5D6A134F3136}" type="pres">
      <dgm:prSet presAssocID="{E59437CB-18A4-4FC1-A990-69D11BD95F05}" presName="circle1" presStyleLbl="node1" presStyleIdx="0" presStyleCnt="6" custScaleX="102370" custScaleY="100000"/>
      <dgm:spPr/>
      <dgm:t>
        <a:bodyPr/>
        <a:lstStyle/>
        <a:p>
          <a:endParaRPr lang="en-US"/>
        </a:p>
      </dgm:t>
    </dgm:pt>
    <dgm:pt modelId="{46B8DF4F-1B09-4006-A7CC-E8A200D20535}" type="pres">
      <dgm:prSet presAssocID="{E59437CB-18A4-4FC1-A990-69D11BD95F05}" presName="c1text" presStyleLbl="node1" presStyleIdx="0" presStyleCnt="6">
        <dgm:presLayoutVars>
          <dgm:bulletEnabled val="1"/>
        </dgm:presLayoutVars>
      </dgm:prSet>
      <dgm:spPr/>
      <dgm:t>
        <a:bodyPr/>
        <a:lstStyle/>
        <a:p>
          <a:endParaRPr lang="en-US"/>
        </a:p>
      </dgm:t>
    </dgm:pt>
    <dgm:pt modelId="{194D6582-5319-4B5F-9CB9-46190E0E4A92}" type="pres">
      <dgm:prSet presAssocID="{E59437CB-18A4-4FC1-A990-69D11BD95F05}" presName="comp2" presStyleCnt="0"/>
      <dgm:spPr/>
    </dgm:pt>
    <dgm:pt modelId="{C81D11CE-CE28-4F0F-A7D9-7487D5F95A58}" type="pres">
      <dgm:prSet presAssocID="{E59437CB-18A4-4FC1-A990-69D11BD95F05}" presName="circle2" presStyleLbl="node1" presStyleIdx="1" presStyleCnt="6" custScaleX="107499" custScaleY="108441"/>
      <dgm:spPr/>
      <dgm:t>
        <a:bodyPr/>
        <a:lstStyle/>
        <a:p>
          <a:endParaRPr lang="en-US"/>
        </a:p>
      </dgm:t>
    </dgm:pt>
    <dgm:pt modelId="{87CD1CDA-3148-4E95-A91A-D7BA33D0F9AD}" type="pres">
      <dgm:prSet presAssocID="{E59437CB-18A4-4FC1-A990-69D11BD95F05}" presName="c2text" presStyleLbl="node1" presStyleIdx="1" presStyleCnt="6">
        <dgm:presLayoutVars>
          <dgm:bulletEnabled val="1"/>
        </dgm:presLayoutVars>
      </dgm:prSet>
      <dgm:spPr/>
      <dgm:t>
        <a:bodyPr/>
        <a:lstStyle/>
        <a:p>
          <a:endParaRPr lang="en-US"/>
        </a:p>
      </dgm:t>
    </dgm:pt>
    <dgm:pt modelId="{3ACB6C2D-65DF-427C-970E-6BB373FB0AA7}" type="pres">
      <dgm:prSet presAssocID="{E59437CB-18A4-4FC1-A990-69D11BD95F05}" presName="comp3" presStyleCnt="0"/>
      <dgm:spPr/>
    </dgm:pt>
    <dgm:pt modelId="{34F94852-9EF7-4306-9EF6-85FFA4DB1B57}" type="pres">
      <dgm:prSet presAssocID="{E59437CB-18A4-4FC1-A990-69D11BD95F05}" presName="circle3" presStyleLbl="node1" presStyleIdx="2" presStyleCnt="6" custScaleX="107687" custScaleY="107411"/>
      <dgm:spPr/>
      <dgm:t>
        <a:bodyPr/>
        <a:lstStyle/>
        <a:p>
          <a:endParaRPr lang="en-US"/>
        </a:p>
      </dgm:t>
    </dgm:pt>
    <dgm:pt modelId="{88B7AC92-1F74-4592-9B6E-B86AF5996C6E}" type="pres">
      <dgm:prSet presAssocID="{E59437CB-18A4-4FC1-A990-69D11BD95F05}" presName="c3text" presStyleLbl="node1" presStyleIdx="2" presStyleCnt="6">
        <dgm:presLayoutVars>
          <dgm:bulletEnabled val="1"/>
        </dgm:presLayoutVars>
      </dgm:prSet>
      <dgm:spPr/>
      <dgm:t>
        <a:bodyPr/>
        <a:lstStyle/>
        <a:p>
          <a:endParaRPr lang="en-US"/>
        </a:p>
      </dgm:t>
    </dgm:pt>
    <dgm:pt modelId="{349A6757-F6BD-4255-ADD4-7777B167199C}" type="pres">
      <dgm:prSet presAssocID="{E59437CB-18A4-4FC1-A990-69D11BD95F05}" presName="comp4" presStyleCnt="0"/>
      <dgm:spPr/>
    </dgm:pt>
    <dgm:pt modelId="{83F91516-5028-4798-BD7B-20C4330A4513}" type="pres">
      <dgm:prSet presAssocID="{E59437CB-18A4-4FC1-A990-69D11BD95F05}" presName="circle4" presStyleLbl="node1" presStyleIdx="3" presStyleCnt="6" custScaleX="107977" custScaleY="105819"/>
      <dgm:spPr/>
      <dgm:t>
        <a:bodyPr/>
        <a:lstStyle/>
        <a:p>
          <a:endParaRPr lang="en-US"/>
        </a:p>
      </dgm:t>
    </dgm:pt>
    <dgm:pt modelId="{E23C5F7C-3349-4549-8CCE-8E9AE62B64E9}" type="pres">
      <dgm:prSet presAssocID="{E59437CB-18A4-4FC1-A990-69D11BD95F05}" presName="c4text" presStyleLbl="node1" presStyleIdx="3" presStyleCnt="6">
        <dgm:presLayoutVars>
          <dgm:bulletEnabled val="1"/>
        </dgm:presLayoutVars>
      </dgm:prSet>
      <dgm:spPr/>
      <dgm:t>
        <a:bodyPr/>
        <a:lstStyle/>
        <a:p>
          <a:endParaRPr lang="en-US"/>
        </a:p>
      </dgm:t>
    </dgm:pt>
    <dgm:pt modelId="{2FC29EB9-96B0-4012-821C-A787A411310B}" type="pres">
      <dgm:prSet presAssocID="{E59437CB-18A4-4FC1-A990-69D11BD95F05}" presName="comp5" presStyleCnt="0"/>
      <dgm:spPr/>
    </dgm:pt>
    <dgm:pt modelId="{EF86E90E-DD8A-4913-A4D9-C94BCC5DE120}" type="pres">
      <dgm:prSet presAssocID="{E59437CB-18A4-4FC1-A990-69D11BD95F05}" presName="circle5" presStyleLbl="node1" presStyleIdx="4" presStyleCnt="6" custScaleX="113482" custScaleY="113167" custLinFactNeighborY="631"/>
      <dgm:spPr/>
      <dgm:t>
        <a:bodyPr/>
        <a:lstStyle/>
        <a:p>
          <a:endParaRPr lang="en-US"/>
        </a:p>
      </dgm:t>
    </dgm:pt>
    <dgm:pt modelId="{D9E5CD4D-7327-4EB6-AE2D-FB7DF5712B96}" type="pres">
      <dgm:prSet presAssocID="{E59437CB-18A4-4FC1-A990-69D11BD95F05}" presName="c5text" presStyleLbl="node1" presStyleIdx="4" presStyleCnt="6">
        <dgm:presLayoutVars>
          <dgm:bulletEnabled val="1"/>
        </dgm:presLayoutVars>
      </dgm:prSet>
      <dgm:spPr/>
      <dgm:t>
        <a:bodyPr/>
        <a:lstStyle/>
        <a:p>
          <a:endParaRPr lang="en-US"/>
        </a:p>
      </dgm:t>
    </dgm:pt>
    <dgm:pt modelId="{7E508EE8-458F-4FE5-BEDF-22B95EC869F9}" type="pres">
      <dgm:prSet presAssocID="{E59437CB-18A4-4FC1-A990-69D11BD95F05}" presName="comp6" presStyleCnt="0"/>
      <dgm:spPr/>
    </dgm:pt>
    <dgm:pt modelId="{B38E4EC2-FC56-4E0F-8AA7-D4FF858E42FF}" type="pres">
      <dgm:prSet presAssocID="{E59437CB-18A4-4FC1-A990-69D11BD95F05}" presName="circle6" presStyleLbl="node1" presStyleIdx="5" presStyleCnt="6" custScaleX="125595" custScaleY="131905"/>
      <dgm:spPr/>
      <dgm:t>
        <a:bodyPr/>
        <a:lstStyle/>
        <a:p>
          <a:endParaRPr lang="en-GB"/>
        </a:p>
      </dgm:t>
    </dgm:pt>
    <dgm:pt modelId="{387CE3E6-A8F0-4305-BAD7-72E48A8E1E06}" type="pres">
      <dgm:prSet presAssocID="{E59437CB-18A4-4FC1-A990-69D11BD95F05}" presName="c6text" presStyleLbl="node1" presStyleIdx="5" presStyleCnt="6">
        <dgm:presLayoutVars>
          <dgm:bulletEnabled val="1"/>
        </dgm:presLayoutVars>
      </dgm:prSet>
      <dgm:spPr/>
      <dgm:t>
        <a:bodyPr/>
        <a:lstStyle/>
        <a:p>
          <a:endParaRPr lang="en-GB"/>
        </a:p>
      </dgm:t>
    </dgm:pt>
  </dgm:ptLst>
  <dgm:cxnLst>
    <dgm:cxn modelId="{CC666D54-9BF9-4494-AEFA-7BF8989B90B6}" type="presOf" srcId="{E59437CB-18A4-4FC1-A990-69D11BD95F05}" destId="{0CFCF195-806F-4ABE-92D2-D428FB9FDDCE}" srcOrd="0" destOrd="0" presId="urn:microsoft.com/office/officeart/2005/8/layout/venn2"/>
    <dgm:cxn modelId="{B70715D5-7920-4AFC-AE89-D905EED91098}" type="presOf" srcId="{D94A87F0-217F-4D7F-B58C-2C17A53B5A08}" destId="{D9E5CD4D-7327-4EB6-AE2D-FB7DF5712B96}" srcOrd="1" destOrd="0" presId="urn:microsoft.com/office/officeart/2005/8/layout/venn2"/>
    <dgm:cxn modelId="{3E9813FE-1078-402C-975E-43143E0747C3}" srcId="{E59437CB-18A4-4FC1-A990-69D11BD95F05}" destId="{67D6728E-8C09-40D7-B3A3-90B7A90AD82F}" srcOrd="3" destOrd="0" parTransId="{F029FDC1-524C-427E-B94D-261B5CEA9937}" sibTransId="{77F41ABB-2F3E-4AF8-A203-1433C990A9C9}"/>
    <dgm:cxn modelId="{15D88442-7E9A-4434-89E4-318E1720FD32}" type="presOf" srcId="{C784DC14-4B55-4391-BCA6-EFD0F4D100EC}" destId="{C81D11CE-CE28-4F0F-A7D9-7487D5F95A58}" srcOrd="0" destOrd="0" presId="urn:microsoft.com/office/officeart/2005/8/layout/venn2"/>
    <dgm:cxn modelId="{4C9DAA4A-751A-42A4-910F-A4C9F64DEACA}" type="presOf" srcId="{2C7EE9FC-447A-4606-8EFE-6DBD5402A0ED}" destId="{34F94852-9EF7-4306-9EF6-85FFA4DB1B57}" srcOrd="0" destOrd="0" presId="urn:microsoft.com/office/officeart/2005/8/layout/venn2"/>
    <dgm:cxn modelId="{DADADB23-D96D-41B7-AE38-E17F26E87D9C}" type="presOf" srcId="{154F5F1C-B132-4EF4-9AB1-84D49D01C381}" destId="{B38E4EC2-FC56-4E0F-8AA7-D4FF858E42FF}" srcOrd="0" destOrd="0" presId="urn:microsoft.com/office/officeart/2005/8/layout/venn2"/>
    <dgm:cxn modelId="{1CB518FE-C8A6-41EA-9252-13AD77464B1E}" srcId="{E59437CB-18A4-4FC1-A990-69D11BD95F05}" destId="{154F5F1C-B132-4EF4-9AB1-84D49D01C381}" srcOrd="5" destOrd="0" parTransId="{F301F03E-1FAB-44F9-A53E-3AA37C0CF9BA}" sibTransId="{20A19D70-3224-4BE6-979C-B4B2F175995C}"/>
    <dgm:cxn modelId="{B762A05F-ACB8-4178-BBA8-E1E07B4A8940}" type="presOf" srcId="{C8CECDAE-988E-477B-A4BC-2021784E0B8E}" destId="{E878EF05-DEE0-47B6-ADEB-5D6A134F3136}" srcOrd="0" destOrd="0" presId="urn:microsoft.com/office/officeart/2005/8/layout/venn2"/>
    <dgm:cxn modelId="{8AE30BF4-2827-4F82-8C7B-6470B1417CCF}" type="presOf" srcId="{C784DC14-4B55-4391-BCA6-EFD0F4D100EC}" destId="{87CD1CDA-3148-4E95-A91A-D7BA33D0F9AD}" srcOrd="1" destOrd="0" presId="urn:microsoft.com/office/officeart/2005/8/layout/venn2"/>
    <dgm:cxn modelId="{B48FD147-735A-444F-9A84-C62B07D10CA4}" type="presOf" srcId="{D94A87F0-217F-4D7F-B58C-2C17A53B5A08}" destId="{EF86E90E-DD8A-4913-A4D9-C94BCC5DE120}" srcOrd="0" destOrd="0" presId="urn:microsoft.com/office/officeart/2005/8/layout/venn2"/>
    <dgm:cxn modelId="{650A6D9F-8956-4403-89DC-6D0E9DA7A7E7}" type="presOf" srcId="{2C7EE9FC-447A-4606-8EFE-6DBD5402A0ED}" destId="{88B7AC92-1F74-4592-9B6E-B86AF5996C6E}" srcOrd="1" destOrd="0" presId="urn:microsoft.com/office/officeart/2005/8/layout/venn2"/>
    <dgm:cxn modelId="{D028EDC5-6912-422E-9004-C4384A81BA19}" type="presOf" srcId="{67D6728E-8C09-40D7-B3A3-90B7A90AD82F}" destId="{83F91516-5028-4798-BD7B-20C4330A4513}" srcOrd="0" destOrd="0" presId="urn:microsoft.com/office/officeart/2005/8/layout/venn2"/>
    <dgm:cxn modelId="{8F89E0E4-48DF-40D0-9FD7-A64339A25A02}" srcId="{E59437CB-18A4-4FC1-A990-69D11BD95F05}" destId="{2C7EE9FC-447A-4606-8EFE-6DBD5402A0ED}" srcOrd="2" destOrd="0" parTransId="{91EBFF75-F4EF-422E-B112-E59D30FA7655}" sibTransId="{C905F036-02F0-40AF-8527-FBFAD61011E7}"/>
    <dgm:cxn modelId="{453A5870-2A82-4F68-98D1-81CC34D5C91B}" type="presOf" srcId="{C8CECDAE-988E-477B-A4BC-2021784E0B8E}" destId="{46B8DF4F-1B09-4006-A7CC-E8A200D20535}" srcOrd="1" destOrd="0" presId="urn:microsoft.com/office/officeart/2005/8/layout/venn2"/>
    <dgm:cxn modelId="{83BDD4CD-B882-4881-8E03-FDAD3303D5A5}" type="presOf" srcId="{67D6728E-8C09-40D7-B3A3-90B7A90AD82F}" destId="{E23C5F7C-3349-4549-8CCE-8E9AE62B64E9}" srcOrd="1" destOrd="0" presId="urn:microsoft.com/office/officeart/2005/8/layout/venn2"/>
    <dgm:cxn modelId="{D7180934-5F99-42EB-B15D-8469C1DEF214}" srcId="{E59437CB-18A4-4FC1-A990-69D11BD95F05}" destId="{D94A87F0-217F-4D7F-B58C-2C17A53B5A08}" srcOrd="4" destOrd="0" parTransId="{7FBE32FD-AAAE-4117-828F-FC3F87A873C8}" sibTransId="{1BB27C32-C831-4B2D-A75B-86259FFE91E4}"/>
    <dgm:cxn modelId="{9C20D428-3EDE-4ED0-A19E-21A44E0D2DB3}" type="presOf" srcId="{154F5F1C-B132-4EF4-9AB1-84D49D01C381}" destId="{387CE3E6-A8F0-4305-BAD7-72E48A8E1E06}" srcOrd="1" destOrd="0" presId="urn:microsoft.com/office/officeart/2005/8/layout/venn2"/>
    <dgm:cxn modelId="{55DA71A5-D48B-497C-A9B1-08280230171C}" srcId="{E59437CB-18A4-4FC1-A990-69D11BD95F05}" destId="{C784DC14-4B55-4391-BCA6-EFD0F4D100EC}" srcOrd="1" destOrd="0" parTransId="{DB15398B-1C53-4858-8D0F-B7F59947647E}" sibTransId="{FF85EB81-81CA-4AD0-A388-33A604D3524C}"/>
    <dgm:cxn modelId="{FE656C57-13E3-4612-82AD-B675FD8C0754}" srcId="{E59437CB-18A4-4FC1-A990-69D11BD95F05}" destId="{C8CECDAE-988E-477B-A4BC-2021784E0B8E}" srcOrd="0" destOrd="0" parTransId="{EA77A08B-4024-4480-BF65-B19A37876397}" sibTransId="{1109533C-5128-40CE-910A-5AEF444496A7}"/>
    <dgm:cxn modelId="{30CABBA9-7D4C-48AC-B3C9-0D208A725181}" type="presParOf" srcId="{0CFCF195-806F-4ABE-92D2-D428FB9FDDCE}" destId="{39FE394D-6C1C-41CD-B35C-70195171B21A}" srcOrd="0" destOrd="0" presId="urn:microsoft.com/office/officeart/2005/8/layout/venn2"/>
    <dgm:cxn modelId="{39DFE3BC-5311-47C3-AC11-E5409084700C}" type="presParOf" srcId="{39FE394D-6C1C-41CD-B35C-70195171B21A}" destId="{E878EF05-DEE0-47B6-ADEB-5D6A134F3136}" srcOrd="0" destOrd="0" presId="urn:microsoft.com/office/officeart/2005/8/layout/venn2"/>
    <dgm:cxn modelId="{F7411CE5-3ADB-4413-B528-5F739988D792}" type="presParOf" srcId="{39FE394D-6C1C-41CD-B35C-70195171B21A}" destId="{46B8DF4F-1B09-4006-A7CC-E8A200D20535}" srcOrd="1" destOrd="0" presId="urn:microsoft.com/office/officeart/2005/8/layout/venn2"/>
    <dgm:cxn modelId="{1FC1757C-792F-48BA-A45F-B78F46014C57}" type="presParOf" srcId="{0CFCF195-806F-4ABE-92D2-D428FB9FDDCE}" destId="{194D6582-5319-4B5F-9CB9-46190E0E4A92}" srcOrd="1" destOrd="0" presId="urn:microsoft.com/office/officeart/2005/8/layout/venn2"/>
    <dgm:cxn modelId="{2EA89E02-527C-43E8-AD6B-438ED6BAD393}" type="presParOf" srcId="{194D6582-5319-4B5F-9CB9-46190E0E4A92}" destId="{C81D11CE-CE28-4F0F-A7D9-7487D5F95A58}" srcOrd="0" destOrd="0" presId="urn:microsoft.com/office/officeart/2005/8/layout/venn2"/>
    <dgm:cxn modelId="{0F872FB4-17AB-4FF5-BEF9-9FB93B4D17F3}" type="presParOf" srcId="{194D6582-5319-4B5F-9CB9-46190E0E4A92}" destId="{87CD1CDA-3148-4E95-A91A-D7BA33D0F9AD}" srcOrd="1" destOrd="0" presId="urn:microsoft.com/office/officeart/2005/8/layout/venn2"/>
    <dgm:cxn modelId="{9B123E04-8297-472F-8DE0-3F0B4885F5C2}" type="presParOf" srcId="{0CFCF195-806F-4ABE-92D2-D428FB9FDDCE}" destId="{3ACB6C2D-65DF-427C-970E-6BB373FB0AA7}" srcOrd="2" destOrd="0" presId="urn:microsoft.com/office/officeart/2005/8/layout/venn2"/>
    <dgm:cxn modelId="{6BF08698-621B-43DA-931C-EBF245E45E29}" type="presParOf" srcId="{3ACB6C2D-65DF-427C-970E-6BB373FB0AA7}" destId="{34F94852-9EF7-4306-9EF6-85FFA4DB1B57}" srcOrd="0" destOrd="0" presId="urn:microsoft.com/office/officeart/2005/8/layout/venn2"/>
    <dgm:cxn modelId="{0DA49B7C-4CC6-4C76-8B69-4E9B0D833E38}" type="presParOf" srcId="{3ACB6C2D-65DF-427C-970E-6BB373FB0AA7}" destId="{88B7AC92-1F74-4592-9B6E-B86AF5996C6E}" srcOrd="1" destOrd="0" presId="urn:microsoft.com/office/officeart/2005/8/layout/venn2"/>
    <dgm:cxn modelId="{0567FBF6-6173-4717-AAFC-2A394B9BD0F3}" type="presParOf" srcId="{0CFCF195-806F-4ABE-92D2-D428FB9FDDCE}" destId="{349A6757-F6BD-4255-ADD4-7777B167199C}" srcOrd="3" destOrd="0" presId="urn:microsoft.com/office/officeart/2005/8/layout/venn2"/>
    <dgm:cxn modelId="{073D5698-A89E-4542-BA6B-B397349C608D}" type="presParOf" srcId="{349A6757-F6BD-4255-ADD4-7777B167199C}" destId="{83F91516-5028-4798-BD7B-20C4330A4513}" srcOrd="0" destOrd="0" presId="urn:microsoft.com/office/officeart/2005/8/layout/venn2"/>
    <dgm:cxn modelId="{F1A11348-6CFF-4EE4-AC92-9D65BC7A28BB}" type="presParOf" srcId="{349A6757-F6BD-4255-ADD4-7777B167199C}" destId="{E23C5F7C-3349-4549-8CCE-8E9AE62B64E9}" srcOrd="1" destOrd="0" presId="urn:microsoft.com/office/officeart/2005/8/layout/venn2"/>
    <dgm:cxn modelId="{02EA2731-2D6A-43FB-B222-A58A60D98C9F}" type="presParOf" srcId="{0CFCF195-806F-4ABE-92D2-D428FB9FDDCE}" destId="{2FC29EB9-96B0-4012-821C-A787A411310B}" srcOrd="4" destOrd="0" presId="urn:microsoft.com/office/officeart/2005/8/layout/venn2"/>
    <dgm:cxn modelId="{210EFD5A-CAF8-4F87-9D40-8E6D792528AD}" type="presParOf" srcId="{2FC29EB9-96B0-4012-821C-A787A411310B}" destId="{EF86E90E-DD8A-4913-A4D9-C94BCC5DE120}" srcOrd="0" destOrd="0" presId="urn:microsoft.com/office/officeart/2005/8/layout/venn2"/>
    <dgm:cxn modelId="{3E35B602-25C6-4B3D-99C4-56675915BA9F}" type="presParOf" srcId="{2FC29EB9-96B0-4012-821C-A787A411310B}" destId="{D9E5CD4D-7327-4EB6-AE2D-FB7DF5712B96}" srcOrd="1" destOrd="0" presId="urn:microsoft.com/office/officeart/2005/8/layout/venn2"/>
    <dgm:cxn modelId="{7CD2C90B-2BC6-42D7-B8F0-59A3BE381AB5}" type="presParOf" srcId="{0CFCF195-806F-4ABE-92D2-D428FB9FDDCE}" destId="{7E508EE8-458F-4FE5-BEDF-22B95EC869F9}" srcOrd="5" destOrd="0" presId="urn:microsoft.com/office/officeart/2005/8/layout/venn2"/>
    <dgm:cxn modelId="{9FDF2E67-6C55-4F01-AB14-9A5802FD069D}" type="presParOf" srcId="{7E508EE8-458F-4FE5-BEDF-22B95EC869F9}" destId="{B38E4EC2-FC56-4E0F-8AA7-D4FF858E42FF}" srcOrd="0" destOrd="0" presId="urn:microsoft.com/office/officeart/2005/8/layout/venn2"/>
    <dgm:cxn modelId="{450066E0-1A18-43D4-A7B3-0955317FCB9E}" type="presParOf" srcId="{7E508EE8-458F-4FE5-BEDF-22B95EC869F9}" destId="{387CE3E6-A8F0-4305-BAD7-72E48A8E1E0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8EF05-DEE0-47B6-ADEB-5D6A134F3136}">
      <dsp:nvSpPr>
        <dsp:cNvPr id="0" name=""/>
        <dsp:cNvSpPr/>
      </dsp:nvSpPr>
      <dsp:spPr>
        <a:xfrm>
          <a:off x="162574" y="-76004"/>
          <a:ext cx="3901879" cy="3811546"/>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latin typeface="Calibri" pitchFamily="34" charset="0"/>
              <a:cs typeface="Calibri" pitchFamily="34" charset="0"/>
            </a:rPr>
            <a:t>System on a Chip</a:t>
          </a:r>
          <a:endParaRPr lang="en-GB" sz="1200" b="1" kern="1200" dirty="0">
            <a:latin typeface="Calibri" pitchFamily="34" charset="0"/>
            <a:cs typeface="Calibri" pitchFamily="34" charset="0"/>
          </a:endParaRPr>
        </a:p>
      </dsp:txBody>
      <dsp:txXfrm>
        <a:off x="1381912" y="114572"/>
        <a:ext cx="1463204" cy="381154"/>
      </dsp:txXfrm>
    </dsp:sp>
    <dsp:sp modelId="{C81D11CE-CE28-4F0F-A7D9-7487D5F95A58}">
      <dsp:nvSpPr>
        <dsp:cNvPr id="0" name=""/>
        <dsp:cNvSpPr/>
      </dsp:nvSpPr>
      <dsp:spPr>
        <a:xfrm>
          <a:off x="372130" y="358990"/>
          <a:ext cx="3482767" cy="3513286"/>
        </a:xfrm>
        <a:prstGeom prst="ellipse">
          <a:avLst/>
        </a:prstGeom>
        <a:gradFill rotWithShape="0">
          <a:gsLst>
            <a:gs pos="0">
              <a:schemeClr val="accent2">
                <a:shade val="80000"/>
                <a:hueOff val="0"/>
                <a:satOff val="-5604"/>
                <a:lumOff val="6350"/>
                <a:alphaOff val="0"/>
                <a:shade val="51000"/>
                <a:satMod val="130000"/>
              </a:schemeClr>
            </a:gs>
            <a:gs pos="80000">
              <a:schemeClr val="accent2">
                <a:shade val="80000"/>
                <a:hueOff val="0"/>
                <a:satOff val="-5604"/>
                <a:lumOff val="6350"/>
                <a:alphaOff val="0"/>
                <a:shade val="93000"/>
                <a:satMod val="130000"/>
              </a:schemeClr>
            </a:gs>
            <a:gs pos="100000">
              <a:schemeClr val="accent2">
                <a:shade val="80000"/>
                <a:hueOff val="0"/>
                <a:satOff val="-5604"/>
                <a:lumOff val="63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MANET</a:t>
          </a:r>
          <a:endParaRPr lang="en-US" sz="1200" b="1" kern="1200" dirty="0">
            <a:latin typeface="Calibri" pitchFamily="34" charset="0"/>
            <a:cs typeface="Calibri" pitchFamily="34" charset="0"/>
          </a:endParaRPr>
        </a:p>
      </dsp:txBody>
      <dsp:txXfrm>
        <a:off x="1362542" y="561004"/>
        <a:ext cx="1501943" cy="404027"/>
      </dsp:txXfrm>
    </dsp:sp>
    <dsp:sp modelId="{34F94852-9EF7-4306-9EF6-85FFA4DB1B57}">
      <dsp:nvSpPr>
        <dsp:cNvPr id="0" name=""/>
        <dsp:cNvSpPr/>
      </dsp:nvSpPr>
      <dsp:spPr>
        <a:xfrm>
          <a:off x="676925" y="968593"/>
          <a:ext cx="2873177" cy="2865813"/>
        </a:xfrm>
        <a:prstGeom prst="ellipse">
          <a:avLst/>
        </a:prstGeom>
        <a:gradFill rotWithShape="0">
          <a:gsLst>
            <a:gs pos="0">
              <a:schemeClr val="accent2">
                <a:shade val="80000"/>
                <a:hueOff val="0"/>
                <a:satOff val="-11208"/>
                <a:lumOff val="12701"/>
                <a:alphaOff val="0"/>
                <a:shade val="51000"/>
                <a:satMod val="130000"/>
              </a:schemeClr>
            </a:gs>
            <a:gs pos="80000">
              <a:schemeClr val="accent2">
                <a:shade val="80000"/>
                <a:hueOff val="0"/>
                <a:satOff val="-11208"/>
                <a:lumOff val="12701"/>
                <a:alphaOff val="0"/>
                <a:shade val="93000"/>
                <a:satMod val="130000"/>
              </a:schemeClr>
            </a:gs>
            <a:gs pos="100000">
              <a:schemeClr val="accent2">
                <a:shade val="80000"/>
                <a:hueOff val="0"/>
                <a:satOff val="-11208"/>
                <a:lumOff val="127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Self Organising Networks</a:t>
          </a:r>
          <a:endParaRPr lang="en-US" sz="1200" b="1" kern="1200" dirty="0">
            <a:latin typeface="Calibri" pitchFamily="34" charset="0"/>
            <a:cs typeface="Calibri" pitchFamily="34" charset="0"/>
          </a:endParaRPr>
        </a:p>
      </dsp:txBody>
      <dsp:txXfrm>
        <a:off x="1370079" y="1166334"/>
        <a:ext cx="1486869" cy="395482"/>
      </dsp:txXfrm>
    </dsp:sp>
    <dsp:sp modelId="{83F91516-5028-4798-BD7B-20C4330A4513}">
      <dsp:nvSpPr>
        <dsp:cNvPr id="0" name=""/>
        <dsp:cNvSpPr/>
      </dsp:nvSpPr>
      <dsp:spPr>
        <a:xfrm>
          <a:off x="981726" y="1578197"/>
          <a:ext cx="2263576" cy="2218336"/>
        </a:xfrm>
        <a:prstGeom prst="ellipse">
          <a:avLst/>
        </a:prstGeom>
        <a:gradFill rotWithShape="0">
          <a:gsLst>
            <a:gs pos="0">
              <a:schemeClr val="accent2">
                <a:shade val="80000"/>
                <a:hueOff val="0"/>
                <a:satOff val="-16811"/>
                <a:lumOff val="19051"/>
                <a:alphaOff val="0"/>
                <a:shade val="51000"/>
                <a:satMod val="130000"/>
              </a:schemeClr>
            </a:gs>
            <a:gs pos="80000">
              <a:schemeClr val="accent2">
                <a:shade val="80000"/>
                <a:hueOff val="0"/>
                <a:satOff val="-16811"/>
                <a:lumOff val="19051"/>
                <a:alphaOff val="0"/>
                <a:shade val="93000"/>
                <a:satMod val="130000"/>
              </a:schemeClr>
            </a:gs>
            <a:gs pos="100000">
              <a:schemeClr val="accent2">
                <a:shade val="80000"/>
                <a:hueOff val="0"/>
                <a:satOff val="-16811"/>
                <a:lumOff val="190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Interference Mitigation</a:t>
          </a:r>
          <a:endParaRPr lang="en-US" sz="1200" b="1" kern="1200" dirty="0">
            <a:latin typeface="Calibri" pitchFamily="34" charset="0"/>
            <a:cs typeface="Calibri" pitchFamily="34" charset="0"/>
          </a:endParaRPr>
        </a:p>
      </dsp:txBody>
      <dsp:txXfrm>
        <a:off x="1502348" y="1777848"/>
        <a:ext cx="1222331" cy="399300"/>
      </dsp:txXfrm>
    </dsp:sp>
    <dsp:sp modelId="{EF86E90E-DD8A-4913-A4D9-C94BCC5DE120}">
      <dsp:nvSpPr>
        <dsp:cNvPr id="0" name=""/>
        <dsp:cNvSpPr/>
      </dsp:nvSpPr>
      <dsp:spPr>
        <a:xfrm>
          <a:off x="1248430" y="2110549"/>
          <a:ext cx="1730167" cy="1725364"/>
        </a:xfrm>
        <a:prstGeom prst="ellipse">
          <a:avLst/>
        </a:prstGeom>
        <a:gradFill rotWithShape="0">
          <a:gsLst>
            <a:gs pos="0">
              <a:schemeClr val="accent2">
                <a:shade val="80000"/>
                <a:hueOff val="0"/>
                <a:satOff val="-22415"/>
                <a:lumOff val="25402"/>
                <a:alphaOff val="0"/>
                <a:shade val="51000"/>
                <a:satMod val="130000"/>
              </a:schemeClr>
            </a:gs>
            <a:gs pos="80000">
              <a:schemeClr val="accent2">
                <a:shade val="80000"/>
                <a:hueOff val="0"/>
                <a:satOff val="-22415"/>
                <a:lumOff val="25402"/>
                <a:alphaOff val="0"/>
                <a:shade val="93000"/>
                <a:satMod val="130000"/>
              </a:schemeClr>
            </a:gs>
            <a:gs pos="100000">
              <a:schemeClr val="accent2">
                <a:shade val="80000"/>
                <a:hueOff val="0"/>
                <a:satOff val="-22415"/>
                <a:lumOff val="25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MIMO</a:t>
          </a:r>
          <a:endParaRPr lang="en-US" sz="1200" b="1" kern="1200" dirty="0">
            <a:latin typeface="Calibri" pitchFamily="34" charset="0"/>
            <a:cs typeface="Calibri" pitchFamily="34" charset="0"/>
          </a:endParaRPr>
        </a:p>
      </dsp:txBody>
      <dsp:txXfrm>
        <a:off x="1551210" y="2326220"/>
        <a:ext cx="1124608" cy="431341"/>
      </dsp:txXfrm>
    </dsp:sp>
    <dsp:sp modelId="{B38E4EC2-FC56-4E0F-8AA7-D4FF858E42FF}">
      <dsp:nvSpPr>
        <dsp:cNvPr id="0" name=""/>
        <dsp:cNvSpPr/>
      </dsp:nvSpPr>
      <dsp:spPr>
        <a:xfrm>
          <a:off x="1515125" y="2630645"/>
          <a:ext cx="1196777" cy="1256904"/>
        </a:xfrm>
        <a:prstGeom prst="ellipse">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Dynamic Spectrum Access</a:t>
          </a:r>
          <a:endParaRPr lang="en-US" sz="1200" b="1" kern="1200" dirty="0">
            <a:latin typeface="Calibri" pitchFamily="34" charset="0"/>
            <a:cs typeface="Calibri" pitchFamily="34" charset="0"/>
          </a:endParaRPr>
        </a:p>
      </dsp:txBody>
      <dsp:txXfrm>
        <a:off x="1690389" y="2944871"/>
        <a:ext cx="846249" cy="62845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078796" cy="510667"/>
          </a:xfrm>
          <a:prstGeom prst="rect">
            <a:avLst/>
          </a:prstGeom>
          <a:noFill/>
          <a:ln w="9525">
            <a:noFill/>
            <a:miter lim="800000"/>
            <a:headEnd/>
            <a:tailEnd/>
          </a:ln>
        </p:spPr>
        <p:txBody>
          <a:bodyPr vert="horz" wrap="square" lIns="94615" tIns="47306" rIns="94615" bIns="47306" numCol="1" anchor="t" anchorCtr="0" compatLnSpc="1">
            <a:prstTxWarp prst="textNoShape">
              <a:avLst/>
            </a:prstTxWarp>
          </a:bodyPr>
          <a:lstStyle>
            <a:lvl1pPr defTabSz="945901">
              <a:defRPr sz="1200" b="0">
                <a:latin typeface="Arial" pitchFamily="34" charset="0"/>
              </a:defRPr>
            </a:lvl1pPr>
          </a:lstStyle>
          <a:p>
            <a:pPr>
              <a:defRPr/>
            </a:pPr>
            <a:endParaRPr lang="en-US"/>
          </a:p>
        </p:txBody>
      </p:sp>
      <p:sp>
        <p:nvSpPr>
          <p:cNvPr id="258051" name="Rectangle 3"/>
          <p:cNvSpPr>
            <a:spLocks noGrp="1" noChangeArrowheads="1"/>
          </p:cNvSpPr>
          <p:nvPr>
            <p:ph type="dt" sz="quarter" idx="1"/>
          </p:nvPr>
        </p:nvSpPr>
        <p:spPr bwMode="auto">
          <a:xfrm>
            <a:off x="4020506" y="0"/>
            <a:ext cx="3077137" cy="510667"/>
          </a:xfrm>
          <a:prstGeom prst="rect">
            <a:avLst/>
          </a:prstGeom>
          <a:noFill/>
          <a:ln w="9525">
            <a:noFill/>
            <a:miter lim="800000"/>
            <a:headEnd/>
            <a:tailEnd/>
          </a:ln>
        </p:spPr>
        <p:txBody>
          <a:bodyPr vert="horz" wrap="square" lIns="94615" tIns="47306" rIns="94615" bIns="47306" numCol="1" anchor="t" anchorCtr="0" compatLnSpc="1">
            <a:prstTxWarp prst="textNoShape">
              <a:avLst/>
            </a:prstTxWarp>
          </a:bodyPr>
          <a:lstStyle>
            <a:lvl1pPr algn="r" defTabSz="945901">
              <a:defRPr sz="1200" b="0">
                <a:latin typeface="Arial" pitchFamily="34" charset="0"/>
              </a:defRPr>
            </a:lvl1pPr>
          </a:lstStyle>
          <a:p>
            <a:pPr>
              <a:defRPr/>
            </a:pPr>
            <a:endParaRPr lang="en-US"/>
          </a:p>
        </p:txBody>
      </p:sp>
      <p:sp>
        <p:nvSpPr>
          <p:cNvPr id="258052" name="Rectangle 4"/>
          <p:cNvSpPr>
            <a:spLocks noGrp="1" noChangeArrowheads="1"/>
          </p:cNvSpPr>
          <p:nvPr>
            <p:ph type="ftr" sz="quarter" idx="2"/>
          </p:nvPr>
        </p:nvSpPr>
        <p:spPr bwMode="auto">
          <a:xfrm>
            <a:off x="0" y="9722309"/>
            <a:ext cx="3078796" cy="510667"/>
          </a:xfrm>
          <a:prstGeom prst="rect">
            <a:avLst/>
          </a:prstGeom>
          <a:noFill/>
          <a:ln w="9525">
            <a:noFill/>
            <a:miter lim="800000"/>
            <a:headEnd/>
            <a:tailEnd/>
          </a:ln>
        </p:spPr>
        <p:txBody>
          <a:bodyPr vert="horz" wrap="square" lIns="94615" tIns="47306" rIns="94615" bIns="47306" numCol="1" anchor="b" anchorCtr="0" compatLnSpc="1">
            <a:prstTxWarp prst="textNoShape">
              <a:avLst/>
            </a:prstTxWarp>
          </a:bodyPr>
          <a:lstStyle>
            <a:lvl1pPr defTabSz="945901">
              <a:defRPr sz="1200" b="0">
                <a:latin typeface="Arial" pitchFamily="34" charset="0"/>
              </a:defRPr>
            </a:lvl1pPr>
          </a:lstStyle>
          <a:p>
            <a:pPr>
              <a:defRPr/>
            </a:pPr>
            <a:endParaRPr lang="en-US"/>
          </a:p>
        </p:txBody>
      </p:sp>
      <p:sp>
        <p:nvSpPr>
          <p:cNvPr id="258053" name="Rectangle 5"/>
          <p:cNvSpPr>
            <a:spLocks noGrp="1" noChangeArrowheads="1"/>
          </p:cNvSpPr>
          <p:nvPr>
            <p:ph type="sldNum" sz="quarter" idx="3"/>
          </p:nvPr>
        </p:nvSpPr>
        <p:spPr bwMode="auto">
          <a:xfrm>
            <a:off x="4020506" y="9722309"/>
            <a:ext cx="3077137" cy="510667"/>
          </a:xfrm>
          <a:prstGeom prst="rect">
            <a:avLst/>
          </a:prstGeom>
          <a:noFill/>
          <a:ln w="9525">
            <a:noFill/>
            <a:miter lim="800000"/>
            <a:headEnd/>
            <a:tailEnd/>
          </a:ln>
        </p:spPr>
        <p:txBody>
          <a:bodyPr vert="horz" wrap="square" lIns="94615" tIns="47306" rIns="94615" bIns="47306" numCol="1" anchor="b" anchorCtr="0" compatLnSpc="1">
            <a:prstTxWarp prst="textNoShape">
              <a:avLst/>
            </a:prstTxWarp>
          </a:bodyPr>
          <a:lstStyle>
            <a:lvl1pPr algn="r" defTabSz="945901">
              <a:defRPr sz="1200" b="0">
                <a:latin typeface="Arial" pitchFamily="34" charset="0"/>
              </a:defRPr>
            </a:lvl1pPr>
          </a:lstStyle>
          <a:p>
            <a:pPr>
              <a:defRPr/>
            </a:pPr>
            <a:fld id="{4DEE919B-5757-4925-841A-F5A00EB855E2}" type="slidenum">
              <a:rPr lang="en-GB"/>
              <a:pPr>
                <a:defRPr/>
              </a:pPr>
              <a:t>‹#›</a:t>
            </a:fld>
            <a:endParaRPr lang="en-GB"/>
          </a:p>
        </p:txBody>
      </p:sp>
    </p:spTree>
    <p:extLst>
      <p:ext uri="{BB962C8B-B14F-4D97-AF65-F5344CB8AC3E}">
        <p14:creationId xmlns:p14="http://schemas.microsoft.com/office/powerpoint/2010/main" val="179232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8796" cy="510667"/>
          </a:xfrm>
          <a:prstGeom prst="rect">
            <a:avLst/>
          </a:prstGeom>
          <a:noFill/>
          <a:ln w="9525">
            <a:noFill/>
            <a:miter lim="800000"/>
            <a:headEnd/>
            <a:tailEnd/>
          </a:ln>
        </p:spPr>
        <p:txBody>
          <a:bodyPr vert="horz" wrap="square" lIns="96526" tIns="48265" rIns="96526" bIns="48265" numCol="1" anchor="t" anchorCtr="0" compatLnSpc="1">
            <a:prstTxWarp prst="textNoShape">
              <a:avLst/>
            </a:prstTxWarp>
          </a:bodyPr>
          <a:lstStyle>
            <a:lvl1pPr defTabSz="965641">
              <a:defRPr sz="1200" b="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4020506" y="0"/>
            <a:ext cx="3077137" cy="510667"/>
          </a:xfrm>
          <a:prstGeom prst="rect">
            <a:avLst/>
          </a:prstGeom>
          <a:noFill/>
          <a:ln w="9525">
            <a:noFill/>
            <a:miter lim="800000"/>
            <a:headEnd/>
            <a:tailEnd/>
          </a:ln>
        </p:spPr>
        <p:txBody>
          <a:bodyPr vert="horz" wrap="square" lIns="96526" tIns="48265" rIns="96526" bIns="48265" numCol="1" anchor="t" anchorCtr="0" compatLnSpc="1">
            <a:prstTxWarp prst="textNoShape">
              <a:avLst/>
            </a:prstTxWarp>
          </a:bodyPr>
          <a:lstStyle>
            <a:lvl1pPr algn="r" defTabSz="965641">
              <a:defRPr sz="1200" b="0">
                <a:latin typeface="Arial"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781050" y="769938"/>
            <a:ext cx="5540375" cy="38369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12915" y="4861154"/>
            <a:ext cx="5673471" cy="4604185"/>
          </a:xfrm>
          <a:prstGeom prst="rect">
            <a:avLst/>
          </a:prstGeom>
          <a:noFill/>
          <a:ln w="9525">
            <a:noFill/>
            <a:miter lim="800000"/>
            <a:headEnd/>
            <a:tailEnd/>
          </a:ln>
        </p:spPr>
        <p:txBody>
          <a:bodyPr vert="horz" wrap="square" lIns="96526" tIns="48265" rIns="96526" bIns="4826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2309"/>
            <a:ext cx="3078796" cy="510667"/>
          </a:xfrm>
          <a:prstGeom prst="rect">
            <a:avLst/>
          </a:prstGeom>
          <a:noFill/>
          <a:ln w="9525">
            <a:noFill/>
            <a:miter lim="800000"/>
            <a:headEnd/>
            <a:tailEnd/>
          </a:ln>
        </p:spPr>
        <p:txBody>
          <a:bodyPr vert="horz" wrap="square" lIns="96526" tIns="48265" rIns="96526" bIns="48265" numCol="1" anchor="b" anchorCtr="0" compatLnSpc="1">
            <a:prstTxWarp prst="textNoShape">
              <a:avLst/>
            </a:prstTxWarp>
          </a:bodyPr>
          <a:lstStyle>
            <a:lvl1pPr defTabSz="965641">
              <a:defRPr sz="1200" b="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4020506" y="9722309"/>
            <a:ext cx="3077137" cy="510667"/>
          </a:xfrm>
          <a:prstGeom prst="rect">
            <a:avLst/>
          </a:prstGeom>
          <a:noFill/>
          <a:ln w="9525">
            <a:noFill/>
            <a:miter lim="800000"/>
            <a:headEnd/>
            <a:tailEnd/>
          </a:ln>
        </p:spPr>
        <p:txBody>
          <a:bodyPr vert="horz" wrap="square" lIns="96526" tIns="48265" rIns="96526" bIns="48265" numCol="1" anchor="b" anchorCtr="0" compatLnSpc="1">
            <a:prstTxWarp prst="textNoShape">
              <a:avLst/>
            </a:prstTxWarp>
          </a:bodyPr>
          <a:lstStyle>
            <a:lvl1pPr algn="r" defTabSz="965641">
              <a:defRPr sz="1200" b="0">
                <a:latin typeface="Arial" pitchFamily="34" charset="0"/>
              </a:defRPr>
            </a:lvl1pPr>
          </a:lstStyle>
          <a:p>
            <a:pPr>
              <a:defRPr/>
            </a:pPr>
            <a:fld id="{613F6E3D-FB63-4876-91DA-4427D744833E}" type="slidenum">
              <a:rPr lang="en-GB"/>
              <a:pPr>
                <a:defRPr/>
              </a:pPr>
              <a:t>‹#›</a:t>
            </a:fld>
            <a:endParaRPr lang="en-GB"/>
          </a:p>
        </p:txBody>
      </p:sp>
    </p:spTree>
    <p:extLst>
      <p:ext uri="{BB962C8B-B14F-4D97-AF65-F5344CB8AC3E}">
        <p14:creationId xmlns:p14="http://schemas.microsoft.com/office/powerpoint/2010/main" val="3660862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781050" y="769938"/>
            <a:ext cx="5540375" cy="3836987"/>
          </a:xfrm>
          <a:ln/>
        </p:spPr>
      </p:sp>
      <p:sp>
        <p:nvSpPr>
          <p:cNvPr id="4198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769938"/>
            <a:ext cx="5540375" cy="383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0B6B08-07BA-4522-9B90-B777F903A3C8}"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781050" y="769938"/>
            <a:ext cx="5540375" cy="3836987"/>
          </a:xfrm>
          <a:ln/>
        </p:spPr>
      </p:sp>
      <p:sp>
        <p:nvSpPr>
          <p:cNvPr id="4403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781050" y="769938"/>
            <a:ext cx="5540375" cy="3836987"/>
          </a:xfrm>
          <a:ln/>
        </p:spPr>
      </p:sp>
      <p:sp>
        <p:nvSpPr>
          <p:cNvPr id="53250" name="Notes Placeholder 2"/>
          <p:cNvSpPr>
            <a:spLocks noGrp="1"/>
          </p:cNvSpPr>
          <p:nvPr>
            <p:ph type="body" idx="1"/>
          </p:nvPr>
        </p:nvSpPr>
        <p:spPr>
          <a:noFill/>
          <a:ln/>
        </p:spPr>
        <p:txBody>
          <a:bodyPr/>
          <a:lstStyle/>
          <a:p>
            <a:endParaRPr lang="en-US" smtClean="0">
              <a:latin typeface="Arial" charset="0"/>
            </a:endParaRPr>
          </a:p>
        </p:txBody>
      </p:sp>
      <p:sp>
        <p:nvSpPr>
          <p:cNvPr id="53251" name="Slide Number Placeholder 3"/>
          <p:cNvSpPr>
            <a:spLocks noGrp="1"/>
          </p:cNvSpPr>
          <p:nvPr>
            <p:ph type="sldNum" sz="quarter" idx="5"/>
          </p:nvPr>
        </p:nvSpPr>
        <p:spPr>
          <a:noFill/>
        </p:spPr>
        <p:txBody>
          <a:bodyPr/>
          <a:lstStyle/>
          <a:p>
            <a:pPr defTabSz="964043"/>
            <a:fld id="{54CD751B-AE9D-4BBA-81E8-E37FB9F51D0F}" type="slidenum">
              <a:rPr lang="en-GB" smtClean="0">
                <a:latin typeface="Arial" charset="0"/>
              </a:rPr>
              <a:pPr defTabSz="964043"/>
              <a:t>3</a:t>
            </a:fld>
            <a:endParaRPr lang="en-GB"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AE13DC-6026-4436-B404-D70813B547B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781050" y="769938"/>
            <a:ext cx="5540375" cy="3836987"/>
          </a:xfrm>
          <a:ln/>
        </p:spPr>
      </p:sp>
      <p:sp>
        <p:nvSpPr>
          <p:cNvPr id="59394" name="Notes Placeholder 2"/>
          <p:cNvSpPr>
            <a:spLocks noGrp="1"/>
          </p:cNvSpPr>
          <p:nvPr>
            <p:ph type="body" idx="1"/>
          </p:nvPr>
        </p:nvSpPr>
        <p:spPr>
          <a:noFill/>
          <a:ln/>
        </p:spPr>
        <p:txBody>
          <a:bodyPr/>
          <a:lstStyle/>
          <a:p>
            <a:endParaRPr lang="en-US" smtClean="0">
              <a:latin typeface="Arial" charset="0"/>
            </a:endParaRPr>
          </a:p>
        </p:txBody>
      </p:sp>
      <p:sp>
        <p:nvSpPr>
          <p:cNvPr id="59395" name="Slide Number Placeholder 3"/>
          <p:cNvSpPr>
            <a:spLocks noGrp="1"/>
          </p:cNvSpPr>
          <p:nvPr>
            <p:ph type="sldNum" sz="quarter" idx="5"/>
          </p:nvPr>
        </p:nvSpPr>
        <p:spPr>
          <a:noFill/>
        </p:spPr>
        <p:txBody>
          <a:bodyPr/>
          <a:lstStyle/>
          <a:p>
            <a:pPr defTabSz="964043"/>
            <a:fld id="{115B356E-CA00-4C13-92EF-BD73FF4D0105}" type="slidenum">
              <a:rPr lang="en-GB" smtClean="0">
                <a:latin typeface="Arial" charset="0"/>
              </a:rPr>
              <a:pPr defTabSz="964043"/>
              <a:t>5</a:t>
            </a:fld>
            <a:endParaRPr lang="en-GB"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769938"/>
            <a:ext cx="5540375" cy="383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3F6E3D-FB63-4876-91DA-4427D744833E}"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kern="0" dirty="0" smtClean="0">
                <a:latin typeface="Calibri" pitchFamily="34" charset="0"/>
              </a:rPr>
              <a:t>spatial processing: MIMO technologies allow resistance to interferers. Optimize SNR using multiple antenna processing </a:t>
            </a:r>
            <a:r>
              <a:rPr lang="en-GB" sz="1200" b="0" kern="0" dirty="0" smtClean="0">
                <a:latin typeface="Calibri" pitchFamily="34" charset="0"/>
              </a:rPr>
              <a:t>to improve link budget and data rates. Also used to track and cancel interference from multiple mobile transmitters using sophisticated signal processing algorithms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sz="1200" b="0" kern="0" dirty="0" smtClean="0">
              <a:latin typeface="Calibri"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0" kern="0" dirty="0" smtClean="0">
                <a:latin typeface="Calibri" pitchFamily="34" charset="0"/>
              </a:rPr>
              <a:t>spectrum sharing: able to operate in crowded shared spectrum (ISM, UNI II etc.). Detect interferers, mitigate them or avoid them by changing operating parameters or frequencies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b="0" kern="0" dirty="0" smtClean="0">
              <a:latin typeface="Calibri"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0" kern="0" dirty="0" smtClean="0">
                <a:latin typeface="Calibri" pitchFamily="34" charset="0"/>
              </a:rPr>
              <a:t>spectrum management: capture the best available spectrum for use at any time. Can add capacity anywhere, any time without using existing frequencies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b="0" kern="0" dirty="0" smtClean="0">
              <a:latin typeface="Calibri" pitchFamily="34" charset="0"/>
            </a:endParaRPr>
          </a:p>
          <a:p>
            <a:pPr marL="342900" indent="-342900" eaLnBrk="0" hangingPunct="0">
              <a:spcBef>
                <a:spcPct val="20000"/>
              </a:spcBef>
              <a:spcAft>
                <a:spcPts val="600"/>
              </a:spcAft>
              <a:buClr>
                <a:srgbClr val="336699"/>
              </a:buClr>
              <a:buFont typeface="Arial" charset="0"/>
              <a:buChar char="►"/>
            </a:pPr>
            <a:r>
              <a:rPr lang="en-US" sz="1600" b="0" kern="0" dirty="0" smtClean="0">
                <a:latin typeface="Calibri" pitchFamily="34" charset="0"/>
              </a:rPr>
              <a:t>spectrum mobility: use spectrum dynamically (DSA). Mobile user stations and base stations can decide to change bands where they operate. </a:t>
            </a:r>
            <a:r>
              <a:rPr lang="en-GB" b="0" dirty="0" smtClean="0">
                <a:latin typeface="Calibri" pitchFamily="34" charset="0"/>
              </a:rPr>
              <a:t>xMax’s software defined radios are inherently frequency-agile</a:t>
            </a:r>
            <a:endParaRPr lang="en-US" b="0" dirty="0" smtClean="0">
              <a:latin typeface="Calibri" pitchFamily="34" charset="0"/>
            </a:endParaRPr>
          </a:p>
          <a:p>
            <a:pPr marL="800100" lvl="1" indent="-342900" eaLnBrk="0" hangingPunct="0">
              <a:spcBef>
                <a:spcPct val="20000"/>
              </a:spcBef>
              <a:spcAft>
                <a:spcPts val="600"/>
              </a:spcAft>
              <a:buClr>
                <a:srgbClr val="336699"/>
              </a:buClr>
              <a:buFont typeface="Arial" pitchFamily="34" charset="0"/>
              <a:buChar char="−"/>
            </a:pPr>
            <a:r>
              <a:rPr lang="en-GB" sz="1600" b="0" dirty="0" smtClean="0">
                <a:solidFill>
                  <a:srgbClr val="000000"/>
                </a:solidFill>
                <a:latin typeface="Calibri" pitchFamily="34" charset="0"/>
              </a:rPr>
              <a:t>allowing network access points and user devices to automatically retune and operate on clearer channels within the band</a:t>
            </a:r>
            <a:endParaRPr lang="en-US" sz="1600" b="0" kern="0" dirty="0" smtClean="0">
              <a:latin typeface="Calibri"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b="0" kern="0" dirty="0" smtClean="0">
              <a:latin typeface="Calibri"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b="0" kern="0" dirty="0" smtClean="0">
              <a:latin typeface="Calibri"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13F6E3D-FB63-4876-91DA-4427D744833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xfrm>
            <a:off x="781050" y="769938"/>
            <a:ext cx="5540375" cy="3836987"/>
          </a:xfrm>
          <a:ln/>
        </p:spPr>
      </p:sp>
      <p:sp>
        <p:nvSpPr>
          <p:cNvPr id="60418" name="Notes Placeholder 2"/>
          <p:cNvSpPr>
            <a:spLocks noGrp="1"/>
          </p:cNvSpPr>
          <p:nvPr>
            <p:ph type="body" idx="1"/>
          </p:nvPr>
        </p:nvSpPr>
        <p:spPr>
          <a:noFill/>
          <a:ln/>
        </p:spPr>
        <p:txBody>
          <a:bodyPr/>
          <a:lstStyle/>
          <a:p>
            <a:r>
              <a:rPr lang="en-US" dirty="0" smtClean="0">
                <a:latin typeface="Arial" charset="0"/>
              </a:rPr>
              <a:t>Theme:  We have gone beyond the rest of our competition in terms of key technologies and capabilities because we have real deployments and experience no one else has.</a:t>
            </a:r>
          </a:p>
          <a:p>
            <a:endParaRPr lang="en-US" dirty="0" smtClean="0">
              <a:latin typeface="Arial" charset="0"/>
            </a:endParaRPr>
          </a:p>
          <a:p>
            <a:r>
              <a:rPr lang="en-US" dirty="0" smtClean="0">
                <a:latin typeface="Arial" charset="0"/>
              </a:rPr>
              <a:t>Current state of the market is to focus on Dynamic spectrum access.  While this is key it is not enough.  DSA relies on the flawed assumption that there is “white spaces”  (clean, unused spectrum) out there waiting to be used by cognitive radios.  However our deep experience gained from actual deployments shows that there is no white spaces, only gray space (i.e. there is always some level of interference)  </a:t>
            </a:r>
          </a:p>
          <a:p>
            <a:endParaRPr lang="en-US" dirty="0" smtClean="0">
              <a:latin typeface="Arial" charset="0"/>
            </a:endParaRPr>
          </a:p>
          <a:p>
            <a:r>
              <a:rPr lang="en-US" dirty="0" smtClean="0">
                <a:latin typeface="Arial" charset="0"/>
              </a:rPr>
              <a:t>From this </a:t>
            </a:r>
            <a:r>
              <a:rPr lang="en-US" dirty="0" err="1" smtClean="0">
                <a:latin typeface="Arial" charset="0"/>
              </a:rPr>
              <a:t>xG</a:t>
            </a:r>
            <a:r>
              <a:rPr lang="en-US" dirty="0" smtClean="0">
                <a:latin typeface="Arial" charset="0"/>
              </a:rPr>
              <a:t> discovered  that not only was interference mitigation was needed, we also figured out how  to implement it cost effectively and in a way that the core technology could be leveraged to bring other benefits to the platform  - for no additional cost.</a:t>
            </a:r>
          </a:p>
          <a:p>
            <a:endParaRPr lang="en-US" dirty="0" smtClean="0">
              <a:latin typeface="Arial" charset="0"/>
            </a:endParaRPr>
          </a:p>
          <a:p>
            <a:r>
              <a:rPr lang="en-US" dirty="0" smtClean="0">
                <a:latin typeface="Arial" charset="0"/>
              </a:rPr>
              <a:t>By implementing  sensing, MIMO and advanced (and patent pending) signal processing we extended the range, reliability and throughput of the xMax system far beyond what competitors have and were just starting to think about.</a:t>
            </a:r>
          </a:p>
          <a:p>
            <a:endParaRPr lang="en-US" dirty="0" smtClean="0">
              <a:latin typeface="Arial" charset="0"/>
            </a:endParaRPr>
          </a:p>
          <a:p>
            <a:r>
              <a:rPr lang="en-US" dirty="0" smtClean="0">
                <a:latin typeface="Arial" charset="0"/>
              </a:rPr>
              <a:t>These same capabilities form the key enablers for self-planning, self organizing and mobile mesh networking that are required in key military and commercial markets.</a:t>
            </a:r>
          </a:p>
          <a:p>
            <a:endParaRPr lang="en-US" dirty="0" smtClean="0">
              <a:latin typeface="Arial" charset="0"/>
            </a:endParaRPr>
          </a:p>
        </p:txBody>
      </p:sp>
      <p:sp>
        <p:nvSpPr>
          <p:cNvPr id="60419" name="Slide Number Placeholder 3"/>
          <p:cNvSpPr>
            <a:spLocks noGrp="1"/>
          </p:cNvSpPr>
          <p:nvPr>
            <p:ph type="sldNum" sz="quarter" idx="5"/>
          </p:nvPr>
        </p:nvSpPr>
        <p:spPr>
          <a:noFill/>
        </p:spPr>
        <p:txBody>
          <a:bodyPr/>
          <a:lstStyle/>
          <a:p>
            <a:pPr defTabSz="963960"/>
            <a:fld id="{CE1A638F-3D04-41CD-8B53-333E046429F6}" type="slidenum">
              <a:rPr lang="en-US" smtClean="0">
                <a:latin typeface="Arial" charset="0"/>
              </a:rPr>
              <a:pPr defTabSz="963960"/>
              <a:t>8</a:t>
            </a:fld>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769938"/>
            <a:ext cx="5540375" cy="38369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13F6E3D-FB63-4876-91DA-4427D744833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1933"/>
            <a:ext cx="2362200" cy="6110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1933"/>
            <a:ext cx="6934200" cy="6110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8060" y="1219200"/>
            <a:ext cx="8279077" cy="609600"/>
          </a:xfrm>
        </p:spPr>
        <p:txBody>
          <a:bodyPr/>
          <a:lstStyle/>
          <a:p>
            <a:r>
              <a:rPr lang="en-US"/>
              <a:t>Click to edit Master title style</a:t>
            </a:r>
          </a:p>
        </p:txBody>
      </p:sp>
      <p:sp>
        <p:nvSpPr>
          <p:cNvPr id="3" name="Content Placeholder 2"/>
          <p:cNvSpPr>
            <a:spLocks noGrp="1"/>
          </p:cNvSpPr>
          <p:nvPr>
            <p:ph idx="1"/>
          </p:nvPr>
        </p:nvSpPr>
        <p:spPr>
          <a:xfrm>
            <a:off x="901172" y="1905000"/>
            <a:ext cx="834442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050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5450" y="19050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50" y="2057400"/>
            <a:ext cx="8255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1933"/>
            <a:ext cx="2362200" cy="6110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1933"/>
            <a:ext cx="6934200" cy="6110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050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5450" y="19050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1933"/>
            <a:ext cx="2362200" cy="6110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1933"/>
            <a:ext cx="6934200" cy="6110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57300" y="19050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05450" y="19050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8060" y="1219200"/>
            <a:ext cx="8279077" cy="60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Title</a:t>
            </a:r>
          </a:p>
        </p:txBody>
      </p:sp>
      <p:sp>
        <p:nvSpPr>
          <p:cNvPr id="1027" name="Rectangle 3"/>
          <p:cNvSpPr>
            <a:spLocks noGrp="1" noChangeArrowheads="1"/>
          </p:cNvSpPr>
          <p:nvPr>
            <p:ph type="body" idx="1"/>
          </p:nvPr>
        </p:nvSpPr>
        <p:spPr bwMode="auto">
          <a:xfrm>
            <a:off x="901172" y="1905000"/>
            <a:ext cx="8344429"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56359" name="Text Box 7"/>
          <p:cNvSpPr txBox="1">
            <a:spLocks noChangeArrowheads="1"/>
          </p:cNvSpPr>
          <p:nvPr userDrawn="1"/>
        </p:nvSpPr>
        <p:spPr bwMode="auto">
          <a:xfrm>
            <a:off x="9078781" y="6499243"/>
            <a:ext cx="372218" cy="276999"/>
          </a:xfrm>
          <a:prstGeom prst="rect">
            <a:avLst/>
          </a:prstGeom>
          <a:noFill/>
          <a:ln w="9525">
            <a:noFill/>
            <a:miter lim="800000"/>
            <a:headEnd/>
            <a:tailEnd/>
          </a:ln>
          <a:effectLst/>
        </p:spPr>
        <p:txBody>
          <a:bodyPr wrap="none">
            <a:spAutoFit/>
          </a:bodyPr>
          <a:lstStyle/>
          <a:p>
            <a:pPr>
              <a:defRPr/>
            </a:pPr>
            <a:fld id="{5FE7C53F-99E4-4680-8D80-0624C8D72AEF}" type="slidenum">
              <a:rPr lang="en-US" sz="1200">
                <a:solidFill>
                  <a:schemeClr val="bg1"/>
                </a:solidFill>
                <a:latin typeface="Arial" pitchFamily="34" charset="0"/>
              </a:rPr>
              <a:pPr>
                <a:defRPr/>
              </a:pPr>
              <a:t>‹#›</a:t>
            </a:fld>
            <a:endParaRPr lang="en-US" sz="1200">
              <a:solidFill>
                <a:schemeClr val="bg1"/>
              </a:solidFill>
              <a:latin typeface="Arial" pitchFamily="34" charset="0"/>
            </a:endParaRPr>
          </a:p>
        </p:txBody>
      </p:sp>
      <p:pic>
        <p:nvPicPr>
          <p:cNvPr id="1029" name="Picture 11" descr="xg_all_wht_02_10.gif"/>
          <p:cNvPicPr>
            <a:picLocks noChangeAspect="1"/>
          </p:cNvPicPr>
          <p:nvPr userDrawn="1"/>
        </p:nvPicPr>
        <p:blipFill>
          <a:blip r:embed="rId15" cstate="print"/>
          <a:srcRect/>
          <a:stretch>
            <a:fillRect/>
          </a:stretch>
        </p:blipFill>
        <p:spPr bwMode="auto">
          <a:xfrm>
            <a:off x="299244" y="6389707"/>
            <a:ext cx="1155700" cy="403225"/>
          </a:xfrm>
          <a:prstGeom prst="rect">
            <a:avLst/>
          </a:prstGeom>
          <a:noFill/>
          <a:ln w="9525">
            <a:noFill/>
            <a:miter lim="800000"/>
            <a:headEnd/>
            <a:tailEnd/>
          </a:ln>
        </p:spPr>
      </p:pic>
      <p:sp>
        <p:nvSpPr>
          <p:cNvPr id="8" name="Text Box 4"/>
          <p:cNvSpPr txBox="1">
            <a:spLocks noChangeArrowheads="1"/>
          </p:cNvSpPr>
          <p:nvPr userDrawn="1"/>
        </p:nvSpPr>
        <p:spPr bwMode="auto">
          <a:xfrm>
            <a:off x="1981200" y="6413519"/>
            <a:ext cx="6604000" cy="384175"/>
          </a:xfrm>
          <a:prstGeom prst="rect">
            <a:avLst/>
          </a:prstGeom>
          <a:noFill/>
          <a:ln w="9525">
            <a:noFill/>
            <a:miter lim="800000"/>
            <a:headEnd/>
            <a:tailEnd/>
          </a:ln>
        </p:spPr>
        <p:txBody>
          <a:bodyPr>
            <a:spAutoFit/>
          </a:bodyPr>
          <a:lstStyle/>
          <a:p>
            <a:pPr algn="ctr">
              <a:spcBef>
                <a:spcPct val="50000"/>
              </a:spcBef>
              <a:defRPr/>
            </a:pPr>
            <a:r>
              <a:rPr lang="en-US" sz="900" i="1" dirty="0" err="1">
                <a:solidFill>
                  <a:schemeClr val="bg1"/>
                </a:solidFill>
              </a:rPr>
              <a:t>xG</a:t>
            </a:r>
            <a:r>
              <a:rPr lang="en-US" sz="900" i="1" dirty="0">
                <a:solidFill>
                  <a:schemeClr val="bg1"/>
                </a:solidFill>
              </a:rPr>
              <a:t>® and xMax® are registered trademarks of </a:t>
            </a:r>
            <a:r>
              <a:rPr lang="en-US" sz="900" i="1" dirty="0" err="1">
                <a:solidFill>
                  <a:schemeClr val="bg1"/>
                </a:solidFill>
              </a:rPr>
              <a:t>xG</a:t>
            </a:r>
            <a:r>
              <a:rPr lang="en-US" sz="900" i="1" dirty="0">
                <a:solidFill>
                  <a:schemeClr val="bg1"/>
                </a:solidFill>
              </a:rPr>
              <a:t> Technology, Inc.  Copyright </a:t>
            </a:r>
            <a:r>
              <a:rPr lang="en-US" sz="900" i="1" dirty="0" smtClean="0">
                <a:solidFill>
                  <a:schemeClr val="bg1"/>
                </a:solidFill>
              </a:rPr>
              <a:t>2012, </a:t>
            </a:r>
            <a:r>
              <a:rPr lang="en-US" sz="900" i="1" dirty="0">
                <a:solidFill>
                  <a:schemeClr val="bg1"/>
                </a:solidFill>
              </a:rPr>
              <a:t>All Rights Reserved. </a:t>
            </a:r>
            <a:br>
              <a:rPr lang="en-US" sz="900" i="1" dirty="0">
                <a:solidFill>
                  <a:schemeClr val="bg1"/>
                </a:solidFill>
              </a:rPr>
            </a:br>
            <a:r>
              <a:rPr lang="en-US" sz="1000" i="1" dirty="0">
                <a:solidFill>
                  <a:schemeClr val="bg1"/>
                </a:solidFill>
              </a:rPr>
              <a:t>www.xgtechnology.com</a:t>
            </a:r>
            <a:endParaRPr lang="en-US" sz="1000" i="1" dirty="0"/>
          </a:p>
        </p:txBody>
      </p:sp>
      <p:pic>
        <p:nvPicPr>
          <p:cNvPr id="1031" name="Picture 9" descr="xmax_all_wht.png"/>
          <p:cNvPicPr>
            <a:picLocks noChangeAspect="1"/>
          </p:cNvPicPr>
          <p:nvPr userDrawn="1"/>
        </p:nvPicPr>
        <p:blipFill>
          <a:blip r:embed="rId16" cstate="print"/>
          <a:srcRect/>
          <a:stretch>
            <a:fillRect/>
          </a:stretch>
        </p:blipFill>
        <p:spPr bwMode="auto">
          <a:xfrm>
            <a:off x="6576494" y="304819"/>
            <a:ext cx="2982119"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 id="2147483694" r:id="rId12"/>
  </p:sldLayoutIdLst>
  <p:txStyles>
    <p:titleStyle>
      <a:lvl1pPr algn="ctr" rtl="0" eaLnBrk="0" fontAlgn="base" hangingPunct="0">
        <a:spcBef>
          <a:spcPct val="0"/>
        </a:spcBef>
        <a:spcAft>
          <a:spcPct val="0"/>
        </a:spcAft>
        <a:defRPr sz="2800" b="1">
          <a:solidFill>
            <a:schemeClr val="tx1"/>
          </a:solidFill>
          <a:latin typeface="Calibri" pitchFamily="34" charset="0"/>
          <a:ea typeface="+mj-ea"/>
          <a:cs typeface="+mj-cs"/>
        </a:defRPr>
      </a:lvl1pPr>
      <a:lvl2pPr algn="ctr" rtl="0" eaLnBrk="0" fontAlgn="base" hangingPunct="0">
        <a:spcBef>
          <a:spcPct val="0"/>
        </a:spcBef>
        <a:spcAft>
          <a:spcPct val="0"/>
        </a:spcAft>
        <a:defRPr sz="2800" b="1">
          <a:solidFill>
            <a:schemeClr val="tx1"/>
          </a:solidFill>
          <a:latin typeface="Calibri" pitchFamily="34" charset="0"/>
        </a:defRPr>
      </a:lvl2pPr>
      <a:lvl3pPr algn="ctr" rtl="0" eaLnBrk="0" fontAlgn="base" hangingPunct="0">
        <a:spcBef>
          <a:spcPct val="0"/>
        </a:spcBef>
        <a:spcAft>
          <a:spcPct val="0"/>
        </a:spcAft>
        <a:defRPr sz="2800" b="1">
          <a:solidFill>
            <a:schemeClr val="tx1"/>
          </a:solidFill>
          <a:latin typeface="Calibri" pitchFamily="34" charset="0"/>
        </a:defRPr>
      </a:lvl3pPr>
      <a:lvl4pPr algn="ctr" rtl="0" eaLnBrk="0" fontAlgn="base" hangingPunct="0">
        <a:spcBef>
          <a:spcPct val="0"/>
        </a:spcBef>
        <a:spcAft>
          <a:spcPct val="0"/>
        </a:spcAft>
        <a:defRPr sz="2800" b="1">
          <a:solidFill>
            <a:schemeClr val="tx1"/>
          </a:solidFill>
          <a:latin typeface="Calibri" pitchFamily="34" charset="0"/>
        </a:defRPr>
      </a:lvl4pPr>
      <a:lvl5pPr algn="ctr" rtl="0" eaLnBrk="0" fontAlgn="base" hangingPunct="0">
        <a:spcBef>
          <a:spcPct val="0"/>
        </a:spcBef>
        <a:spcAft>
          <a:spcPct val="0"/>
        </a:spcAft>
        <a:defRPr sz="2800" b="1">
          <a:solidFill>
            <a:schemeClr val="tx1"/>
          </a:solidFill>
          <a:latin typeface="Calibri" pitchFamily="34" charset="0"/>
        </a:defRPr>
      </a:lvl5pPr>
      <a:lvl6pPr marL="457200" algn="l" rtl="0" fontAlgn="base">
        <a:spcBef>
          <a:spcPct val="0"/>
        </a:spcBef>
        <a:spcAft>
          <a:spcPct val="0"/>
        </a:spcAft>
        <a:defRPr sz="3200" b="1">
          <a:solidFill>
            <a:schemeClr val="bg1"/>
          </a:solidFill>
          <a:latin typeface="ScalaSansLF-Bold"/>
        </a:defRPr>
      </a:lvl6pPr>
      <a:lvl7pPr marL="914400" algn="l" rtl="0" fontAlgn="base">
        <a:spcBef>
          <a:spcPct val="0"/>
        </a:spcBef>
        <a:spcAft>
          <a:spcPct val="0"/>
        </a:spcAft>
        <a:defRPr sz="3200" b="1">
          <a:solidFill>
            <a:schemeClr val="bg1"/>
          </a:solidFill>
          <a:latin typeface="ScalaSansLF-Bold"/>
        </a:defRPr>
      </a:lvl7pPr>
      <a:lvl8pPr marL="1371600" algn="l" rtl="0" fontAlgn="base">
        <a:spcBef>
          <a:spcPct val="0"/>
        </a:spcBef>
        <a:spcAft>
          <a:spcPct val="0"/>
        </a:spcAft>
        <a:defRPr sz="3200" b="1">
          <a:solidFill>
            <a:schemeClr val="bg1"/>
          </a:solidFill>
          <a:latin typeface="ScalaSansLF-Bold"/>
        </a:defRPr>
      </a:lvl8pPr>
      <a:lvl9pPr marL="1828800" algn="l" rtl="0" fontAlgn="base">
        <a:spcBef>
          <a:spcPct val="0"/>
        </a:spcBef>
        <a:spcAft>
          <a:spcPct val="0"/>
        </a:spcAft>
        <a:defRPr sz="3200" b="1">
          <a:solidFill>
            <a:schemeClr val="bg1"/>
          </a:solidFill>
          <a:latin typeface="ScalaSansLF-Bold"/>
        </a:defRPr>
      </a:lvl9pPr>
    </p:titleStyle>
    <p:bodyStyle>
      <a:lvl1pPr marL="342900" indent="-342900" algn="l" rtl="0" eaLnBrk="0" fontAlgn="base" hangingPunct="0">
        <a:spcBef>
          <a:spcPct val="20000"/>
        </a:spcBef>
        <a:spcAft>
          <a:spcPct val="0"/>
        </a:spcAft>
        <a:buClr>
          <a:srgbClr val="336699"/>
        </a:buClr>
        <a:buFont typeface="Arial" charset="0"/>
        <a:buChar char="►"/>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336699"/>
        </a:buClr>
        <a:buFont typeface="Arial" charset="0"/>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rgbClr val="336699"/>
        </a:buClr>
        <a:buFont typeface="Arial" charset="0"/>
        <a:buChar char="●"/>
        <a:defRPr sz="2000">
          <a:solidFill>
            <a:schemeClr val="tx1"/>
          </a:solidFill>
          <a:latin typeface="Calibri" pitchFamily="34" charset="0"/>
        </a:defRPr>
      </a:lvl3pPr>
      <a:lvl4pPr marL="1600200" indent="-228600" algn="l" rtl="0" eaLnBrk="0" fontAlgn="base" hangingPunct="0">
        <a:spcBef>
          <a:spcPct val="20000"/>
        </a:spcBef>
        <a:spcAft>
          <a:spcPct val="0"/>
        </a:spcAft>
        <a:buClr>
          <a:srgbClr val="336699"/>
        </a:buClr>
        <a:buFont typeface="Arial"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rgbClr val="336699"/>
        </a:buClr>
        <a:buFont typeface="Arial" charset="0"/>
        <a:buChar char="●"/>
        <a:defRPr sz="2000">
          <a:solidFill>
            <a:schemeClr val="tx1"/>
          </a:solidFill>
          <a:latin typeface="Calibri" pitchFamily="34" charset="0"/>
        </a:defRPr>
      </a:lvl5pPr>
      <a:lvl6pPr marL="25146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53072" y="61913"/>
            <a:ext cx="8279077" cy="7667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1257168" y="1905000"/>
            <a:ext cx="8344429"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4532" name="Text Box 4"/>
          <p:cNvSpPr txBox="1">
            <a:spLocks noChangeArrowheads="1"/>
          </p:cNvSpPr>
          <p:nvPr/>
        </p:nvSpPr>
        <p:spPr bwMode="auto">
          <a:xfrm>
            <a:off x="1981201" y="6400800"/>
            <a:ext cx="6019271" cy="457200"/>
          </a:xfrm>
          <a:prstGeom prst="rect">
            <a:avLst/>
          </a:prstGeom>
          <a:noFill/>
          <a:ln w="9525">
            <a:noFill/>
            <a:miter lim="800000"/>
            <a:headEnd/>
            <a:tailEnd/>
          </a:ln>
          <a:effectLst/>
        </p:spPr>
        <p:txBody>
          <a:bodyPr>
            <a:spAutoFit/>
          </a:bodyPr>
          <a:lstStyle/>
          <a:p>
            <a:pPr algn="ctr">
              <a:spcBef>
                <a:spcPct val="50000"/>
              </a:spcBef>
              <a:defRPr/>
            </a:pPr>
            <a:r>
              <a:rPr lang="en-US" sz="1200" i="1">
                <a:solidFill>
                  <a:schemeClr val="bg1"/>
                </a:solidFill>
                <a:latin typeface="Arial" pitchFamily="34" charset="0"/>
              </a:rPr>
              <a:t>The information presented herein is confidential                                                                 and subject to change without notice.</a:t>
            </a:r>
          </a:p>
        </p:txBody>
      </p:sp>
      <p:sp>
        <p:nvSpPr>
          <p:cNvPr id="534533" name="Text Box 5"/>
          <p:cNvSpPr txBox="1">
            <a:spLocks noChangeArrowheads="1"/>
          </p:cNvSpPr>
          <p:nvPr/>
        </p:nvSpPr>
        <p:spPr bwMode="auto">
          <a:xfrm>
            <a:off x="9078781" y="6499243"/>
            <a:ext cx="372218" cy="276999"/>
          </a:xfrm>
          <a:prstGeom prst="rect">
            <a:avLst/>
          </a:prstGeom>
          <a:noFill/>
          <a:ln w="9525">
            <a:noFill/>
            <a:miter lim="800000"/>
            <a:headEnd/>
            <a:tailEnd/>
          </a:ln>
          <a:effectLst/>
        </p:spPr>
        <p:txBody>
          <a:bodyPr wrap="none">
            <a:spAutoFit/>
          </a:bodyPr>
          <a:lstStyle/>
          <a:p>
            <a:pPr>
              <a:defRPr/>
            </a:pPr>
            <a:fld id="{7CE08F68-2983-4D14-B61E-DB6BD5ECE47D}" type="slidenum">
              <a:rPr lang="en-US" sz="1200">
                <a:solidFill>
                  <a:schemeClr val="bg1"/>
                </a:solidFill>
                <a:latin typeface="Arial" pitchFamily="34" charset="0"/>
              </a:rPr>
              <a:pPr>
                <a:defRPr/>
              </a:pPr>
              <a:t>‹#›</a:t>
            </a:fld>
            <a:endParaRPr lang="en-US" sz="1200">
              <a:solidFill>
                <a:schemeClr val="bg1"/>
              </a:solidFill>
              <a:latin typeface="Arial" pitchFamily="34" charset="0"/>
            </a:endParaRPr>
          </a:p>
        </p:txBody>
      </p:sp>
      <p:sp>
        <p:nvSpPr>
          <p:cNvPr id="14342" name="WordArt 6"/>
          <p:cNvSpPr>
            <a:spLocks noChangeArrowheads="1" noChangeShapeType="1" noTextEdit="1"/>
          </p:cNvSpPr>
          <p:nvPr/>
        </p:nvSpPr>
        <p:spPr bwMode="auto">
          <a:xfrm>
            <a:off x="2056871" y="2057400"/>
            <a:ext cx="5106062" cy="3048000"/>
          </a:xfrm>
          <a:prstGeom prst="rect">
            <a:avLst/>
          </a:prstGeom>
        </p:spPr>
        <p:txBody>
          <a:bodyPr wrap="none" fromWordArt="1">
            <a:prstTxWarp prst="textSlantUp">
              <a:avLst>
                <a:gd name="adj" fmla="val 55556"/>
              </a:avLst>
            </a:prstTxWarp>
          </a:bodyPr>
          <a:lstStyle/>
          <a:p>
            <a:pPr algn="ctr"/>
            <a:r>
              <a:rPr lang="en-US" sz="4400" kern="10">
                <a:ln w="3175">
                  <a:solidFill>
                    <a:schemeClr val="bg2"/>
                  </a:solidFill>
                  <a:round/>
                  <a:headEnd/>
                  <a:tailEnd/>
                </a:ln>
                <a:solidFill>
                  <a:srgbClr val="000000">
                    <a:alpha val="10980"/>
                  </a:srgbClr>
                </a:solidFill>
                <a:latin typeface="Arial Black"/>
              </a:rPr>
              <a:t>DRAFT</a:t>
            </a: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06"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ScalaSansLF-Bold"/>
        </a:defRPr>
      </a:lvl2pPr>
      <a:lvl3pPr algn="l" rtl="0" eaLnBrk="0" fontAlgn="base" hangingPunct="0">
        <a:spcBef>
          <a:spcPct val="0"/>
        </a:spcBef>
        <a:spcAft>
          <a:spcPct val="0"/>
        </a:spcAft>
        <a:defRPr sz="3200" b="1">
          <a:solidFill>
            <a:schemeClr val="bg1"/>
          </a:solidFill>
          <a:latin typeface="ScalaSansLF-Bold"/>
        </a:defRPr>
      </a:lvl3pPr>
      <a:lvl4pPr algn="l" rtl="0" eaLnBrk="0" fontAlgn="base" hangingPunct="0">
        <a:spcBef>
          <a:spcPct val="0"/>
        </a:spcBef>
        <a:spcAft>
          <a:spcPct val="0"/>
        </a:spcAft>
        <a:defRPr sz="3200" b="1">
          <a:solidFill>
            <a:schemeClr val="bg1"/>
          </a:solidFill>
          <a:latin typeface="ScalaSansLF-Bold"/>
        </a:defRPr>
      </a:lvl4pPr>
      <a:lvl5pPr algn="l" rtl="0" eaLnBrk="0" fontAlgn="base" hangingPunct="0">
        <a:spcBef>
          <a:spcPct val="0"/>
        </a:spcBef>
        <a:spcAft>
          <a:spcPct val="0"/>
        </a:spcAft>
        <a:defRPr sz="3200" b="1">
          <a:solidFill>
            <a:schemeClr val="bg1"/>
          </a:solidFill>
          <a:latin typeface="ScalaSansLF-Bold"/>
        </a:defRPr>
      </a:lvl5pPr>
      <a:lvl6pPr marL="457200" algn="l" rtl="0" fontAlgn="base">
        <a:spcBef>
          <a:spcPct val="0"/>
        </a:spcBef>
        <a:spcAft>
          <a:spcPct val="0"/>
        </a:spcAft>
        <a:defRPr sz="3200" b="1">
          <a:solidFill>
            <a:schemeClr val="bg1"/>
          </a:solidFill>
          <a:latin typeface="ScalaSansLF-Bold"/>
        </a:defRPr>
      </a:lvl6pPr>
      <a:lvl7pPr marL="914400" algn="l" rtl="0" fontAlgn="base">
        <a:spcBef>
          <a:spcPct val="0"/>
        </a:spcBef>
        <a:spcAft>
          <a:spcPct val="0"/>
        </a:spcAft>
        <a:defRPr sz="3200" b="1">
          <a:solidFill>
            <a:schemeClr val="bg1"/>
          </a:solidFill>
          <a:latin typeface="ScalaSansLF-Bold"/>
        </a:defRPr>
      </a:lvl7pPr>
      <a:lvl8pPr marL="1371600" algn="l" rtl="0" fontAlgn="base">
        <a:spcBef>
          <a:spcPct val="0"/>
        </a:spcBef>
        <a:spcAft>
          <a:spcPct val="0"/>
        </a:spcAft>
        <a:defRPr sz="3200" b="1">
          <a:solidFill>
            <a:schemeClr val="bg1"/>
          </a:solidFill>
          <a:latin typeface="ScalaSansLF-Bold"/>
        </a:defRPr>
      </a:lvl8pPr>
      <a:lvl9pPr marL="1828800" algn="l" rtl="0" fontAlgn="base">
        <a:spcBef>
          <a:spcPct val="0"/>
        </a:spcBef>
        <a:spcAft>
          <a:spcPct val="0"/>
        </a:spcAft>
        <a:defRPr sz="3200" b="1">
          <a:solidFill>
            <a:schemeClr val="bg1"/>
          </a:solidFill>
          <a:latin typeface="ScalaSansLF-Bold"/>
        </a:defRPr>
      </a:lvl9pPr>
    </p:titleStyle>
    <p:bodyStyle>
      <a:lvl1pPr marL="342900" indent="-342900" algn="l" rtl="0" eaLnBrk="0" fontAlgn="base" hangingPunct="0">
        <a:spcBef>
          <a:spcPct val="20000"/>
        </a:spcBef>
        <a:spcAft>
          <a:spcPct val="0"/>
        </a:spcAft>
        <a:buClr>
          <a:srgbClr val="336699"/>
        </a:buClr>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Clr>
          <a:srgbClr val="336699"/>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lr>
          <a:srgbClr val="336699"/>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99"/>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53072" y="61913"/>
            <a:ext cx="8279077" cy="7667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1257168" y="1905000"/>
            <a:ext cx="8344429"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6359" name="Text Box 7"/>
          <p:cNvSpPr txBox="1">
            <a:spLocks noChangeArrowheads="1"/>
          </p:cNvSpPr>
          <p:nvPr/>
        </p:nvSpPr>
        <p:spPr bwMode="auto">
          <a:xfrm>
            <a:off x="9078781" y="6499243"/>
            <a:ext cx="372218" cy="276999"/>
          </a:xfrm>
          <a:prstGeom prst="rect">
            <a:avLst/>
          </a:prstGeom>
          <a:noFill/>
          <a:ln w="9525">
            <a:noFill/>
            <a:miter lim="800000"/>
            <a:headEnd/>
            <a:tailEnd/>
          </a:ln>
          <a:effectLst/>
        </p:spPr>
        <p:txBody>
          <a:bodyPr wrap="none">
            <a:spAutoFit/>
          </a:bodyPr>
          <a:lstStyle/>
          <a:p>
            <a:pPr>
              <a:defRPr/>
            </a:pPr>
            <a:fld id="{48A1E53C-FFBC-4038-AE6E-D7C0D1E93CC3}" type="slidenum">
              <a:rPr lang="en-US" sz="1200">
                <a:solidFill>
                  <a:srgbClr val="FFFFFF"/>
                </a:solidFill>
                <a:latin typeface="Arial" pitchFamily="34" charset="0"/>
              </a:rPr>
              <a:pPr>
                <a:defRPr/>
              </a:pPr>
              <a:t>‹#›</a:t>
            </a:fld>
            <a:endParaRPr lang="en-US" sz="1200">
              <a:solidFill>
                <a:srgbClr val="FFFFFF"/>
              </a:solidFill>
              <a:latin typeface="Arial" pitchFamily="34" charset="0"/>
            </a:endParaRPr>
          </a:p>
        </p:txBody>
      </p:sp>
      <p:pic>
        <p:nvPicPr>
          <p:cNvPr id="26629" name="Picture 11" descr="xg_all_wht_02_10.gif"/>
          <p:cNvPicPr>
            <a:picLocks noChangeAspect="1"/>
          </p:cNvPicPr>
          <p:nvPr/>
        </p:nvPicPr>
        <p:blipFill>
          <a:blip r:embed="rId14" cstate="print"/>
          <a:srcRect/>
          <a:stretch>
            <a:fillRect/>
          </a:stretch>
        </p:blipFill>
        <p:spPr bwMode="auto">
          <a:xfrm>
            <a:off x="299244" y="6389707"/>
            <a:ext cx="1155700" cy="403225"/>
          </a:xfrm>
          <a:prstGeom prst="rect">
            <a:avLst/>
          </a:prstGeom>
          <a:noFill/>
          <a:ln w="9525">
            <a:noFill/>
            <a:miter lim="800000"/>
            <a:headEnd/>
            <a:tailEnd/>
          </a:ln>
        </p:spPr>
      </p:pic>
      <p:sp>
        <p:nvSpPr>
          <p:cNvPr id="7" name="Text Box 4"/>
          <p:cNvSpPr txBox="1">
            <a:spLocks noChangeArrowheads="1"/>
          </p:cNvSpPr>
          <p:nvPr userDrawn="1"/>
        </p:nvSpPr>
        <p:spPr bwMode="auto">
          <a:xfrm>
            <a:off x="1981200" y="6350019"/>
            <a:ext cx="6604000" cy="530225"/>
          </a:xfrm>
          <a:prstGeom prst="rect">
            <a:avLst/>
          </a:prstGeom>
          <a:noFill/>
          <a:ln w="9525">
            <a:noFill/>
            <a:miter lim="800000"/>
            <a:headEnd/>
            <a:tailEnd/>
          </a:ln>
          <a:effectLst/>
        </p:spPr>
        <p:txBody>
          <a:bodyPr>
            <a:spAutoFit/>
          </a:bodyPr>
          <a:lstStyle/>
          <a:p>
            <a:pPr algn="ctr">
              <a:spcBef>
                <a:spcPct val="50000"/>
              </a:spcBef>
              <a:defRPr/>
            </a:pPr>
            <a:r>
              <a:rPr lang="en-US" sz="900" i="1" dirty="0">
                <a:solidFill>
                  <a:schemeClr val="bg1"/>
                </a:solidFill>
                <a:latin typeface="Arial" pitchFamily="34" charset="0"/>
              </a:rPr>
              <a:t>The information presented herein is confidential and subject to change without notice. </a:t>
            </a:r>
            <a:r>
              <a:rPr lang="en-US" sz="900" i="1" dirty="0" err="1">
                <a:solidFill>
                  <a:schemeClr val="bg1"/>
                </a:solidFill>
                <a:latin typeface="Arial" pitchFamily="34" charset="0"/>
              </a:rPr>
              <a:t>xG</a:t>
            </a:r>
            <a:r>
              <a:rPr lang="en-US" sz="900" i="1" dirty="0">
                <a:solidFill>
                  <a:schemeClr val="bg1"/>
                </a:solidFill>
                <a:latin typeface="Arial" pitchFamily="34" charset="0"/>
              </a:rPr>
              <a:t>® and xMax® are registered trademarks of </a:t>
            </a:r>
            <a:r>
              <a:rPr lang="en-US" sz="900" i="1" dirty="0" err="1">
                <a:solidFill>
                  <a:schemeClr val="bg1"/>
                </a:solidFill>
                <a:latin typeface="Arial" pitchFamily="34" charset="0"/>
              </a:rPr>
              <a:t>xG</a:t>
            </a:r>
            <a:r>
              <a:rPr lang="en-US" sz="900" i="1" dirty="0">
                <a:solidFill>
                  <a:schemeClr val="bg1"/>
                </a:solidFill>
                <a:latin typeface="Arial" pitchFamily="34" charset="0"/>
              </a:rPr>
              <a:t> Technology, Inc.  Copyright 2011, All Rights Reserved. </a:t>
            </a:r>
            <a:br>
              <a:rPr lang="en-US" sz="900" i="1" dirty="0">
                <a:solidFill>
                  <a:schemeClr val="bg1"/>
                </a:solidFill>
                <a:latin typeface="Arial" pitchFamily="34" charset="0"/>
              </a:rPr>
            </a:br>
            <a:r>
              <a:rPr lang="en-US" sz="1000" i="1" dirty="0">
                <a:solidFill>
                  <a:schemeClr val="bg1"/>
                </a:solidFill>
                <a:latin typeface="Arial" pitchFamily="34" charset="0"/>
              </a:rPr>
              <a:t>www.xgtechnology.com</a:t>
            </a:r>
            <a:endParaRPr lang="en-US" sz="1000" i="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727" r:id="rId1"/>
    <p:sldLayoutId id="2147483726" r:id="rId2"/>
    <p:sldLayoutId id="2147483725" r:id="rId3"/>
    <p:sldLayoutId id="2147483724" r:id="rId4"/>
    <p:sldLayoutId id="2147483723" r:id="rId5"/>
    <p:sldLayoutId id="2147483722" r:id="rId6"/>
    <p:sldLayoutId id="2147483721" r:id="rId7"/>
    <p:sldLayoutId id="2147483720" r:id="rId8"/>
    <p:sldLayoutId id="2147483719" r:id="rId9"/>
    <p:sldLayoutId id="2147483718" r:id="rId10"/>
    <p:sldLayoutId id="2147483717"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ScalaSansLF-Bold"/>
        </a:defRPr>
      </a:lvl2pPr>
      <a:lvl3pPr algn="l" rtl="0" eaLnBrk="0" fontAlgn="base" hangingPunct="0">
        <a:spcBef>
          <a:spcPct val="0"/>
        </a:spcBef>
        <a:spcAft>
          <a:spcPct val="0"/>
        </a:spcAft>
        <a:defRPr sz="3200" b="1">
          <a:solidFill>
            <a:schemeClr val="bg1"/>
          </a:solidFill>
          <a:latin typeface="ScalaSansLF-Bold"/>
        </a:defRPr>
      </a:lvl3pPr>
      <a:lvl4pPr algn="l" rtl="0" eaLnBrk="0" fontAlgn="base" hangingPunct="0">
        <a:spcBef>
          <a:spcPct val="0"/>
        </a:spcBef>
        <a:spcAft>
          <a:spcPct val="0"/>
        </a:spcAft>
        <a:defRPr sz="3200" b="1">
          <a:solidFill>
            <a:schemeClr val="bg1"/>
          </a:solidFill>
          <a:latin typeface="ScalaSansLF-Bold"/>
        </a:defRPr>
      </a:lvl4pPr>
      <a:lvl5pPr algn="l" rtl="0" eaLnBrk="0" fontAlgn="base" hangingPunct="0">
        <a:spcBef>
          <a:spcPct val="0"/>
        </a:spcBef>
        <a:spcAft>
          <a:spcPct val="0"/>
        </a:spcAft>
        <a:defRPr sz="3200" b="1">
          <a:solidFill>
            <a:schemeClr val="bg1"/>
          </a:solidFill>
          <a:latin typeface="ScalaSansLF-Bold"/>
        </a:defRPr>
      </a:lvl5pPr>
      <a:lvl6pPr marL="457200" algn="l" rtl="0" fontAlgn="base">
        <a:spcBef>
          <a:spcPct val="0"/>
        </a:spcBef>
        <a:spcAft>
          <a:spcPct val="0"/>
        </a:spcAft>
        <a:defRPr sz="3200" b="1">
          <a:solidFill>
            <a:schemeClr val="bg1"/>
          </a:solidFill>
          <a:latin typeface="ScalaSansLF-Bold"/>
        </a:defRPr>
      </a:lvl6pPr>
      <a:lvl7pPr marL="914400" algn="l" rtl="0" fontAlgn="base">
        <a:spcBef>
          <a:spcPct val="0"/>
        </a:spcBef>
        <a:spcAft>
          <a:spcPct val="0"/>
        </a:spcAft>
        <a:defRPr sz="3200" b="1">
          <a:solidFill>
            <a:schemeClr val="bg1"/>
          </a:solidFill>
          <a:latin typeface="ScalaSansLF-Bold"/>
        </a:defRPr>
      </a:lvl7pPr>
      <a:lvl8pPr marL="1371600" algn="l" rtl="0" fontAlgn="base">
        <a:spcBef>
          <a:spcPct val="0"/>
        </a:spcBef>
        <a:spcAft>
          <a:spcPct val="0"/>
        </a:spcAft>
        <a:defRPr sz="3200" b="1">
          <a:solidFill>
            <a:schemeClr val="bg1"/>
          </a:solidFill>
          <a:latin typeface="ScalaSansLF-Bold"/>
        </a:defRPr>
      </a:lvl8pPr>
      <a:lvl9pPr marL="1828800" algn="l" rtl="0" fontAlgn="base">
        <a:spcBef>
          <a:spcPct val="0"/>
        </a:spcBef>
        <a:spcAft>
          <a:spcPct val="0"/>
        </a:spcAft>
        <a:defRPr sz="3200" b="1">
          <a:solidFill>
            <a:schemeClr val="bg1"/>
          </a:solidFill>
          <a:latin typeface="ScalaSansLF-Bold"/>
        </a:defRPr>
      </a:lvl9pPr>
    </p:titleStyle>
    <p:bodyStyle>
      <a:lvl1pPr marL="342900" indent="-342900" algn="l" rtl="0" eaLnBrk="0" fontAlgn="base" hangingPunct="0">
        <a:spcBef>
          <a:spcPct val="20000"/>
        </a:spcBef>
        <a:spcAft>
          <a:spcPct val="0"/>
        </a:spcAft>
        <a:buClr>
          <a:srgbClr val="336699"/>
        </a:buClr>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Clr>
          <a:srgbClr val="336699"/>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lr>
          <a:srgbClr val="336699"/>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99"/>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336699"/>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em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11"/>
          <p:cNvSpPr txBox="1">
            <a:spLocks noChangeArrowheads="1"/>
          </p:cNvSpPr>
          <p:nvPr/>
        </p:nvSpPr>
        <p:spPr bwMode="auto">
          <a:xfrm>
            <a:off x="533400" y="5334010"/>
            <a:ext cx="5365750" cy="708025"/>
          </a:xfrm>
          <a:prstGeom prst="rect">
            <a:avLst/>
          </a:prstGeom>
          <a:noFill/>
          <a:ln w="9525">
            <a:noFill/>
            <a:miter lim="800000"/>
            <a:headEnd/>
            <a:tailEnd/>
          </a:ln>
        </p:spPr>
        <p:txBody>
          <a:bodyPr>
            <a:spAutoFit/>
          </a:bodyPr>
          <a:lstStyle/>
          <a:p>
            <a:r>
              <a:rPr lang="en-US" sz="2400" b="0" dirty="0" smtClean="0">
                <a:latin typeface="Calibri" pitchFamily="34" charset="0"/>
              </a:rPr>
              <a:t>27</a:t>
            </a:r>
            <a:r>
              <a:rPr lang="en-US" sz="2400" b="0" baseline="30000" dirty="0" smtClean="0">
                <a:latin typeface="Calibri" pitchFamily="34" charset="0"/>
              </a:rPr>
              <a:t>th</a:t>
            </a:r>
            <a:r>
              <a:rPr lang="en-US" sz="2400" b="0" dirty="0" smtClean="0">
                <a:latin typeface="Calibri" pitchFamily="34" charset="0"/>
              </a:rPr>
              <a:t> March, 2012</a:t>
            </a:r>
            <a:endParaRPr lang="en-US" sz="1600" b="0" dirty="0">
              <a:latin typeface="Calibri" pitchFamily="34" charset="0"/>
            </a:endParaRPr>
          </a:p>
          <a:p>
            <a:endParaRPr lang="en-US" sz="1600" b="0" dirty="0">
              <a:latin typeface="Calibri" pitchFamily="34" charset="0"/>
            </a:endParaRPr>
          </a:p>
        </p:txBody>
      </p:sp>
      <p:sp>
        <p:nvSpPr>
          <p:cNvPr id="8" name="Text Box 67"/>
          <p:cNvSpPr txBox="1">
            <a:spLocks noChangeArrowheads="1"/>
          </p:cNvSpPr>
          <p:nvPr/>
        </p:nvSpPr>
        <p:spPr bwMode="auto">
          <a:xfrm>
            <a:off x="540025" y="1439412"/>
            <a:ext cx="6146535" cy="1200329"/>
          </a:xfrm>
          <a:prstGeom prst="rect">
            <a:avLst/>
          </a:prstGeom>
          <a:noFill/>
          <a:ln w="9525">
            <a:noFill/>
            <a:miter lim="800000"/>
            <a:headEnd/>
            <a:tailEnd/>
          </a:ln>
        </p:spPr>
        <p:txBody>
          <a:bodyPr wrap="square">
            <a:spAutoFit/>
          </a:bodyPr>
          <a:lstStyle/>
          <a:p>
            <a:pPr>
              <a:spcBef>
                <a:spcPct val="50000"/>
              </a:spcBef>
            </a:pPr>
            <a:r>
              <a:rPr lang="en-GB" sz="3600" dirty="0" smtClean="0">
                <a:latin typeface="Calibri" pitchFamily="34" charset="0"/>
              </a:rPr>
              <a:t>xMax Cognitive Radio Networks</a:t>
            </a:r>
            <a:endParaRPr lang="en-US" sz="3600" b="0" i="1" dirty="0">
              <a:latin typeface="Calibri" pitchFamily="34" charset="0"/>
            </a:endParaRPr>
          </a:p>
        </p:txBody>
      </p:sp>
      <p:grpSp>
        <p:nvGrpSpPr>
          <p:cNvPr id="11" name="Group 10"/>
          <p:cNvGrpSpPr/>
          <p:nvPr/>
        </p:nvGrpSpPr>
        <p:grpSpPr>
          <a:xfrm>
            <a:off x="6769110" y="1969736"/>
            <a:ext cx="2238863" cy="3962400"/>
            <a:chOff x="6248400" y="1989292"/>
            <a:chExt cx="2066643" cy="3962400"/>
          </a:xfrm>
        </p:grpSpPr>
        <p:pic>
          <p:nvPicPr>
            <p:cNvPr id="10" name="Picture 9" descr="cover_images_14 oct 2011.png"/>
            <p:cNvPicPr>
              <a:picLocks noChangeAspect="1"/>
            </p:cNvPicPr>
            <p:nvPr/>
          </p:nvPicPr>
          <p:blipFill>
            <a:blip r:embed="rId3" cstate="print"/>
            <a:stretch>
              <a:fillRect/>
            </a:stretch>
          </p:blipFill>
          <p:spPr>
            <a:xfrm>
              <a:off x="6248400" y="1989292"/>
              <a:ext cx="2066643" cy="3962400"/>
            </a:xfrm>
            <a:prstGeom prst="rect">
              <a:avLst/>
            </a:prstGeom>
          </p:spPr>
        </p:pic>
        <p:pic>
          <p:nvPicPr>
            <p:cNvPr id="9" name="Picture 8" descr="Mil SPec cover page.JPG"/>
            <p:cNvPicPr>
              <a:picLocks noChangeAspect="1"/>
            </p:cNvPicPr>
            <p:nvPr/>
          </p:nvPicPr>
          <p:blipFill>
            <a:blip r:embed="rId4" cstate="print"/>
            <a:srcRect l="6542" t="3448" r="5144" b="68965"/>
            <a:stretch>
              <a:fillRect/>
            </a:stretch>
          </p:blipFill>
          <p:spPr>
            <a:xfrm>
              <a:off x="6324600" y="2005476"/>
              <a:ext cx="1981200" cy="1295400"/>
            </a:xfrm>
            <a:prstGeom prst="rect">
              <a:avLst/>
            </a:prstGeom>
          </p:spPr>
        </p:pic>
      </p:grpSp>
      <p:sp>
        <p:nvSpPr>
          <p:cNvPr id="12" name="Rectangle 11"/>
          <p:cNvSpPr/>
          <p:nvPr/>
        </p:nvSpPr>
        <p:spPr>
          <a:xfrm>
            <a:off x="527065" y="3988276"/>
            <a:ext cx="6026135" cy="830997"/>
          </a:xfrm>
          <a:prstGeom prst="rect">
            <a:avLst/>
          </a:prstGeom>
        </p:spPr>
        <p:txBody>
          <a:bodyPr wrap="square">
            <a:spAutoFit/>
          </a:bodyPr>
          <a:lstStyle/>
          <a:p>
            <a:r>
              <a:rPr lang="en-GB" sz="2400" dirty="0" smtClean="0"/>
              <a:t>Short Range Devices Management Group</a:t>
            </a:r>
            <a:endParaRPr lang="en-GB" sz="2400" dirty="0"/>
          </a:p>
        </p:txBody>
      </p:sp>
      <p:pic>
        <p:nvPicPr>
          <p:cNvPr id="14" name="Picture 13" descr="ecc_logo.jpg"/>
          <p:cNvPicPr>
            <a:picLocks noChangeAspect="1"/>
          </p:cNvPicPr>
          <p:nvPr/>
        </p:nvPicPr>
        <p:blipFill>
          <a:blip r:embed="rId5" cstate="print"/>
          <a:stretch>
            <a:fillRect/>
          </a:stretch>
        </p:blipFill>
        <p:spPr>
          <a:xfrm>
            <a:off x="608901" y="3029995"/>
            <a:ext cx="2146300" cy="10002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77" y="1333900"/>
            <a:ext cx="9044148" cy="4724400"/>
          </a:xfrm>
        </p:spPr>
        <p:txBody>
          <a:bodyPr>
            <a:normAutofit/>
          </a:bodyPr>
          <a:lstStyle/>
          <a:p>
            <a:pPr>
              <a:spcBef>
                <a:spcPts val="1200"/>
              </a:spcBef>
            </a:pPr>
            <a:r>
              <a:rPr lang="en-US" sz="1800" dirty="0" smtClean="0"/>
              <a:t>Wide area ‘</a:t>
            </a:r>
            <a:r>
              <a:rPr lang="en-US" sz="1800" dirty="0" err="1" smtClean="0"/>
              <a:t>throughhaul</a:t>
            </a:r>
            <a:r>
              <a:rPr lang="en-US" sz="1800" dirty="0" smtClean="0"/>
              <a:t>’ for </a:t>
            </a:r>
            <a:r>
              <a:rPr lang="en-GB" sz="1800" dirty="0" smtClean="0"/>
              <a:t>a mesh network of alarms, SM/SG, RFID, asset tracking</a:t>
            </a:r>
            <a:endParaRPr lang="en-US" sz="1800" dirty="0" smtClean="0"/>
          </a:p>
          <a:p>
            <a:pPr lvl="1">
              <a:lnSpc>
                <a:spcPts val="2000"/>
              </a:lnSpc>
              <a:spcBef>
                <a:spcPts val="600"/>
              </a:spcBef>
              <a:spcAft>
                <a:spcPts val="0"/>
              </a:spcAft>
            </a:pPr>
            <a:r>
              <a:rPr lang="en-US" sz="1600" dirty="0" smtClean="0"/>
              <a:t>SRDs integrated with xMax to achieve high </a:t>
            </a:r>
            <a:r>
              <a:rPr lang="en-US" sz="1600" dirty="0" err="1" smtClean="0"/>
              <a:t>thoughput</a:t>
            </a:r>
            <a:r>
              <a:rPr lang="en-US" sz="1600" dirty="0" smtClean="0"/>
              <a:t>, mobility, NLOS and increased range</a:t>
            </a:r>
          </a:p>
          <a:p>
            <a:pPr lvl="1">
              <a:lnSpc>
                <a:spcPts val="2000"/>
              </a:lnSpc>
              <a:spcBef>
                <a:spcPts val="600"/>
              </a:spcBef>
              <a:spcAft>
                <a:spcPts val="0"/>
              </a:spcAft>
            </a:pPr>
            <a:r>
              <a:rPr lang="en-US" sz="1600" dirty="0" smtClean="0"/>
              <a:t>own network allows increased capacity at low cost </a:t>
            </a:r>
          </a:p>
          <a:p>
            <a:pPr lvl="1">
              <a:lnSpc>
                <a:spcPts val="2000"/>
              </a:lnSpc>
              <a:spcBef>
                <a:spcPts val="600"/>
              </a:spcBef>
              <a:spcAft>
                <a:spcPts val="0"/>
              </a:spcAft>
            </a:pPr>
            <a:r>
              <a:rPr lang="en-US" sz="1600" dirty="0" smtClean="0"/>
              <a:t>self organizing network allows for lower-cost IT technician vs. expensive RF engineering skill level</a:t>
            </a:r>
          </a:p>
          <a:p>
            <a:pPr>
              <a:spcBef>
                <a:spcPts val="1200"/>
              </a:spcBef>
              <a:spcAft>
                <a:spcPts val="0"/>
              </a:spcAft>
              <a:defRPr/>
            </a:pPr>
            <a:r>
              <a:rPr lang="en-US" sz="1800" dirty="0" smtClean="0">
                <a:cs typeface="Calibri" pitchFamily="34" charset="0"/>
              </a:rPr>
              <a:t>Public safety market </a:t>
            </a:r>
          </a:p>
          <a:p>
            <a:pPr lvl="1">
              <a:lnSpc>
                <a:spcPts val="2000"/>
              </a:lnSpc>
              <a:spcBef>
                <a:spcPts val="600"/>
              </a:spcBef>
              <a:spcAft>
                <a:spcPts val="0"/>
              </a:spcAft>
              <a:defRPr/>
            </a:pPr>
            <a:r>
              <a:rPr lang="en-US" sz="1600" dirty="0" smtClean="0"/>
              <a:t>no dedicated spectrum</a:t>
            </a:r>
          </a:p>
          <a:p>
            <a:pPr lvl="1">
              <a:lnSpc>
                <a:spcPts val="2000"/>
              </a:lnSpc>
              <a:spcBef>
                <a:spcPts val="600"/>
              </a:spcBef>
              <a:spcAft>
                <a:spcPts val="0"/>
              </a:spcAft>
              <a:defRPr/>
            </a:pPr>
            <a:r>
              <a:rPr lang="en-US" sz="1600" dirty="0" smtClean="0"/>
              <a:t>requires robust, resilient, flexible, on-demand coverage and service in wireless-impaired environments. Voice can be tagged and prioritized end-to-end through network for high reliability</a:t>
            </a:r>
          </a:p>
          <a:p>
            <a:pPr lvl="1">
              <a:lnSpc>
                <a:spcPts val="2000"/>
              </a:lnSpc>
              <a:spcBef>
                <a:spcPts val="600"/>
              </a:spcBef>
              <a:spcAft>
                <a:spcPts val="0"/>
              </a:spcAft>
              <a:defRPr/>
            </a:pPr>
            <a:r>
              <a:rPr lang="en-US" sz="1600" dirty="0" smtClean="0"/>
              <a:t>wireless broadband and software-defined radios are becoming public safety standards </a:t>
            </a:r>
          </a:p>
          <a:p>
            <a:pPr>
              <a:spcBef>
                <a:spcPts val="1200"/>
              </a:spcBef>
            </a:pPr>
            <a:r>
              <a:rPr lang="en-GB" sz="1800" dirty="0" smtClean="0">
                <a:cs typeface="Calibri" pitchFamily="34" charset="0"/>
              </a:rPr>
              <a:t>‘Enhanced’ White Spaces</a:t>
            </a:r>
            <a:endParaRPr lang="en-US" sz="1800" dirty="0" smtClean="0">
              <a:cs typeface="Calibri" pitchFamily="34" charset="0"/>
            </a:endParaRPr>
          </a:p>
          <a:p>
            <a:pPr lvl="1">
              <a:lnSpc>
                <a:spcPts val="2000"/>
              </a:lnSpc>
              <a:spcBef>
                <a:spcPts val="600"/>
              </a:spcBef>
              <a:spcAft>
                <a:spcPts val="0"/>
              </a:spcAft>
              <a:defRPr/>
            </a:pPr>
            <a:r>
              <a:rPr lang="en-US" sz="1600" dirty="0" smtClean="0"/>
              <a:t>extends White Spaces networks into (largely urban) areas otherwise blocked by the database </a:t>
            </a:r>
          </a:p>
          <a:p>
            <a:pPr lvl="1">
              <a:lnSpc>
                <a:spcPts val="2000"/>
              </a:lnSpc>
              <a:spcBef>
                <a:spcPts val="600"/>
              </a:spcBef>
              <a:spcAft>
                <a:spcPts val="0"/>
              </a:spcAft>
              <a:defRPr/>
            </a:pPr>
            <a:r>
              <a:rPr lang="en-US" sz="1600" dirty="0" smtClean="0"/>
              <a:t>low cost solution</a:t>
            </a:r>
          </a:p>
          <a:p>
            <a:pPr lvl="1">
              <a:lnSpc>
                <a:spcPts val="2000"/>
              </a:lnSpc>
              <a:spcBef>
                <a:spcPts val="600"/>
              </a:spcBef>
              <a:spcAft>
                <a:spcPts val="0"/>
              </a:spcAft>
              <a:defRPr/>
            </a:pPr>
            <a:r>
              <a:rPr lang="en-US" sz="1600" dirty="0" err="1" smtClean="0"/>
              <a:t>prioritised</a:t>
            </a:r>
            <a:r>
              <a:rPr lang="en-US" sz="1600" dirty="0" smtClean="0"/>
              <a:t> for voice, with other higher bandwidth unlicensed bands (2.4GHz, 5.8GHz) for data</a:t>
            </a:r>
          </a:p>
          <a:p>
            <a:endParaRPr lang="en-US" dirty="0"/>
          </a:p>
        </p:txBody>
      </p:sp>
      <p:sp>
        <p:nvSpPr>
          <p:cNvPr id="4" name="Title 1"/>
          <p:cNvSpPr txBox="1">
            <a:spLocks/>
          </p:cNvSpPr>
          <p:nvPr/>
        </p:nvSpPr>
        <p:spPr bwMode="auto">
          <a:xfrm>
            <a:off x="498897" y="220211"/>
            <a:ext cx="7866327" cy="5334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en-US" sz="2800" b="0" dirty="0" smtClean="0">
                <a:solidFill>
                  <a:schemeClr val="bg1"/>
                </a:solidFill>
                <a:latin typeface="Arial" pitchFamily="34" charset="0"/>
                <a:cs typeface="Arial" pitchFamily="34" charset="0"/>
              </a:rPr>
              <a:t>Potential use cases</a:t>
            </a:r>
            <a:endParaRPr kumimoji="0" lang="en-US"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207420" y="5562617"/>
            <a:ext cx="184731" cy="646331"/>
          </a:xfrm>
          <a:prstGeom prst="rect">
            <a:avLst/>
          </a:prstGeom>
          <a:noFill/>
          <a:ln w="9525">
            <a:noFill/>
            <a:miter lim="800000"/>
            <a:headEnd/>
            <a:tailEnd/>
          </a:ln>
        </p:spPr>
        <p:txBody>
          <a:bodyPr wrap="none">
            <a:spAutoFit/>
          </a:bodyPr>
          <a:lstStyle/>
          <a:p>
            <a:endParaRPr lang="en-US" b="0">
              <a:solidFill>
                <a:schemeClr val="bg1"/>
              </a:solidFill>
              <a:latin typeface="Verdana" pitchFamily="34" charset="0"/>
            </a:endParaRPr>
          </a:p>
          <a:p>
            <a:endParaRPr lang="en-GB" b="0">
              <a:solidFill>
                <a:schemeClr val="bg1"/>
              </a:solidFill>
              <a:latin typeface="Verdana" pitchFamily="34" charset="0"/>
            </a:endParaRPr>
          </a:p>
        </p:txBody>
      </p:sp>
      <p:sp>
        <p:nvSpPr>
          <p:cNvPr id="43010" name="Title 4"/>
          <p:cNvSpPr>
            <a:spLocks noGrp="1"/>
          </p:cNvSpPr>
          <p:nvPr>
            <p:ph type="title"/>
          </p:nvPr>
        </p:nvSpPr>
        <p:spPr>
          <a:xfrm>
            <a:off x="483066" y="211822"/>
            <a:ext cx="8915400" cy="533400"/>
          </a:xfrm>
        </p:spPr>
        <p:txBody>
          <a:bodyPr/>
          <a:lstStyle/>
          <a:p>
            <a:pPr algn="l"/>
            <a:r>
              <a:rPr lang="en-US" b="0" dirty="0" smtClean="0">
                <a:solidFill>
                  <a:schemeClr val="bg1"/>
                </a:solidFill>
                <a:latin typeface="Arial" charset="0"/>
                <a:cs typeface="Arial" charset="0"/>
              </a:rPr>
              <a:t>Introduction</a:t>
            </a:r>
          </a:p>
        </p:txBody>
      </p:sp>
      <p:sp>
        <p:nvSpPr>
          <p:cNvPr id="43011" name="Rectangle 4"/>
          <p:cNvSpPr txBox="1">
            <a:spLocks noChangeArrowheads="1"/>
          </p:cNvSpPr>
          <p:nvPr/>
        </p:nvSpPr>
        <p:spPr bwMode="auto">
          <a:xfrm>
            <a:off x="487684" y="1341889"/>
            <a:ext cx="9079264" cy="4724400"/>
          </a:xfrm>
          <a:prstGeom prst="rect">
            <a:avLst/>
          </a:prstGeom>
          <a:noFill/>
          <a:ln w="9525">
            <a:noFill/>
            <a:miter lim="800000"/>
            <a:headEnd/>
            <a:tailEnd/>
          </a:ln>
        </p:spPr>
        <p:txBody>
          <a:bodyPr/>
          <a:lstStyle/>
          <a:p>
            <a:pPr marL="342900" indent="-342900">
              <a:spcBef>
                <a:spcPts val="1200"/>
              </a:spcBef>
              <a:spcAft>
                <a:spcPts val="0"/>
              </a:spcAft>
              <a:buClr>
                <a:srgbClr val="336699"/>
              </a:buClr>
              <a:buFont typeface="Arial" charset="0"/>
              <a:buChar char="►"/>
            </a:pPr>
            <a:r>
              <a:rPr lang="en-US" b="0" dirty="0" smtClean="0">
                <a:latin typeface="Calibri" pitchFamily="34" charset="0"/>
              </a:rPr>
              <a:t>xMax - the world’s first wide area cellular cognitive wireless broadband network solution</a:t>
            </a:r>
          </a:p>
          <a:p>
            <a:pPr marL="800100" lvl="1" indent="-342900">
              <a:lnSpc>
                <a:spcPts val="1500"/>
              </a:lnSpc>
              <a:spcBef>
                <a:spcPts val="1200"/>
              </a:spcBef>
              <a:spcAft>
                <a:spcPts val="0"/>
              </a:spcAft>
              <a:buClr>
                <a:srgbClr val="336699"/>
              </a:buClr>
              <a:buFont typeface="Calibri" pitchFamily="34" charset="0"/>
              <a:buChar char="–"/>
            </a:pPr>
            <a:r>
              <a:rPr lang="en-GB" sz="1600" b="0" dirty="0" smtClean="0">
                <a:solidFill>
                  <a:srgbClr val="000000"/>
                </a:solidFill>
                <a:latin typeface="Calibri" pitchFamily="34" charset="0"/>
              </a:rPr>
              <a:t>advanced sensing: DAA, interference tolerance and DSA </a:t>
            </a:r>
          </a:p>
          <a:p>
            <a:pPr marL="800100" lvl="1" indent="-342900">
              <a:lnSpc>
                <a:spcPts val="1500"/>
              </a:lnSpc>
              <a:spcBef>
                <a:spcPts val="1200"/>
              </a:spcBef>
              <a:spcAft>
                <a:spcPts val="0"/>
              </a:spcAft>
              <a:buClr>
                <a:srgbClr val="336699"/>
              </a:buClr>
              <a:buFont typeface="Calibri" pitchFamily="34" charset="0"/>
              <a:buChar char="–"/>
            </a:pPr>
            <a:r>
              <a:rPr lang="en-GB" sz="1600" b="0" dirty="0" smtClean="0">
                <a:latin typeface="Calibri" pitchFamily="34" charset="0"/>
              </a:rPr>
              <a:t>all IP: application and service neutral – enables enhanced functionality , features and performance</a:t>
            </a:r>
          </a:p>
          <a:p>
            <a:pPr marL="800100" lvl="1" indent="-342900">
              <a:lnSpc>
                <a:spcPts val="1500"/>
              </a:lnSpc>
              <a:spcBef>
                <a:spcPts val="1200"/>
              </a:spcBef>
              <a:spcAft>
                <a:spcPts val="0"/>
              </a:spcAft>
              <a:buClr>
                <a:srgbClr val="336699"/>
              </a:buClr>
              <a:buFont typeface="Calibri" pitchFamily="34" charset="0"/>
              <a:buChar char="–"/>
            </a:pPr>
            <a:r>
              <a:rPr lang="en-GB" sz="1600" b="0" dirty="0" smtClean="0">
                <a:latin typeface="Calibri" pitchFamily="34" charset="0"/>
              </a:rPr>
              <a:t>cognitive  capabilities offer flexible, future proofed solutions</a:t>
            </a:r>
          </a:p>
          <a:p>
            <a:pPr marL="800100" lvl="1" indent="-342900">
              <a:lnSpc>
                <a:spcPts val="1500"/>
              </a:lnSpc>
              <a:spcBef>
                <a:spcPts val="1200"/>
              </a:spcBef>
              <a:spcAft>
                <a:spcPts val="0"/>
              </a:spcAft>
              <a:buClr>
                <a:srgbClr val="336699"/>
              </a:buClr>
              <a:buFont typeface="Calibri" pitchFamily="34" charset="0"/>
              <a:buChar char="–"/>
            </a:pPr>
            <a:r>
              <a:rPr lang="en-GB" sz="1600" b="0" dirty="0" smtClean="0">
                <a:latin typeface="Calibri" pitchFamily="34" charset="0"/>
              </a:rPr>
              <a:t>adds capacity by opening access to shared spectrum with high QoS</a:t>
            </a:r>
            <a:endParaRPr lang="en-GB" b="0" dirty="0" smtClean="0">
              <a:latin typeface="Calibri" pitchFamily="34" charset="0"/>
            </a:endParaRPr>
          </a:p>
          <a:p>
            <a:pPr marL="342900" indent="-342900">
              <a:spcBef>
                <a:spcPts val="1200"/>
              </a:spcBef>
              <a:spcAft>
                <a:spcPts val="0"/>
              </a:spcAft>
              <a:buClr>
                <a:srgbClr val="336699"/>
              </a:buClr>
              <a:buFont typeface="Arial" charset="0"/>
              <a:buChar char="►"/>
            </a:pPr>
            <a:r>
              <a:rPr lang="en-GB" b="0" dirty="0" smtClean="0">
                <a:latin typeface="Calibri" pitchFamily="34" charset="0"/>
              </a:rPr>
              <a:t>870-876/915-921 bands - outstanding physical qualities of spectrum </a:t>
            </a:r>
          </a:p>
          <a:p>
            <a:pPr marL="800100" lvl="1" indent="-342900">
              <a:spcBef>
                <a:spcPts val="1200"/>
              </a:spcBef>
              <a:spcAft>
                <a:spcPts val="0"/>
              </a:spcAft>
              <a:buClr>
                <a:srgbClr val="336699"/>
              </a:buClr>
              <a:buFont typeface="Calibri" pitchFamily="34" charset="0"/>
              <a:buChar char="–"/>
            </a:pPr>
            <a:r>
              <a:rPr lang="en-GB" sz="1600" b="0" dirty="0" smtClean="0">
                <a:latin typeface="Calibri" pitchFamily="34" charset="0"/>
              </a:rPr>
              <a:t>excellent propagation and penetration</a:t>
            </a:r>
          </a:p>
          <a:p>
            <a:pPr marL="800100" lvl="1" indent="-342900">
              <a:spcBef>
                <a:spcPts val="1200"/>
              </a:spcBef>
              <a:spcAft>
                <a:spcPts val="0"/>
              </a:spcAft>
              <a:buClr>
                <a:srgbClr val="336699"/>
              </a:buClr>
              <a:buFont typeface="Calibri" pitchFamily="34" charset="0"/>
              <a:buChar char="–"/>
            </a:pPr>
            <a:r>
              <a:rPr lang="en-GB" sz="1600" b="0" dirty="0" smtClean="0">
                <a:latin typeface="Calibri" pitchFamily="34" charset="0"/>
              </a:rPr>
              <a:t>upper band falls within the 902-928MHz light licensed ISM band in the United States within which xMax is already operating</a:t>
            </a:r>
          </a:p>
          <a:p>
            <a:pPr marL="342900" indent="-342900">
              <a:spcBef>
                <a:spcPts val="1200"/>
              </a:spcBef>
              <a:spcAft>
                <a:spcPts val="0"/>
              </a:spcAft>
              <a:buClr>
                <a:srgbClr val="336699"/>
              </a:buClr>
              <a:buFont typeface="Arial" charset="0"/>
              <a:buChar char="►"/>
            </a:pPr>
            <a:r>
              <a:rPr lang="en-GB" b="0" dirty="0" smtClean="0">
                <a:latin typeface="Calibri" pitchFamily="34" charset="0"/>
              </a:rPr>
              <a:t>xMax can enable delivery of increased economic value – e.g.,</a:t>
            </a:r>
          </a:p>
          <a:p>
            <a:pPr marL="800100" lvl="1" indent="-342900">
              <a:lnSpc>
                <a:spcPts val="1600"/>
              </a:lnSpc>
              <a:spcBef>
                <a:spcPts val="1200"/>
              </a:spcBef>
              <a:spcAft>
                <a:spcPts val="0"/>
              </a:spcAft>
              <a:buClr>
                <a:srgbClr val="336699"/>
              </a:buClr>
              <a:buFont typeface="Calibri" pitchFamily="34" charset="0"/>
              <a:buChar char="–"/>
            </a:pPr>
            <a:r>
              <a:rPr lang="en-GB" sz="1600" b="0" dirty="0" smtClean="0">
                <a:latin typeface="Calibri" pitchFamily="34" charset="0"/>
              </a:rPr>
              <a:t>mobile ‘</a:t>
            </a:r>
            <a:r>
              <a:rPr lang="en-GB" sz="1600" b="0" dirty="0" err="1" smtClean="0">
                <a:latin typeface="Calibri" pitchFamily="34" charset="0"/>
              </a:rPr>
              <a:t>throughhaul</a:t>
            </a:r>
            <a:r>
              <a:rPr lang="en-GB" sz="1600" b="0" dirty="0" smtClean="0">
                <a:latin typeface="Calibri" pitchFamily="34" charset="0"/>
              </a:rPr>
              <a:t>’ for a mesh network of alarms, SM/SG, RFID, asset tracking </a:t>
            </a:r>
          </a:p>
          <a:p>
            <a:pPr marL="800100" lvl="1" indent="-342900">
              <a:lnSpc>
                <a:spcPts val="1600"/>
              </a:lnSpc>
              <a:spcBef>
                <a:spcPts val="1200"/>
              </a:spcBef>
              <a:spcAft>
                <a:spcPts val="0"/>
              </a:spcAft>
              <a:buClr>
                <a:srgbClr val="336699"/>
              </a:buClr>
              <a:buFont typeface="Calibri" pitchFamily="34" charset="0"/>
              <a:buChar char="–"/>
            </a:pPr>
            <a:r>
              <a:rPr lang="en-GB" sz="1600" b="0" dirty="0" smtClean="0">
                <a:latin typeface="Calibri" pitchFamily="34" charset="0"/>
              </a:rPr>
              <a:t>public safety network</a:t>
            </a:r>
          </a:p>
          <a:p>
            <a:pPr marL="800100" lvl="1" indent="-342900">
              <a:lnSpc>
                <a:spcPts val="1600"/>
              </a:lnSpc>
              <a:spcBef>
                <a:spcPts val="1200"/>
              </a:spcBef>
              <a:spcAft>
                <a:spcPts val="0"/>
              </a:spcAft>
              <a:buClr>
                <a:srgbClr val="336699"/>
              </a:buClr>
              <a:buFont typeface="Calibri" pitchFamily="34" charset="0"/>
              <a:buChar char="–"/>
            </a:pPr>
            <a:r>
              <a:rPr lang="en-GB" sz="1600" b="0" dirty="0" smtClean="0">
                <a:latin typeface="Calibri" pitchFamily="34" charset="0"/>
              </a:rPr>
              <a:t>‘enhanced’ White Spaces</a:t>
            </a:r>
            <a:endParaRPr lang="en-GB" sz="1600" b="0" dirty="0">
              <a:latin typeface="Calibri" pitchFamily="34" charset="0"/>
            </a:endParaRPr>
          </a:p>
          <a:p>
            <a:pPr marL="342900" indent="-342900">
              <a:spcBef>
                <a:spcPts val="800"/>
              </a:spcBef>
              <a:spcAft>
                <a:spcPts val="0"/>
              </a:spcAft>
              <a:buClr>
                <a:srgbClr val="336699"/>
              </a:buClr>
              <a:buFont typeface="Arial" charset="0"/>
              <a:buChar char="►"/>
            </a:pPr>
            <a:endParaRPr lang="en-GB" b="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479193" y="1365920"/>
            <a:ext cx="9147175" cy="4038600"/>
          </a:xfrm>
        </p:spPr>
        <p:txBody>
          <a:bodyPr/>
          <a:lstStyle/>
          <a:p>
            <a:pPr>
              <a:lnSpc>
                <a:spcPts val="2000"/>
              </a:lnSpc>
              <a:spcBef>
                <a:spcPts val="1800"/>
              </a:spcBef>
              <a:spcAft>
                <a:spcPts val="0"/>
              </a:spcAft>
              <a:tabLst>
                <a:tab pos="358775" algn="l"/>
              </a:tabLst>
            </a:pPr>
            <a:r>
              <a:rPr lang="en-US" sz="1800" kern="1200" dirty="0" smtClean="0"/>
              <a:t>F</a:t>
            </a:r>
            <a:r>
              <a:rPr lang="en-US" sz="1800" kern="1200" dirty="0" smtClean="0">
                <a:ea typeface="+mn-ea"/>
                <a:cs typeface="+mn-cs"/>
              </a:rPr>
              <a:t>ully mobile (highway speeds) as well as fixed applications</a:t>
            </a:r>
          </a:p>
          <a:p>
            <a:pPr>
              <a:lnSpc>
                <a:spcPts val="2000"/>
              </a:lnSpc>
              <a:spcBef>
                <a:spcPts val="1800"/>
              </a:spcBef>
              <a:spcAft>
                <a:spcPts val="0"/>
              </a:spcAft>
              <a:tabLst>
                <a:tab pos="358775" algn="l"/>
              </a:tabLst>
            </a:pPr>
            <a:r>
              <a:rPr lang="en-US" sz="1800" kern="1200" dirty="0" smtClean="0"/>
              <a:t>H</a:t>
            </a:r>
            <a:r>
              <a:rPr lang="en-US" sz="1800" kern="1200" dirty="0" smtClean="0">
                <a:ea typeface="+mn-ea"/>
                <a:cs typeface="+mn-cs"/>
              </a:rPr>
              <a:t>igh </a:t>
            </a:r>
            <a:r>
              <a:rPr lang="en-US" sz="1800" kern="1200" dirty="0" err="1" smtClean="0">
                <a:ea typeface="+mn-ea"/>
                <a:cs typeface="+mn-cs"/>
              </a:rPr>
              <a:t>QoS</a:t>
            </a:r>
            <a:r>
              <a:rPr lang="en-US" sz="1800" kern="1200" dirty="0" smtClean="0">
                <a:ea typeface="+mn-ea"/>
                <a:cs typeface="+mn-cs"/>
              </a:rPr>
              <a:t>, carrier-grade voice, data and video on single integrated network; fixed OTA latency</a:t>
            </a:r>
          </a:p>
          <a:p>
            <a:pPr>
              <a:lnSpc>
                <a:spcPts val="2000"/>
              </a:lnSpc>
              <a:spcBef>
                <a:spcPts val="1800"/>
              </a:spcBef>
              <a:spcAft>
                <a:spcPts val="0"/>
              </a:spcAft>
              <a:tabLst>
                <a:tab pos="358775" algn="l"/>
              </a:tabLst>
            </a:pPr>
            <a:r>
              <a:rPr lang="en-GB" sz="1800" kern="1200" dirty="0" smtClean="0"/>
              <a:t>L</a:t>
            </a:r>
            <a:r>
              <a:rPr lang="en-GB" sz="1800" kern="1200" dirty="0" smtClean="0">
                <a:ea typeface="+mn-ea"/>
                <a:cs typeface="+mn-cs"/>
              </a:rPr>
              <a:t>ow cost: no spectrum licence fees; self planning network; lower network </a:t>
            </a:r>
            <a:r>
              <a:rPr lang="en-US" sz="1800" kern="1200" dirty="0" smtClean="0">
                <a:ea typeface="+mn-ea"/>
                <a:cs typeface="+mn-cs"/>
              </a:rPr>
              <a:t>engineering and </a:t>
            </a:r>
            <a:r>
              <a:rPr lang="en-GB" sz="1800" kern="1200" dirty="0" smtClean="0">
                <a:ea typeface="+mn-ea"/>
                <a:cs typeface="+mn-cs"/>
              </a:rPr>
              <a:t>management costs</a:t>
            </a:r>
          </a:p>
          <a:p>
            <a:pPr>
              <a:lnSpc>
                <a:spcPts val="2000"/>
              </a:lnSpc>
              <a:spcBef>
                <a:spcPts val="1800"/>
              </a:spcBef>
              <a:spcAft>
                <a:spcPts val="0"/>
              </a:spcAft>
              <a:tabLst>
                <a:tab pos="358775" algn="l"/>
              </a:tabLst>
            </a:pPr>
            <a:r>
              <a:rPr lang="en-GB" sz="1800" kern="1200" dirty="0" smtClean="0"/>
              <a:t>F</a:t>
            </a:r>
            <a:r>
              <a:rPr lang="en-GB" sz="1800" kern="1200" dirty="0" smtClean="0">
                <a:ea typeface="+mn-ea"/>
                <a:cs typeface="+mn-cs"/>
              </a:rPr>
              <a:t>requency agnostic; multi band to suit availability and application</a:t>
            </a:r>
          </a:p>
          <a:p>
            <a:pPr>
              <a:lnSpc>
                <a:spcPts val="2000"/>
              </a:lnSpc>
              <a:spcBef>
                <a:spcPts val="1800"/>
              </a:spcBef>
              <a:spcAft>
                <a:spcPts val="0"/>
              </a:spcAft>
              <a:tabLst>
                <a:tab pos="358775" algn="l"/>
              </a:tabLst>
            </a:pPr>
            <a:r>
              <a:rPr lang="en-US" sz="1800" kern="1200" dirty="0" smtClean="0"/>
              <a:t>R</a:t>
            </a:r>
            <a:r>
              <a:rPr lang="en-US" sz="1800" kern="1200" dirty="0" smtClean="0">
                <a:ea typeface="+mn-ea"/>
                <a:cs typeface="+mn-cs"/>
              </a:rPr>
              <a:t>apidly deployable – leverages existing WiFi devices (</a:t>
            </a:r>
            <a:r>
              <a:rPr lang="en-US" sz="1800" kern="1200" dirty="0" err="1" smtClean="0">
                <a:ea typeface="+mn-ea"/>
                <a:cs typeface="+mn-cs"/>
              </a:rPr>
              <a:t>smartphones</a:t>
            </a:r>
            <a:r>
              <a:rPr lang="en-US" sz="1800" kern="1200" dirty="0" smtClean="0">
                <a:ea typeface="+mn-ea"/>
                <a:cs typeface="+mn-cs"/>
              </a:rPr>
              <a:t>, tablets etc.) and Internet infrastructure; satellite/microwave/</a:t>
            </a:r>
            <a:r>
              <a:rPr lang="en-US" sz="1800" kern="1200" dirty="0" err="1" smtClean="0">
                <a:ea typeface="+mn-ea"/>
                <a:cs typeface="+mn-cs"/>
              </a:rPr>
              <a:t>fibre</a:t>
            </a:r>
            <a:r>
              <a:rPr lang="en-US" sz="1800" kern="1200" dirty="0" smtClean="0">
                <a:ea typeface="+mn-ea"/>
                <a:cs typeface="+mn-cs"/>
              </a:rPr>
              <a:t> backhaul</a:t>
            </a:r>
          </a:p>
          <a:p>
            <a:pPr>
              <a:lnSpc>
                <a:spcPts val="2000"/>
              </a:lnSpc>
              <a:spcBef>
                <a:spcPts val="1800"/>
              </a:spcBef>
              <a:spcAft>
                <a:spcPts val="0"/>
              </a:spcAft>
              <a:tabLst>
                <a:tab pos="358775" algn="l"/>
              </a:tabLst>
            </a:pPr>
            <a:r>
              <a:rPr lang="en-US" sz="1800" kern="1200" dirty="0" smtClean="0"/>
              <a:t>H</a:t>
            </a:r>
            <a:r>
              <a:rPr lang="en-US" sz="1800" kern="1200" dirty="0" smtClean="0">
                <a:ea typeface="+mn-ea"/>
                <a:cs typeface="+mn-cs"/>
              </a:rPr>
              <a:t>ighly scalable – coverage and capacity can be tailored to market demand and business model</a:t>
            </a:r>
          </a:p>
          <a:p>
            <a:pPr>
              <a:lnSpc>
                <a:spcPts val="2000"/>
              </a:lnSpc>
              <a:spcBef>
                <a:spcPts val="1800"/>
              </a:spcBef>
              <a:spcAft>
                <a:spcPts val="0"/>
              </a:spcAft>
              <a:tabLst>
                <a:tab pos="358775" algn="l"/>
              </a:tabLst>
            </a:pPr>
            <a:r>
              <a:rPr lang="en-US" sz="1800" kern="1200" dirty="0" smtClean="0"/>
              <a:t>E</a:t>
            </a:r>
            <a:r>
              <a:rPr lang="en-US" sz="1800" kern="1200" dirty="0" smtClean="0">
                <a:ea typeface="+mn-ea"/>
                <a:cs typeface="+mn-cs"/>
              </a:rPr>
              <a:t>nd-to-end Internet Protocol (IP) system </a:t>
            </a:r>
            <a:r>
              <a:rPr lang="en-GB" sz="1800" kern="1200" dirty="0" smtClean="0">
                <a:ea typeface="+mn-ea"/>
                <a:cs typeface="+mn-cs"/>
              </a:rPr>
              <a:t>– can be integrated into any IP service and device</a:t>
            </a:r>
            <a:endParaRPr lang="en-US" sz="2200" kern="1200" dirty="0" smtClean="0">
              <a:ea typeface="+mn-ea"/>
              <a:cs typeface="+mn-cs"/>
            </a:endParaRPr>
          </a:p>
        </p:txBody>
      </p:sp>
      <p:sp>
        <p:nvSpPr>
          <p:cNvPr id="52226" name="Title 4"/>
          <p:cNvSpPr>
            <a:spLocks noGrp="1"/>
          </p:cNvSpPr>
          <p:nvPr>
            <p:ph type="title"/>
          </p:nvPr>
        </p:nvSpPr>
        <p:spPr>
          <a:xfrm>
            <a:off x="511323" y="211822"/>
            <a:ext cx="8915400" cy="533400"/>
          </a:xfrm>
        </p:spPr>
        <p:txBody>
          <a:bodyPr/>
          <a:lstStyle/>
          <a:p>
            <a:pPr algn="l"/>
            <a:r>
              <a:rPr lang="en-US" sz="2800" b="0" dirty="0" smtClean="0">
                <a:solidFill>
                  <a:schemeClr val="bg1"/>
                </a:solidFill>
                <a:latin typeface="Arial" pitchFamily="34" charset="0"/>
                <a:cs typeface="Arial" pitchFamily="34" charset="0"/>
              </a:rPr>
              <a:t>xMax features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3" cstate="print"/>
          <a:srcRect l="32744" t="24989" r="25716" b="20922"/>
          <a:stretch>
            <a:fillRect/>
          </a:stretch>
        </p:blipFill>
        <p:spPr bwMode="auto">
          <a:xfrm>
            <a:off x="1933477" y="1895573"/>
            <a:ext cx="742950" cy="990600"/>
          </a:xfrm>
          <a:prstGeom prst="rect">
            <a:avLst/>
          </a:prstGeom>
          <a:noFill/>
          <a:ln w="9525">
            <a:noFill/>
            <a:miter lim="800000"/>
            <a:headEnd/>
            <a:tailEnd/>
          </a:ln>
        </p:spPr>
      </p:pic>
      <p:sp>
        <p:nvSpPr>
          <p:cNvPr id="42" name="Cloud"/>
          <p:cNvSpPr>
            <a:spLocks noChangeAspect="1" noEditPoints="1" noChangeArrowheads="1"/>
          </p:cNvSpPr>
          <p:nvPr/>
        </p:nvSpPr>
        <p:spPr bwMode="auto">
          <a:xfrm>
            <a:off x="2476500" y="1066800"/>
            <a:ext cx="3467101" cy="287554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40000"/>
              <a:lumOff val="60000"/>
              <a:alpha val="52000"/>
            </a:schemeClr>
          </a:solidFill>
          <a:ln w="9525">
            <a:solidFill>
              <a:srgbClr val="000000"/>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b="0" dirty="0" err="1" smtClean="0"/>
              <a:t>xMax</a:t>
            </a:r>
            <a:r>
              <a:rPr lang="en-US" b="0" dirty="0" smtClean="0"/>
              <a:t> Wireless Network </a:t>
            </a:r>
          </a:p>
        </p:txBody>
      </p:sp>
      <p:sp>
        <p:nvSpPr>
          <p:cNvPr id="4" name="Cloud"/>
          <p:cNvSpPr>
            <a:spLocks noChangeAspect="1" noEditPoints="1" noChangeArrowheads="1"/>
          </p:cNvSpPr>
          <p:nvPr/>
        </p:nvSpPr>
        <p:spPr bwMode="auto">
          <a:xfrm>
            <a:off x="8420100" y="1869744"/>
            <a:ext cx="1320800" cy="164317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1" compatLnSpc="1">
            <a:prstTxWarp prst="textNoShape">
              <a:avLst/>
            </a:prstTxWarp>
          </a:bodyPr>
          <a:lstStyle/>
          <a:p>
            <a:r>
              <a:rPr lang="en-US" sz="1400" b="0" dirty="0" smtClean="0"/>
              <a:t>Public or Private Internet</a:t>
            </a:r>
            <a:endParaRPr lang="en-US" sz="1400" b="0" dirty="0"/>
          </a:p>
        </p:txBody>
      </p:sp>
      <p:cxnSp>
        <p:nvCxnSpPr>
          <p:cNvPr id="8" name="Elbow Connector 75"/>
          <p:cNvCxnSpPr/>
          <p:nvPr/>
        </p:nvCxnSpPr>
        <p:spPr>
          <a:xfrm>
            <a:off x="5118101" y="1447800"/>
            <a:ext cx="1403351" cy="1219204"/>
          </a:xfrm>
          <a:prstGeom prst="bentConnector3">
            <a:avLst>
              <a:gd name="adj1" fmla="val 50000"/>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6438900" y="2057400"/>
            <a:ext cx="1816100" cy="1524000"/>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r>
              <a:rPr lang="en-US" sz="1400" b="0" dirty="0" smtClean="0">
                <a:solidFill>
                  <a:schemeClr val="tx1"/>
                </a:solidFill>
              </a:rPr>
              <a:t>xMSC</a:t>
            </a:r>
            <a:endParaRPr lang="en-US" sz="1400" b="0" dirty="0">
              <a:solidFill>
                <a:schemeClr val="tx1"/>
              </a:solidFill>
            </a:endParaRPr>
          </a:p>
        </p:txBody>
      </p:sp>
      <p:pic>
        <p:nvPicPr>
          <p:cNvPr id="10" name="Picture 346"/>
          <p:cNvPicPr>
            <a:picLocks noChangeAspect="1" noChangeArrowheads="1"/>
          </p:cNvPicPr>
          <p:nvPr/>
        </p:nvPicPr>
        <p:blipFill>
          <a:blip r:embed="rId4" cstate="print"/>
          <a:srcRect/>
          <a:stretch>
            <a:fillRect/>
          </a:stretch>
        </p:blipFill>
        <p:spPr bwMode="auto">
          <a:xfrm>
            <a:off x="6769100" y="2438401"/>
            <a:ext cx="430129" cy="552451"/>
          </a:xfrm>
          <a:prstGeom prst="rect">
            <a:avLst/>
          </a:prstGeom>
          <a:noFill/>
          <a:ln w="9525" algn="ctr">
            <a:noFill/>
            <a:miter lim="800000"/>
            <a:headEnd/>
            <a:tailEnd/>
          </a:ln>
          <a:effectLst/>
        </p:spPr>
      </p:pic>
      <p:grpSp>
        <p:nvGrpSpPr>
          <p:cNvPr id="2" name="Group 10"/>
          <p:cNvGrpSpPr/>
          <p:nvPr/>
        </p:nvGrpSpPr>
        <p:grpSpPr>
          <a:xfrm>
            <a:off x="7408553" y="2340592"/>
            <a:ext cx="495300" cy="533400"/>
            <a:chOff x="5486400" y="1752600"/>
            <a:chExt cx="457200" cy="533400"/>
          </a:xfrm>
        </p:grpSpPr>
        <p:pic>
          <p:nvPicPr>
            <p:cNvPr id="12" name="Picture 27"/>
            <p:cNvPicPr>
              <a:picLocks noChangeArrowheads="1"/>
            </p:cNvPicPr>
            <p:nvPr/>
          </p:nvPicPr>
          <p:blipFill>
            <a:blip r:embed="rId5" cstate="print"/>
            <a:srcRect/>
            <a:stretch>
              <a:fillRect/>
            </a:stretch>
          </p:blipFill>
          <p:spPr bwMode="auto">
            <a:xfrm>
              <a:off x="5486400" y="1905000"/>
              <a:ext cx="457200" cy="381000"/>
            </a:xfrm>
            <a:prstGeom prst="rect">
              <a:avLst/>
            </a:prstGeom>
            <a:noFill/>
            <a:ln w="9525">
              <a:noFill/>
              <a:miter lim="800000"/>
              <a:headEnd/>
              <a:tailEnd/>
            </a:ln>
            <a:effectLst/>
          </p:spPr>
        </p:pic>
        <p:pic>
          <p:nvPicPr>
            <p:cNvPr id="13" name="Picture 1053"/>
            <p:cNvPicPr>
              <a:picLocks noChangeArrowheads="1"/>
            </p:cNvPicPr>
            <p:nvPr/>
          </p:nvPicPr>
          <p:blipFill>
            <a:blip r:embed="rId6" cstate="print"/>
            <a:srcRect/>
            <a:stretch>
              <a:fillRect/>
            </a:stretch>
          </p:blipFill>
          <p:spPr bwMode="auto">
            <a:xfrm>
              <a:off x="5486400" y="1752600"/>
              <a:ext cx="457200" cy="228600"/>
            </a:xfrm>
            <a:prstGeom prst="rect">
              <a:avLst/>
            </a:prstGeom>
            <a:noFill/>
            <a:ln w="9525">
              <a:noFill/>
              <a:miter lim="800000"/>
              <a:headEnd/>
              <a:tailEnd/>
            </a:ln>
            <a:effectLst/>
          </p:spPr>
        </p:pic>
      </p:grpSp>
      <p:cxnSp>
        <p:nvCxnSpPr>
          <p:cNvPr id="14" name="Straight Arrow Connector 13"/>
          <p:cNvCxnSpPr>
            <a:stCxn id="10" idx="3"/>
            <a:endCxn id="12" idx="1"/>
          </p:cNvCxnSpPr>
          <p:nvPr/>
        </p:nvCxnSpPr>
        <p:spPr>
          <a:xfrm flipV="1">
            <a:off x="7199229" y="2683492"/>
            <a:ext cx="209324" cy="311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endCxn id="9" idx="1"/>
          </p:cNvCxnSpPr>
          <p:nvPr/>
        </p:nvCxnSpPr>
        <p:spPr>
          <a:xfrm>
            <a:off x="5778500" y="2819400"/>
            <a:ext cx="660400" cy="1588"/>
          </a:xfrm>
          <a:prstGeom prst="bentConnector3">
            <a:avLst>
              <a:gd name="adj1" fmla="val 50000"/>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2" idx="3"/>
            <a:endCxn id="4" idx="0"/>
          </p:cNvCxnSpPr>
          <p:nvPr/>
        </p:nvCxnSpPr>
        <p:spPr>
          <a:xfrm>
            <a:off x="7903852" y="2683493"/>
            <a:ext cx="520345" cy="783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2393950" y="5791200"/>
            <a:ext cx="3879850" cy="1588"/>
          </a:xfrm>
          <a:prstGeom prst="straightConnector1">
            <a:avLst/>
          </a:prstGeom>
          <a:ln>
            <a:solidFill>
              <a:schemeClr val="tx2">
                <a:lumMod val="60000"/>
                <a:lumOff val="40000"/>
              </a:schemeClr>
            </a:solidFill>
            <a:headEnd type="arrow"/>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273800" y="5791200"/>
            <a:ext cx="1898650" cy="1588"/>
          </a:xfrm>
          <a:prstGeom prst="straightConnector1">
            <a:avLst/>
          </a:prstGeom>
          <a:ln>
            <a:solidFill>
              <a:schemeClr val="tx2">
                <a:lumMod val="60000"/>
                <a:lumOff val="40000"/>
              </a:schemeClr>
            </a:solidFill>
            <a:headEnd type="arrow"/>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2889251" y="5943600"/>
            <a:ext cx="3018775" cy="369332"/>
          </a:xfrm>
          <a:prstGeom prst="rect">
            <a:avLst/>
          </a:prstGeom>
          <a:noFill/>
        </p:spPr>
        <p:txBody>
          <a:bodyPr wrap="none" rtlCol="0">
            <a:spAutoFit/>
          </a:bodyPr>
          <a:lstStyle/>
          <a:p>
            <a:r>
              <a:rPr lang="en-US" b="0" dirty="0" smtClean="0"/>
              <a:t>xMax Radio Network (RAN)</a:t>
            </a:r>
            <a:endParaRPr lang="en-US" b="0" dirty="0"/>
          </a:p>
        </p:txBody>
      </p:sp>
      <p:sp>
        <p:nvSpPr>
          <p:cNvPr id="21" name="TextBox 20"/>
          <p:cNvSpPr txBox="1"/>
          <p:nvPr/>
        </p:nvSpPr>
        <p:spPr>
          <a:xfrm>
            <a:off x="6491101" y="5943600"/>
            <a:ext cx="1595309" cy="369332"/>
          </a:xfrm>
          <a:prstGeom prst="rect">
            <a:avLst/>
          </a:prstGeom>
          <a:noFill/>
        </p:spPr>
        <p:txBody>
          <a:bodyPr wrap="none" rtlCol="0">
            <a:spAutoFit/>
          </a:bodyPr>
          <a:lstStyle/>
          <a:p>
            <a:r>
              <a:rPr lang="en-US" b="0" dirty="0" smtClean="0"/>
              <a:t>Core Network</a:t>
            </a:r>
            <a:endParaRPr lang="en-US" b="0" dirty="0"/>
          </a:p>
        </p:txBody>
      </p:sp>
      <p:sp>
        <p:nvSpPr>
          <p:cNvPr id="22" name="TextBox 21"/>
          <p:cNvSpPr txBox="1"/>
          <p:nvPr/>
        </p:nvSpPr>
        <p:spPr>
          <a:xfrm>
            <a:off x="8181256" y="5943600"/>
            <a:ext cx="1723549" cy="369332"/>
          </a:xfrm>
          <a:prstGeom prst="rect">
            <a:avLst/>
          </a:prstGeom>
          <a:noFill/>
        </p:spPr>
        <p:txBody>
          <a:bodyPr wrap="none" rtlCol="0">
            <a:spAutoFit/>
          </a:bodyPr>
          <a:lstStyle/>
          <a:p>
            <a:r>
              <a:rPr lang="en-US" b="0" dirty="0" smtClean="0"/>
              <a:t>Public Network</a:t>
            </a:r>
            <a:endParaRPr lang="en-US" b="0" dirty="0"/>
          </a:p>
        </p:txBody>
      </p:sp>
      <p:cxnSp>
        <p:nvCxnSpPr>
          <p:cNvPr id="23" name="Straight Arrow Connector 22"/>
          <p:cNvCxnSpPr/>
          <p:nvPr/>
        </p:nvCxnSpPr>
        <p:spPr>
          <a:xfrm>
            <a:off x="8200471" y="5791200"/>
            <a:ext cx="1622979" cy="0"/>
          </a:xfrm>
          <a:prstGeom prst="straightConnector1">
            <a:avLst/>
          </a:prstGeom>
          <a:ln>
            <a:solidFill>
              <a:schemeClr val="tx2">
                <a:lumMod val="60000"/>
                <a:lumOff val="40000"/>
              </a:schemeClr>
            </a:solidFill>
            <a:headEnd type="arrow"/>
            <a:tailEnd type="arrow"/>
          </a:ln>
        </p:spPr>
        <p:style>
          <a:lnRef idx="2">
            <a:schemeClr val="dk1"/>
          </a:lnRef>
          <a:fillRef idx="0">
            <a:schemeClr val="dk1"/>
          </a:fillRef>
          <a:effectRef idx="1">
            <a:schemeClr val="dk1"/>
          </a:effectRef>
          <a:fontRef idx="minor">
            <a:schemeClr val="tx1"/>
          </a:fontRef>
        </p:style>
      </p:cxnSp>
      <p:cxnSp>
        <p:nvCxnSpPr>
          <p:cNvPr id="24" name="Elbow Connector 89"/>
          <p:cNvCxnSpPr/>
          <p:nvPr/>
        </p:nvCxnSpPr>
        <p:spPr>
          <a:xfrm flipV="1">
            <a:off x="4705350" y="3048000"/>
            <a:ext cx="1711509" cy="838200"/>
          </a:xfrm>
          <a:prstGeom prst="bentConnector3">
            <a:avLst>
              <a:gd name="adj1" fmla="val 50000"/>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2393950" y="57150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73800" y="57150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172451" y="5715002"/>
            <a:ext cx="1" cy="53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878736" y="5791200"/>
            <a:ext cx="0" cy="431334"/>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3"/>
          <p:cNvPicPr>
            <a:picLocks noChangeAspect="1" noChangeArrowheads="1"/>
          </p:cNvPicPr>
          <p:nvPr/>
        </p:nvPicPr>
        <p:blipFill>
          <a:blip r:embed="rId7" cstate="print"/>
          <a:srcRect/>
          <a:stretch>
            <a:fillRect/>
          </a:stretch>
        </p:blipFill>
        <p:spPr bwMode="auto">
          <a:xfrm>
            <a:off x="8585201" y="1143000"/>
            <a:ext cx="793564" cy="660484"/>
          </a:xfrm>
          <a:prstGeom prst="rect">
            <a:avLst/>
          </a:prstGeom>
          <a:noFill/>
          <a:ln w="9525">
            <a:noFill/>
            <a:miter lim="800000"/>
            <a:headEnd/>
            <a:tailEnd/>
          </a:ln>
          <a:effectLst/>
        </p:spPr>
      </p:pic>
      <p:sp>
        <p:nvSpPr>
          <p:cNvPr id="56" name="TextBox 55"/>
          <p:cNvSpPr txBox="1"/>
          <p:nvPr/>
        </p:nvSpPr>
        <p:spPr>
          <a:xfrm>
            <a:off x="7931150" y="1219200"/>
            <a:ext cx="908050" cy="253916"/>
          </a:xfrm>
          <a:prstGeom prst="rect">
            <a:avLst/>
          </a:prstGeom>
          <a:noFill/>
        </p:spPr>
        <p:txBody>
          <a:bodyPr wrap="square" rtlCol="0">
            <a:spAutoFit/>
          </a:bodyPr>
          <a:lstStyle/>
          <a:p>
            <a:pPr algn="ctr"/>
            <a:r>
              <a:rPr lang="en-US" sz="1050" b="0" dirty="0" smtClean="0"/>
              <a:t>VoIP CORE</a:t>
            </a:r>
            <a:endParaRPr lang="en-US" sz="1050" b="0" dirty="0"/>
          </a:p>
        </p:txBody>
      </p:sp>
      <p:cxnSp>
        <p:nvCxnSpPr>
          <p:cNvPr id="58" name="Straight Arrow Connector 57"/>
          <p:cNvCxnSpPr>
            <a:stCxn id="4" idx="3"/>
            <a:endCxn id="56" idx="2"/>
          </p:cNvCxnSpPr>
          <p:nvPr/>
        </p:nvCxnSpPr>
        <p:spPr>
          <a:xfrm flipH="1" flipV="1">
            <a:off x="8385175" y="1473116"/>
            <a:ext cx="695325" cy="49057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 name="Cloud"/>
          <p:cNvSpPr>
            <a:spLocks noChangeAspect="1" noEditPoints="1" noChangeArrowheads="1"/>
          </p:cNvSpPr>
          <p:nvPr/>
        </p:nvSpPr>
        <p:spPr bwMode="auto">
          <a:xfrm>
            <a:off x="838200" y="2590800"/>
            <a:ext cx="1403350" cy="9805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1" compatLnSpc="1">
            <a:prstTxWarp prst="textNoShape">
              <a:avLst/>
            </a:prstTxWarp>
          </a:bodyPr>
          <a:lstStyle/>
          <a:p>
            <a:r>
              <a:rPr lang="en-US" sz="1400" b="0" dirty="0" smtClean="0"/>
              <a:t>Wi-Fi Network</a:t>
            </a:r>
            <a:endParaRPr lang="en-US" sz="1400" b="0" dirty="0"/>
          </a:p>
        </p:txBody>
      </p:sp>
      <p:pic>
        <p:nvPicPr>
          <p:cNvPr id="5" name="Picture 4" descr="C:\Documents and Settings\sreekantn\Local Settings\Temporary Internet Files\Content.IE5\AXS9UQA8\MC900432565[1].png"/>
          <p:cNvPicPr>
            <a:picLocks noChangeAspect="1" noChangeArrowheads="1"/>
          </p:cNvPicPr>
          <p:nvPr/>
        </p:nvPicPr>
        <p:blipFill>
          <a:blip r:embed="rId8" cstate="print"/>
          <a:srcRect/>
          <a:stretch>
            <a:fillRect/>
          </a:stretch>
        </p:blipFill>
        <p:spPr bwMode="auto">
          <a:xfrm>
            <a:off x="-82550" y="1676400"/>
            <a:ext cx="1073150" cy="990600"/>
          </a:xfrm>
          <a:prstGeom prst="rect">
            <a:avLst/>
          </a:prstGeom>
          <a:noFill/>
        </p:spPr>
      </p:pic>
      <p:pic>
        <p:nvPicPr>
          <p:cNvPr id="6" name="Picture 6" descr="C:\Documents and Settings\sreekantn\Local Settings\Temporary Internet Files\Content.IE5\NYFK51ET\MC900439835[1].png"/>
          <p:cNvPicPr>
            <a:picLocks noChangeAspect="1" noChangeArrowheads="1"/>
          </p:cNvPicPr>
          <p:nvPr/>
        </p:nvPicPr>
        <p:blipFill>
          <a:blip r:embed="rId9" cstate="print"/>
          <a:srcRect/>
          <a:stretch>
            <a:fillRect/>
          </a:stretch>
        </p:blipFill>
        <p:spPr bwMode="auto">
          <a:xfrm>
            <a:off x="177800" y="3505200"/>
            <a:ext cx="660400" cy="609600"/>
          </a:xfrm>
          <a:prstGeom prst="rect">
            <a:avLst/>
          </a:prstGeom>
          <a:noFill/>
        </p:spPr>
      </p:pic>
      <p:pic>
        <p:nvPicPr>
          <p:cNvPr id="17" name="Picture 6" descr="C:\Documents and Settings\sreekantn\Local Settings\Temporary Internet Files\Content.IE5\NYFK51ET\MC900439835[1].png"/>
          <p:cNvPicPr>
            <a:picLocks noChangeAspect="1" noChangeArrowheads="1"/>
          </p:cNvPicPr>
          <p:nvPr/>
        </p:nvPicPr>
        <p:blipFill>
          <a:blip r:embed="rId9" cstate="print"/>
          <a:srcRect/>
          <a:stretch>
            <a:fillRect/>
          </a:stretch>
        </p:blipFill>
        <p:spPr bwMode="auto">
          <a:xfrm>
            <a:off x="1066800" y="1676400"/>
            <a:ext cx="660400" cy="609600"/>
          </a:xfrm>
          <a:prstGeom prst="rect">
            <a:avLst/>
          </a:prstGeom>
          <a:noFill/>
        </p:spPr>
      </p:pic>
      <p:pic>
        <p:nvPicPr>
          <p:cNvPr id="52" name="Picture 5" descr="C:\Documents and Settings\sreekantn\Local Settings\Temporary Internet Files\Content.IE5\WF35EE37\MC900441735[1].png"/>
          <p:cNvPicPr>
            <a:picLocks noChangeAspect="1" noChangeArrowheads="1"/>
          </p:cNvPicPr>
          <p:nvPr/>
        </p:nvPicPr>
        <p:blipFill>
          <a:blip r:embed="rId10" cstate="print">
            <a:duotone>
              <a:prstClr val="black"/>
              <a:srgbClr val="D9C3A5">
                <a:tint val="50000"/>
                <a:satMod val="180000"/>
              </a:srgbClr>
            </a:duotone>
          </a:blip>
          <a:srcRect/>
          <a:stretch>
            <a:fillRect/>
          </a:stretch>
        </p:blipFill>
        <p:spPr bwMode="auto">
          <a:xfrm rot="6673598">
            <a:off x="1360086" y="2286551"/>
            <a:ext cx="464807" cy="429053"/>
          </a:xfrm>
          <a:prstGeom prst="rect">
            <a:avLst/>
          </a:prstGeom>
          <a:noFill/>
        </p:spPr>
      </p:pic>
      <p:pic>
        <p:nvPicPr>
          <p:cNvPr id="53" name="Picture 5" descr="C:\Documents and Settings\sreekantn\Local Settings\Temporary Internet Files\Content.IE5\WF35EE37\MC900441735[1].png"/>
          <p:cNvPicPr>
            <a:picLocks noChangeAspect="1" noChangeArrowheads="1"/>
          </p:cNvPicPr>
          <p:nvPr/>
        </p:nvPicPr>
        <p:blipFill>
          <a:blip r:embed="rId10" cstate="print">
            <a:duotone>
              <a:prstClr val="black"/>
              <a:srgbClr val="D9C3A5">
                <a:tint val="50000"/>
                <a:satMod val="180000"/>
              </a:srgbClr>
            </a:duotone>
          </a:blip>
          <a:srcRect/>
          <a:stretch>
            <a:fillRect/>
          </a:stretch>
        </p:blipFill>
        <p:spPr bwMode="auto">
          <a:xfrm rot="4944098">
            <a:off x="967316" y="2294606"/>
            <a:ext cx="429053" cy="464807"/>
          </a:xfrm>
          <a:prstGeom prst="rect">
            <a:avLst/>
          </a:prstGeom>
          <a:noFill/>
        </p:spPr>
      </p:pic>
      <p:pic>
        <p:nvPicPr>
          <p:cNvPr id="54" name="Picture 5" descr="C:\Documents and Settings\sreekantn\Local Settings\Temporary Internet Files\Content.IE5\WF35EE37\MC900441735[1].png"/>
          <p:cNvPicPr>
            <a:picLocks noChangeAspect="1" noChangeArrowheads="1"/>
          </p:cNvPicPr>
          <p:nvPr/>
        </p:nvPicPr>
        <p:blipFill>
          <a:blip r:embed="rId10" cstate="print">
            <a:duotone>
              <a:prstClr val="black"/>
              <a:srgbClr val="D9C3A5">
                <a:tint val="50000"/>
                <a:satMod val="180000"/>
              </a:srgbClr>
            </a:duotone>
          </a:blip>
          <a:srcRect/>
          <a:stretch>
            <a:fillRect/>
          </a:stretch>
        </p:blipFill>
        <p:spPr bwMode="auto">
          <a:xfrm rot="21078687">
            <a:off x="622990" y="3154145"/>
            <a:ext cx="464807" cy="429053"/>
          </a:xfrm>
          <a:prstGeom prst="rect">
            <a:avLst/>
          </a:prstGeom>
          <a:noFill/>
        </p:spPr>
      </p:pic>
      <p:sp>
        <p:nvSpPr>
          <p:cNvPr id="109" name="Rectangular Callout 108"/>
          <p:cNvSpPr/>
          <p:nvPr/>
        </p:nvSpPr>
        <p:spPr>
          <a:xfrm>
            <a:off x="7512050" y="3886200"/>
            <a:ext cx="1403350" cy="1333794"/>
          </a:xfrm>
          <a:prstGeom prst="wedgeRectCallout">
            <a:avLst>
              <a:gd name="adj1" fmla="val -58960"/>
              <a:gd name="adj2" fmla="val -7148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100" b="0" dirty="0" smtClean="0"/>
          </a:p>
          <a:p>
            <a:pPr algn="ctr"/>
            <a:r>
              <a:rPr lang="en-US" sz="1100" b="0" dirty="0" err="1" smtClean="0"/>
              <a:t>xMSC</a:t>
            </a:r>
            <a:r>
              <a:rPr lang="en-US" sz="1100" b="0" dirty="0" smtClean="0"/>
              <a:t> has COTS equipment for network management, firewall, SIP Proxy and SMS server</a:t>
            </a:r>
          </a:p>
          <a:p>
            <a:pPr algn="ctr"/>
            <a:endParaRPr lang="en-US" sz="1200" b="0" dirty="0"/>
          </a:p>
        </p:txBody>
      </p:sp>
      <p:sp>
        <p:nvSpPr>
          <p:cNvPr id="110" name="Rectangular Callout 109"/>
          <p:cNvSpPr/>
          <p:nvPr/>
        </p:nvSpPr>
        <p:spPr>
          <a:xfrm>
            <a:off x="2559050" y="3810000"/>
            <a:ext cx="1403350" cy="1066800"/>
          </a:xfrm>
          <a:prstGeom prst="wedgeRectCallout">
            <a:avLst>
              <a:gd name="adj1" fmla="val -59174"/>
              <a:gd name="adj2" fmla="val -1416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0" dirty="0" err="1" smtClean="0"/>
              <a:t>xMod</a:t>
            </a:r>
            <a:r>
              <a:rPr lang="en-US" sz="1100" b="0" dirty="0" smtClean="0"/>
              <a:t> is a seamless mobile bridge between </a:t>
            </a:r>
            <a:r>
              <a:rPr lang="en-US" sz="1100" b="0" dirty="0" err="1" smtClean="0"/>
              <a:t>WiFi</a:t>
            </a:r>
            <a:r>
              <a:rPr lang="en-US" sz="1100" b="0" dirty="0" smtClean="0"/>
              <a:t> and </a:t>
            </a:r>
            <a:r>
              <a:rPr lang="en-US" sz="1100" b="0" dirty="0" err="1" smtClean="0"/>
              <a:t>xMax</a:t>
            </a:r>
            <a:r>
              <a:rPr lang="en-US" sz="1100" b="0" dirty="0" smtClean="0"/>
              <a:t> networks</a:t>
            </a:r>
            <a:endParaRPr lang="en-US" sz="1100" b="0" dirty="0"/>
          </a:p>
        </p:txBody>
      </p:sp>
      <p:sp>
        <p:nvSpPr>
          <p:cNvPr id="111" name="Rectangular Callout 110"/>
          <p:cNvSpPr/>
          <p:nvPr/>
        </p:nvSpPr>
        <p:spPr>
          <a:xfrm>
            <a:off x="742950" y="4419600"/>
            <a:ext cx="1403350" cy="1066800"/>
          </a:xfrm>
          <a:prstGeom prst="wedgeRectCallout">
            <a:avLst>
              <a:gd name="adj1" fmla="val -10358"/>
              <a:gd name="adj2" fmla="val -14014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0" dirty="0" smtClean="0"/>
              <a:t>COTS smart phones, laptops, tablets or any device with </a:t>
            </a:r>
            <a:r>
              <a:rPr lang="en-US" sz="1100" b="0" smtClean="0"/>
              <a:t>USB or WiFi</a:t>
            </a:r>
            <a:r>
              <a:rPr lang="en-US" sz="1100" b="0" dirty="0" smtClean="0"/>
              <a:t> can connect to the </a:t>
            </a:r>
            <a:r>
              <a:rPr lang="en-US" sz="1100" b="0" dirty="0" err="1" smtClean="0"/>
              <a:t>xMod</a:t>
            </a:r>
            <a:endParaRPr lang="en-US" sz="1100" b="0" dirty="0"/>
          </a:p>
        </p:txBody>
      </p:sp>
      <p:sp>
        <p:nvSpPr>
          <p:cNvPr id="112" name="Rectangular Callout 111"/>
          <p:cNvSpPr/>
          <p:nvPr/>
        </p:nvSpPr>
        <p:spPr>
          <a:xfrm>
            <a:off x="4787900" y="4191000"/>
            <a:ext cx="1816100" cy="1524000"/>
          </a:xfrm>
          <a:prstGeom prst="wedgeRectCallout">
            <a:avLst>
              <a:gd name="adj1" fmla="val -49564"/>
              <a:gd name="adj2" fmla="val -6591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0" dirty="0" err="1" smtClean="0"/>
              <a:t>xAPs</a:t>
            </a:r>
            <a:r>
              <a:rPr lang="en-US" sz="1100" b="0" dirty="0" smtClean="0"/>
              <a:t> provide wired network/microwave backhaul to </a:t>
            </a:r>
            <a:r>
              <a:rPr lang="en-US" sz="1100" b="0" dirty="0" err="1" smtClean="0"/>
              <a:t>xMax</a:t>
            </a:r>
            <a:r>
              <a:rPr lang="en-US" sz="1100" b="0" dirty="0" smtClean="0"/>
              <a:t> network conversion. They can be tower, pole or strand mounted. </a:t>
            </a:r>
            <a:r>
              <a:rPr lang="en-US" sz="1100" b="0" dirty="0" err="1" smtClean="0"/>
              <a:t>xAPs</a:t>
            </a:r>
            <a:r>
              <a:rPr lang="en-US" sz="1100" b="0" dirty="0" smtClean="0"/>
              <a:t> are Ethernet IP connected.</a:t>
            </a:r>
            <a:endParaRPr lang="en-US" sz="1100" b="0" dirty="0"/>
          </a:p>
        </p:txBody>
      </p:sp>
      <p:sp>
        <p:nvSpPr>
          <p:cNvPr id="114" name="TextBox 113"/>
          <p:cNvSpPr txBox="1"/>
          <p:nvPr/>
        </p:nvSpPr>
        <p:spPr>
          <a:xfrm>
            <a:off x="577850" y="5944400"/>
            <a:ext cx="1556836" cy="369332"/>
          </a:xfrm>
          <a:prstGeom prst="rect">
            <a:avLst/>
          </a:prstGeom>
          <a:noFill/>
        </p:spPr>
        <p:txBody>
          <a:bodyPr wrap="none" rtlCol="0">
            <a:spAutoFit/>
          </a:bodyPr>
          <a:lstStyle/>
          <a:p>
            <a:r>
              <a:rPr lang="en-US" b="0" dirty="0" err="1" smtClean="0"/>
              <a:t>WiFi</a:t>
            </a:r>
            <a:r>
              <a:rPr lang="en-US" b="0" dirty="0" smtClean="0"/>
              <a:t> Network</a:t>
            </a:r>
            <a:endParaRPr lang="en-US" b="0" dirty="0"/>
          </a:p>
        </p:txBody>
      </p:sp>
      <p:cxnSp>
        <p:nvCxnSpPr>
          <p:cNvPr id="116" name="Straight Arrow Connector 115"/>
          <p:cNvCxnSpPr/>
          <p:nvPr/>
        </p:nvCxnSpPr>
        <p:spPr>
          <a:xfrm>
            <a:off x="495300" y="5791200"/>
            <a:ext cx="1898650" cy="1588"/>
          </a:xfrm>
          <a:prstGeom prst="straightConnector1">
            <a:avLst/>
          </a:prstGeom>
          <a:ln>
            <a:solidFill>
              <a:schemeClr val="tx2">
                <a:lumMod val="60000"/>
                <a:lumOff val="40000"/>
              </a:schemeClr>
            </a:solidFill>
            <a:headEnd type="arrow"/>
            <a:tailEnd type="arrow"/>
          </a:ln>
        </p:spPr>
        <p:style>
          <a:lnRef idx="2">
            <a:schemeClr val="dk1"/>
          </a:lnRef>
          <a:fillRef idx="0">
            <a:schemeClr val="dk1"/>
          </a:fillRef>
          <a:effectRef idx="1">
            <a:schemeClr val="dk1"/>
          </a:effectRef>
          <a:fontRef idx="minor">
            <a:schemeClr val="tx1"/>
          </a:fontRef>
        </p:style>
      </p:cxnSp>
      <p:sp>
        <p:nvSpPr>
          <p:cNvPr id="85" name="Rectangle 84"/>
          <p:cNvSpPr/>
          <p:nvPr/>
        </p:nvSpPr>
        <p:spPr>
          <a:xfrm>
            <a:off x="6851650" y="3124200"/>
            <a:ext cx="9080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SMS server</a:t>
            </a:r>
            <a:endParaRPr lang="en-US" sz="1200" dirty="0"/>
          </a:p>
        </p:txBody>
      </p:sp>
      <p:sp>
        <p:nvSpPr>
          <p:cNvPr id="75" name="Title 74"/>
          <p:cNvSpPr>
            <a:spLocks noGrp="1"/>
          </p:cNvSpPr>
          <p:nvPr>
            <p:ph type="title"/>
          </p:nvPr>
        </p:nvSpPr>
        <p:spPr>
          <a:xfrm>
            <a:off x="504925" y="199725"/>
            <a:ext cx="8915400" cy="639762"/>
          </a:xfrm>
        </p:spPr>
        <p:txBody>
          <a:bodyPr>
            <a:normAutofit/>
          </a:bodyPr>
          <a:lstStyle/>
          <a:p>
            <a:pPr algn="l"/>
            <a:r>
              <a:rPr lang="en-US" sz="2800" b="0" dirty="0" smtClean="0">
                <a:solidFill>
                  <a:schemeClr val="bg1"/>
                </a:solidFill>
                <a:latin typeface="Arial" pitchFamily="34" charset="0"/>
                <a:cs typeface="Arial" pitchFamily="34" charset="0"/>
              </a:rPr>
              <a:t>The </a:t>
            </a:r>
            <a:r>
              <a:rPr lang="en-US" sz="2800" b="0" dirty="0" err="1" smtClean="0">
                <a:solidFill>
                  <a:schemeClr val="bg1"/>
                </a:solidFill>
                <a:latin typeface="Arial" pitchFamily="34" charset="0"/>
                <a:cs typeface="Arial" pitchFamily="34" charset="0"/>
              </a:rPr>
              <a:t>xMax</a:t>
            </a:r>
            <a:r>
              <a:rPr lang="en-US" sz="2800" b="0" dirty="0" smtClean="0">
                <a:solidFill>
                  <a:schemeClr val="bg1"/>
                </a:solidFill>
                <a:latin typeface="Arial" pitchFamily="34" charset="0"/>
                <a:cs typeface="Arial" pitchFamily="34" charset="0"/>
              </a:rPr>
              <a:t> system</a:t>
            </a:r>
            <a:endParaRPr lang="en-US" sz="2800" b="0" dirty="0">
              <a:solidFill>
                <a:schemeClr val="bg1"/>
              </a:solidFill>
              <a:latin typeface="Arial" pitchFamily="34" charset="0"/>
              <a:cs typeface="Arial" pitchFamily="34" charset="0"/>
            </a:endParaRPr>
          </a:p>
        </p:txBody>
      </p:sp>
      <p:sp>
        <p:nvSpPr>
          <p:cNvPr id="102" name="Rectangle 101"/>
          <p:cNvSpPr/>
          <p:nvPr/>
        </p:nvSpPr>
        <p:spPr>
          <a:xfrm>
            <a:off x="6521450" y="2133600"/>
            <a:ext cx="1651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Ethernet</a:t>
            </a:r>
            <a:endParaRPr lang="en-US" sz="1000" dirty="0"/>
          </a:p>
        </p:txBody>
      </p:sp>
      <p:pic>
        <p:nvPicPr>
          <p:cNvPr id="65" name="Picture 64" descr="3 sector 1.tif"/>
          <p:cNvPicPr>
            <a:picLocks noChangeAspect="1"/>
          </p:cNvPicPr>
          <p:nvPr/>
        </p:nvPicPr>
        <p:blipFill>
          <a:blip r:embed="rId11" cstate="print"/>
          <a:stretch>
            <a:fillRect/>
          </a:stretch>
        </p:blipFill>
        <p:spPr>
          <a:xfrm>
            <a:off x="4953000" y="2479982"/>
            <a:ext cx="838199" cy="533453"/>
          </a:xfrm>
          <a:prstGeom prst="rect">
            <a:avLst/>
          </a:prstGeom>
        </p:spPr>
      </p:pic>
      <p:pic>
        <p:nvPicPr>
          <p:cNvPr id="66" name="Picture 65" descr="single pole 1.tif"/>
          <p:cNvPicPr>
            <a:picLocks noChangeAspect="1"/>
          </p:cNvPicPr>
          <p:nvPr/>
        </p:nvPicPr>
        <p:blipFill>
          <a:blip r:embed="rId12" cstate="print"/>
          <a:srcRect l="17714" r="21763"/>
          <a:stretch>
            <a:fillRect/>
          </a:stretch>
        </p:blipFill>
        <p:spPr>
          <a:xfrm>
            <a:off x="4267200" y="3429000"/>
            <a:ext cx="520700" cy="547542"/>
          </a:xfrm>
          <a:prstGeom prst="rect">
            <a:avLst/>
          </a:prstGeom>
        </p:spPr>
      </p:pic>
      <p:pic>
        <p:nvPicPr>
          <p:cNvPr id="69" name="Picture 68"/>
          <p:cNvPicPr/>
          <p:nvPr/>
        </p:nvPicPr>
        <p:blipFill>
          <a:blip r:embed="rId13" cstate="print"/>
          <a:srcRect l="5102" t="2924" r="2976" b="4624"/>
          <a:stretch>
            <a:fillRect/>
          </a:stretch>
        </p:blipFill>
        <p:spPr bwMode="auto">
          <a:xfrm>
            <a:off x="4506012" y="1228627"/>
            <a:ext cx="609599" cy="584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txBox="1">
            <a:spLocks noChangeArrowheads="1"/>
          </p:cNvSpPr>
          <p:nvPr/>
        </p:nvSpPr>
        <p:spPr bwMode="auto">
          <a:xfrm>
            <a:off x="2971800" y="1157142"/>
            <a:ext cx="5638800" cy="4762500"/>
          </a:xfrm>
          <a:prstGeom prst="rect">
            <a:avLst/>
          </a:prstGeom>
          <a:noFill/>
          <a:ln w="9525">
            <a:noFill/>
            <a:miter lim="800000"/>
            <a:headEnd/>
            <a:tailEnd/>
          </a:ln>
        </p:spPr>
        <p:txBody>
          <a:bodyPr/>
          <a:lstStyle/>
          <a:p>
            <a:pPr marL="342900" indent="-342900">
              <a:spcBef>
                <a:spcPct val="10000"/>
              </a:spcBef>
              <a:buClr>
                <a:srgbClr val="336699"/>
              </a:buClr>
              <a:defRPr/>
            </a:pPr>
            <a:r>
              <a:rPr lang="en-GB" i="1" dirty="0">
                <a:latin typeface="Calibri" pitchFamily="34" charset="0"/>
              </a:rPr>
              <a:t>Urban/Suburban </a:t>
            </a:r>
            <a:r>
              <a:rPr lang="en-GB" b="0" dirty="0">
                <a:latin typeface="Calibri" pitchFamily="34" charset="0"/>
              </a:rPr>
              <a:t>- Ft. Lauderdale, Florida</a:t>
            </a:r>
          </a:p>
          <a:p>
            <a:pPr marL="285750" indent="-285750">
              <a:spcBef>
                <a:spcPct val="10000"/>
              </a:spcBef>
              <a:buClr>
                <a:srgbClr val="336699"/>
              </a:buClr>
              <a:buFont typeface="Calibri" pitchFamily="34" charset="0"/>
              <a:buChar char="–"/>
              <a:defRPr/>
            </a:pPr>
            <a:r>
              <a:rPr lang="en-GB" sz="1600" b="0" dirty="0">
                <a:latin typeface="Calibri" pitchFamily="34" charset="0"/>
              </a:rPr>
              <a:t>fully mobile </a:t>
            </a:r>
            <a:r>
              <a:rPr lang="en-GB" sz="1600" b="0" dirty="0" smtClean="0">
                <a:latin typeface="Calibri" pitchFamily="34" charset="0"/>
              </a:rPr>
              <a:t>32 mile</a:t>
            </a:r>
            <a:r>
              <a:rPr lang="en-GB" sz="1600" b="0" baseline="30000" dirty="0" smtClean="0">
                <a:latin typeface="Calibri" pitchFamily="34" charset="0"/>
              </a:rPr>
              <a:t>2 </a:t>
            </a:r>
            <a:r>
              <a:rPr lang="en-GB" sz="1600" b="0" dirty="0" smtClean="0">
                <a:latin typeface="Calibri" pitchFamily="34" charset="0"/>
              </a:rPr>
              <a:t>network</a:t>
            </a:r>
            <a:endParaRPr lang="en-GB" sz="1600" b="0" dirty="0">
              <a:latin typeface="Calibri" pitchFamily="34" charset="0"/>
            </a:endParaRPr>
          </a:p>
          <a:p>
            <a:pPr marL="285750" indent="-285750">
              <a:spcBef>
                <a:spcPct val="10000"/>
              </a:spcBef>
              <a:buClr>
                <a:srgbClr val="336699"/>
              </a:buClr>
              <a:buFont typeface="Calibri" pitchFamily="34" charset="0"/>
              <a:buChar char="–"/>
              <a:defRPr/>
            </a:pPr>
            <a:r>
              <a:rPr lang="en-GB" sz="1600" b="0" dirty="0">
                <a:latin typeface="Calibri" pitchFamily="34" charset="0"/>
              </a:rPr>
              <a:t>densely populated</a:t>
            </a:r>
          </a:p>
          <a:p>
            <a:pPr marL="285750" indent="-285750">
              <a:spcBef>
                <a:spcPct val="10000"/>
              </a:spcBef>
              <a:buClr>
                <a:srgbClr val="336699"/>
              </a:buClr>
              <a:buFont typeface="Calibri" pitchFamily="34" charset="0"/>
              <a:buChar char="–"/>
              <a:defRPr/>
            </a:pPr>
            <a:r>
              <a:rPr lang="en-GB" sz="1600" b="0" dirty="0">
                <a:latin typeface="Calibri" pitchFamily="34" charset="0"/>
              </a:rPr>
              <a:t>interference-rich environment</a:t>
            </a:r>
          </a:p>
          <a:p>
            <a:pPr marL="285750" indent="-285750">
              <a:spcBef>
                <a:spcPct val="10000"/>
              </a:spcBef>
              <a:buClr>
                <a:srgbClr val="336699"/>
              </a:buClr>
              <a:buFont typeface="Calibri" pitchFamily="34" charset="0"/>
              <a:buChar char="–"/>
              <a:defRPr/>
            </a:pPr>
            <a:r>
              <a:rPr lang="en-GB" sz="1600" b="0" dirty="0">
                <a:latin typeface="Calibri" pitchFamily="34" charset="0"/>
              </a:rPr>
              <a:t>extensive testing has allowed continual system performance enhancement and development of robust </a:t>
            </a:r>
            <a:r>
              <a:rPr lang="en-GB" sz="1600" b="0" dirty="0" smtClean="0">
                <a:latin typeface="Calibri" pitchFamily="34" charset="0"/>
              </a:rPr>
              <a:t>system</a:t>
            </a:r>
          </a:p>
          <a:p>
            <a:pPr marL="285750" indent="-285750">
              <a:spcBef>
                <a:spcPct val="10000"/>
              </a:spcBef>
              <a:buClr>
                <a:srgbClr val="336699"/>
              </a:buClr>
              <a:buFont typeface="Calibri" pitchFamily="34" charset="0"/>
              <a:buChar char="–"/>
              <a:defRPr/>
            </a:pPr>
            <a:r>
              <a:rPr lang="en-GB" sz="1600" b="0" dirty="0" smtClean="0">
                <a:latin typeface="Calibri" pitchFamily="34" charset="0"/>
              </a:rPr>
              <a:t>data system being tested OTA outdoors</a:t>
            </a:r>
            <a:endParaRPr lang="en-GB" b="0" dirty="0">
              <a:latin typeface="Calibri" pitchFamily="34" charset="0"/>
            </a:endParaRPr>
          </a:p>
          <a:p>
            <a:pPr marL="285750" indent="-285750">
              <a:spcBef>
                <a:spcPct val="10000"/>
              </a:spcBef>
              <a:buClr>
                <a:srgbClr val="336699"/>
              </a:buClr>
              <a:defRPr/>
            </a:pPr>
            <a:endParaRPr lang="en-GB" sz="1400" b="0" dirty="0" smtClean="0">
              <a:latin typeface="Calibri" pitchFamily="34" charset="0"/>
            </a:endParaRPr>
          </a:p>
          <a:p>
            <a:pPr marL="285750" indent="-285750">
              <a:spcBef>
                <a:spcPct val="10000"/>
              </a:spcBef>
              <a:buClr>
                <a:srgbClr val="336699"/>
              </a:buClr>
              <a:defRPr/>
            </a:pPr>
            <a:r>
              <a:rPr lang="en-GB" i="1" dirty="0" smtClean="0">
                <a:latin typeface="Calibri" pitchFamily="34" charset="0"/>
              </a:rPr>
              <a:t>Rural</a:t>
            </a:r>
            <a:r>
              <a:rPr lang="en-GB" b="0" dirty="0" smtClean="0">
                <a:latin typeface="Calibri" pitchFamily="34" charset="0"/>
              </a:rPr>
              <a:t> </a:t>
            </a:r>
            <a:r>
              <a:rPr lang="en-GB" b="0" dirty="0">
                <a:latin typeface="Calibri" pitchFamily="34" charset="0"/>
              </a:rPr>
              <a:t>– Lewisville, </a:t>
            </a:r>
            <a:r>
              <a:rPr lang="en-GB" b="0" dirty="0" smtClean="0">
                <a:latin typeface="Calibri" pitchFamily="34" charset="0"/>
              </a:rPr>
              <a:t>Arkansas</a:t>
            </a:r>
            <a:endParaRPr lang="en-GB" b="0" dirty="0">
              <a:latin typeface="Calibri" pitchFamily="34" charset="0"/>
            </a:endParaRPr>
          </a:p>
          <a:p>
            <a:pPr marL="285750" indent="-285750">
              <a:spcBef>
                <a:spcPct val="10000"/>
              </a:spcBef>
              <a:buClr>
                <a:srgbClr val="336699"/>
              </a:buClr>
              <a:buFont typeface="Calibri" pitchFamily="34" charset="0"/>
              <a:buChar char="–"/>
              <a:defRPr/>
            </a:pPr>
            <a:r>
              <a:rPr lang="en-GB" sz="1600" b="0" dirty="0">
                <a:latin typeface="Calibri" pitchFamily="34" charset="0"/>
              </a:rPr>
              <a:t>underserved market</a:t>
            </a:r>
          </a:p>
          <a:p>
            <a:pPr marL="285750" indent="-285750">
              <a:spcBef>
                <a:spcPct val="10000"/>
              </a:spcBef>
              <a:buClr>
                <a:srgbClr val="336699"/>
              </a:buClr>
              <a:buFont typeface="Calibri" pitchFamily="34" charset="0"/>
              <a:buChar char="–"/>
              <a:defRPr/>
            </a:pPr>
            <a:r>
              <a:rPr lang="en-GB" sz="1600" b="0" dirty="0">
                <a:latin typeface="Calibri" pitchFamily="34" charset="0"/>
              </a:rPr>
              <a:t>low noise, excellent </a:t>
            </a:r>
            <a:r>
              <a:rPr lang="en-GB" sz="1600" b="0" dirty="0" smtClean="0">
                <a:latin typeface="Calibri" pitchFamily="34" charset="0"/>
              </a:rPr>
              <a:t>range (3-5 miles)</a:t>
            </a:r>
          </a:p>
          <a:p>
            <a:pPr marL="285750" indent="-285750">
              <a:spcBef>
                <a:spcPct val="10000"/>
              </a:spcBef>
              <a:buClr>
                <a:srgbClr val="336699"/>
              </a:buClr>
              <a:buFont typeface="Calibri" pitchFamily="34" charset="0"/>
              <a:buChar char="–"/>
              <a:defRPr/>
            </a:pPr>
            <a:r>
              <a:rPr lang="en-GB" sz="1600" b="0" dirty="0" smtClean="0">
                <a:latin typeface="Calibri" pitchFamily="34" charset="0"/>
              </a:rPr>
              <a:t>100 sq. mi. rural with 2 towers</a:t>
            </a:r>
          </a:p>
          <a:p>
            <a:pPr marL="285750" indent="-285750">
              <a:spcBef>
                <a:spcPct val="10000"/>
              </a:spcBef>
              <a:buClr>
                <a:srgbClr val="336699"/>
              </a:buClr>
              <a:buFont typeface="Calibri" pitchFamily="34" charset="0"/>
              <a:buChar char="–"/>
              <a:defRPr/>
            </a:pPr>
            <a:r>
              <a:rPr lang="en-GB" sz="1600" b="0" dirty="0" smtClean="0">
                <a:latin typeface="Calibri" pitchFamily="34" charset="0"/>
              </a:rPr>
              <a:t>1,150 pops covered</a:t>
            </a:r>
            <a:endParaRPr lang="en-GB" sz="1600" b="0" dirty="0">
              <a:latin typeface="Calibri" pitchFamily="34" charset="0"/>
            </a:endParaRPr>
          </a:p>
          <a:p>
            <a:pPr marL="285750" indent="-285750">
              <a:spcBef>
                <a:spcPct val="10000"/>
              </a:spcBef>
              <a:buClr>
                <a:srgbClr val="336699"/>
              </a:buClr>
              <a:defRPr/>
            </a:pPr>
            <a:endParaRPr lang="en-GB" b="0" dirty="0">
              <a:latin typeface="Calibri" pitchFamily="34" charset="0"/>
            </a:endParaRPr>
          </a:p>
          <a:p>
            <a:pPr marL="285750" indent="-285750">
              <a:spcBef>
                <a:spcPct val="10000"/>
              </a:spcBef>
              <a:buClr>
                <a:srgbClr val="336699"/>
              </a:buClr>
              <a:defRPr/>
            </a:pPr>
            <a:r>
              <a:rPr lang="en-GB" i="1" dirty="0">
                <a:latin typeface="Calibri" pitchFamily="34" charset="0"/>
              </a:rPr>
              <a:t>Military</a:t>
            </a:r>
            <a:r>
              <a:rPr lang="en-GB" b="0" dirty="0">
                <a:latin typeface="Calibri" pitchFamily="34" charset="0"/>
              </a:rPr>
              <a:t> - US Army - TX, NM, NJ</a:t>
            </a:r>
          </a:p>
          <a:p>
            <a:pPr marL="285750" indent="-285750">
              <a:spcBef>
                <a:spcPct val="10000"/>
              </a:spcBef>
              <a:buClr>
                <a:srgbClr val="336699"/>
              </a:buClr>
              <a:buFont typeface="Calibri" pitchFamily="34" charset="0"/>
              <a:buChar char="–"/>
              <a:defRPr/>
            </a:pPr>
            <a:r>
              <a:rPr lang="en-GB" sz="1600" b="0" dirty="0">
                <a:latin typeface="Calibri" pitchFamily="34" charset="0"/>
              </a:rPr>
              <a:t>lab validated (CERDEC)</a:t>
            </a:r>
          </a:p>
          <a:p>
            <a:pPr marL="285750" indent="-285750">
              <a:spcBef>
                <a:spcPct val="10000"/>
              </a:spcBef>
              <a:buClr>
                <a:srgbClr val="336699"/>
              </a:buClr>
              <a:buFont typeface="Calibri" pitchFamily="34" charset="0"/>
              <a:buChar char="–"/>
              <a:defRPr/>
            </a:pPr>
            <a:r>
              <a:rPr lang="en-GB" sz="1600" b="0" dirty="0">
                <a:latin typeface="Calibri" pitchFamily="34" charset="0"/>
              </a:rPr>
              <a:t>garrison enterprise solution</a:t>
            </a:r>
          </a:p>
          <a:p>
            <a:pPr marL="285750" indent="-285750">
              <a:spcBef>
                <a:spcPct val="10000"/>
              </a:spcBef>
              <a:buClr>
                <a:srgbClr val="336699"/>
              </a:buClr>
              <a:buFont typeface="Calibri" pitchFamily="34" charset="0"/>
              <a:buChar char="–"/>
              <a:defRPr/>
            </a:pPr>
            <a:r>
              <a:rPr lang="en-GB" sz="1600" b="0" dirty="0">
                <a:latin typeface="Calibri" pitchFamily="34" charset="0"/>
              </a:rPr>
              <a:t>tactical cellular – austere desert</a:t>
            </a:r>
          </a:p>
          <a:p>
            <a:pPr marL="285750" indent="-285750">
              <a:spcBef>
                <a:spcPct val="10000"/>
              </a:spcBef>
              <a:buClr>
                <a:srgbClr val="336699"/>
              </a:buClr>
              <a:buFont typeface="Wingdings" pitchFamily="2" charset="2"/>
              <a:buChar char="§"/>
              <a:defRPr/>
            </a:pPr>
            <a:endParaRPr lang="en-GB" b="0" dirty="0">
              <a:latin typeface="Calibri" pitchFamily="34" charset="0"/>
            </a:endParaRPr>
          </a:p>
          <a:p>
            <a:pPr marL="342900" indent="-342900">
              <a:spcBef>
                <a:spcPct val="10000"/>
              </a:spcBef>
              <a:buClr>
                <a:srgbClr val="336699"/>
              </a:buClr>
              <a:defRPr/>
            </a:pPr>
            <a:endParaRPr lang="en-GB" b="0" dirty="0">
              <a:latin typeface="Calibri" pitchFamily="34" charset="0"/>
            </a:endParaRPr>
          </a:p>
          <a:p>
            <a:pPr marL="285750" indent="-285750">
              <a:spcBef>
                <a:spcPct val="10000"/>
              </a:spcBef>
              <a:buClr>
                <a:srgbClr val="336699"/>
              </a:buClr>
              <a:defRPr/>
            </a:pPr>
            <a:endParaRPr lang="en-GB" b="0" dirty="0">
              <a:latin typeface="Calibri" pitchFamily="34" charset="0"/>
            </a:endParaRPr>
          </a:p>
          <a:p>
            <a:pPr marL="285750" indent="-285750">
              <a:spcBef>
                <a:spcPct val="10000"/>
              </a:spcBef>
              <a:buClr>
                <a:srgbClr val="336699"/>
              </a:buClr>
              <a:defRPr/>
            </a:pPr>
            <a:endParaRPr lang="en-GB" b="0" dirty="0">
              <a:latin typeface="Calibri" pitchFamily="34" charset="0"/>
            </a:endParaRPr>
          </a:p>
          <a:p>
            <a:pPr marL="342900" indent="-342900">
              <a:spcBef>
                <a:spcPct val="10000"/>
              </a:spcBef>
              <a:buClr>
                <a:srgbClr val="336699"/>
              </a:buClr>
              <a:defRPr/>
            </a:pPr>
            <a:r>
              <a:rPr lang="en-US" b="0" dirty="0">
                <a:latin typeface="Calibri" pitchFamily="34" charset="0"/>
              </a:rPr>
              <a:t> </a:t>
            </a:r>
            <a:endParaRPr lang="en-GB" b="0" dirty="0">
              <a:latin typeface="Calibri" pitchFamily="34" charset="0"/>
            </a:endParaRPr>
          </a:p>
        </p:txBody>
      </p:sp>
      <p:sp>
        <p:nvSpPr>
          <p:cNvPr id="58370" name="Title 4"/>
          <p:cNvSpPr txBox="1">
            <a:spLocks/>
          </p:cNvSpPr>
          <p:nvPr/>
        </p:nvSpPr>
        <p:spPr bwMode="auto">
          <a:xfrm>
            <a:off x="525017" y="211822"/>
            <a:ext cx="8870685" cy="533400"/>
          </a:xfrm>
          <a:prstGeom prst="rect">
            <a:avLst/>
          </a:prstGeom>
          <a:noFill/>
          <a:ln w="9525">
            <a:noFill/>
            <a:miter lim="800000"/>
            <a:headEnd/>
            <a:tailEnd/>
          </a:ln>
        </p:spPr>
        <p:txBody>
          <a:bodyPr/>
          <a:lstStyle/>
          <a:p>
            <a:r>
              <a:rPr lang="en-US" sz="2800" b="0" dirty="0" smtClean="0">
                <a:solidFill>
                  <a:srgbClr val="FFFFFF"/>
                </a:solidFill>
                <a:ea typeface="Punchline"/>
                <a:cs typeface="Punchline"/>
              </a:rPr>
              <a:t>xMax trials</a:t>
            </a:r>
          </a:p>
        </p:txBody>
      </p:sp>
      <p:pic>
        <p:nvPicPr>
          <p:cNvPr id="58371" name="Picture 7" descr="Brigade logo1.JPG"/>
          <p:cNvPicPr>
            <a:picLocks noChangeAspect="1"/>
          </p:cNvPicPr>
          <p:nvPr/>
        </p:nvPicPr>
        <p:blipFill>
          <a:blip r:embed="rId3" cstate="print"/>
          <a:srcRect/>
          <a:stretch>
            <a:fillRect/>
          </a:stretch>
        </p:blipFill>
        <p:spPr bwMode="auto">
          <a:xfrm>
            <a:off x="8351429" y="5233075"/>
            <a:ext cx="908050" cy="777875"/>
          </a:xfrm>
          <a:prstGeom prst="rect">
            <a:avLst/>
          </a:prstGeom>
          <a:noFill/>
          <a:ln w="9525">
            <a:noFill/>
            <a:miter lim="800000"/>
            <a:headEnd/>
            <a:tailEnd/>
          </a:ln>
        </p:spPr>
      </p:pic>
      <p:grpSp>
        <p:nvGrpSpPr>
          <p:cNvPr id="2" name="Group 23"/>
          <p:cNvGrpSpPr>
            <a:grpSpLocks/>
          </p:cNvGrpSpPr>
          <p:nvPr/>
        </p:nvGrpSpPr>
        <p:grpSpPr bwMode="auto">
          <a:xfrm>
            <a:off x="603647" y="1421934"/>
            <a:ext cx="2146300" cy="4664098"/>
            <a:chOff x="709499" y="1312966"/>
            <a:chExt cx="1981201" cy="4664411"/>
          </a:xfrm>
        </p:grpSpPr>
        <p:pic>
          <p:nvPicPr>
            <p:cNvPr id="58376" name="Picture 1"/>
            <p:cNvPicPr>
              <a:picLocks noChangeAspect="1" noChangeArrowheads="1"/>
            </p:cNvPicPr>
            <p:nvPr/>
          </p:nvPicPr>
          <p:blipFill>
            <a:blip r:embed="rId4" cstate="print"/>
            <a:srcRect t="14696" b="17415"/>
            <a:stretch>
              <a:fillRect/>
            </a:stretch>
          </p:blipFill>
          <p:spPr bwMode="auto">
            <a:xfrm>
              <a:off x="709500" y="1312966"/>
              <a:ext cx="1981200" cy="1430234"/>
            </a:xfrm>
            <a:prstGeom prst="rect">
              <a:avLst/>
            </a:prstGeom>
            <a:noFill/>
            <a:ln w="9525">
              <a:noFill/>
              <a:miter lim="800000"/>
              <a:headEnd/>
              <a:tailEnd/>
            </a:ln>
          </p:spPr>
        </p:pic>
        <p:pic>
          <p:nvPicPr>
            <p:cNvPr id="58377" name="Picture 8" descr="WS with East and Condron bmp.bmp"/>
            <p:cNvPicPr>
              <a:picLocks noChangeAspect="1"/>
            </p:cNvPicPr>
            <p:nvPr/>
          </p:nvPicPr>
          <p:blipFill>
            <a:blip r:embed="rId5" cstate="print"/>
            <a:srcRect/>
            <a:stretch>
              <a:fillRect/>
            </a:stretch>
          </p:blipFill>
          <p:spPr bwMode="auto">
            <a:xfrm>
              <a:off x="709500" y="4572000"/>
              <a:ext cx="1981198" cy="1143000"/>
            </a:xfrm>
            <a:prstGeom prst="rect">
              <a:avLst/>
            </a:prstGeom>
            <a:noFill/>
            <a:ln w="9525">
              <a:noFill/>
              <a:miter lim="800000"/>
              <a:headEnd/>
              <a:tailEnd/>
            </a:ln>
          </p:spPr>
        </p:pic>
        <p:sp>
          <p:nvSpPr>
            <p:cNvPr id="58378" name="Rectangle 14"/>
            <p:cNvSpPr>
              <a:spLocks noChangeArrowheads="1"/>
            </p:cNvSpPr>
            <p:nvPr/>
          </p:nvSpPr>
          <p:spPr bwMode="auto">
            <a:xfrm>
              <a:off x="709500" y="5672554"/>
              <a:ext cx="1981199" cy="304800"/>
            </a:xfrm>
            <a:prstGeom prst="rect">
              <a:avLst/>
            </a:prstGeom>
            <a:solidFill>
              <a:schemeClr val="tx1"/>
            </a:solidFill>
            <a:ln w="9525" algn="ctr">
              <a:solidFill>
                <a:schemeClr val="tx1"/>
              </a:solidFill>
              <a:round/>
              <a:headEnd/>
              <a:tailEnd/>
            </a:ln>
          </p:spPr>
          <p:txBody>
            <a:bodyPr/>
            <a:lstStyle/>
            <a:p>
              <a:endParaRPr lang="en-US"/>
            </a:p>
          </p:txBody>
        </p:sp>
        <p:sp>
          <p:nvSpPr>
            <p:cNvPr id="58379" name="TextBox 15"/>
            <p:cNvSpPr txBox="1">
              <a:spLocks noChangeArrowheads="1"/>
            </p:cNvSpPr>
            <p:nvPr/>
          </p:nvSpPr>
          <p:spPr bwMode="auto">
            <a:xfrm>
              <a:off x="838200" y="5638800"/>
              <a:ext cx="1535392" cy="338577"/>
            </a:xfrm>
            <a:prstGeom prst="rect">
              <a:avLst/>
            </a:prstGeom>
            <a:noFill/>
            <a:ln w="9525">
              <a:noFill/>
              <a:miter lim="800000"/>
              <a:headEnd/>
              <a:tailEnd/>
            </a:ln>
          </p:spPr>
          <p:txBody>
            <a:bodyPr wrap="none">
              <a:spAutoFit/>
            </a:bodyPr>
            <a:lstStyle/>
            <a:p>
              <a:r>
                <a:rPr lang="en-US" sz="1600">
                  <a:solidFill>
                    <a:schemeClr val="bg1"/>
                  </a:solidFill>
                  <a:latin typeface="Calibri" pitchFamily="34" charset="0"/>
                </a:rPr>
                <a:t>White Sands, NM</a:t>
              </a:r>
            </a:p>
          </p:txBody>
        </p:sp>
        <p:sp>
          <p:nvSpPr>
            <p:cNvPr id="58380" name="Rectangle 16"/>
            <p:cNvSpPr>
              <a:spLocks noChangeArrowheads="1"/>
            </p:cNvSpPr>
            <p:nvPr/>
          </p:nvSpPr>
          <p:spPr bwMode="auto">
            <a:xfrm>
              <a:off x="709500" y="4230679"/>
              <a:ext cx="1981199" cy="304800"/>
            </a:xfrm>
            <a:prstGeom prst="rect">
              <a:avLst/>
            </a:prstGeom>
            <a:solidFill>
              <a:schemeClr val="tx1"/>
            </a:solidFill>
            <a:ln w="9525" algn="ctr">
              <a:solidFill>
                <a:schemeClr val="tx1"/>
              </a:solidFill>
              <a:round/>
              <a:headEnd/>
              <a:tailEnd/>
            </a:ln>
          </p:spPr>
          <p:txBody>
            <a:bodyPr/>
            <a:lstStyle/>
            <a:p>
              <a:endParaRPr lang="en-US"/>
            </a:p>
          </p:txBody>
        </p:sp>
        <p:sp>
          <p:nvSpPr>
            <p:cNvPr id="58381" name="TextBox 17"/>
            <p:cNvSpPr txBox="1">
              <a:spLocks noChangeArrowheads="1"/>
            </p:cNvSpPr>
            <p:nvPr/>
          </p:nvSpPr>
          <p:spPr bwMode="auto">
            <a:xfrm>
              <a:off x="838200" y="4230679"/>
              <a:ext cx="1676400" cy="338554"/>
            </a:xfrm>
            <a:prstGeom prst="rect">
              <a:avLst/>
            </a:prstGeom>
            <a:noFill/>
            <a:ln w="9525">
              <a:noFill/>
              <a:miter lim="800000"/>
              <a:headEnd/>
              <a:tailEnd/>
            </a:ln>
          </p:spPr>
          <p:txBody>
            <a:bodyPr>
              <a:spAutoFit/>
            </a:bodyPr>
            <a:lstStyle/>
            <a:p>
              <a:pPr algn="ctr"/>
              <a:r>
                <a:rPr lang="en-US" sz="1600">
                  <a:solidFill>
                    <a:schemeClr val="bg1"/>
                  </a:solidFill>
                  <a:latin typeface="Calibri" pitchFamily="34" charset="0"/>
                </a:rPr>
                <a:t>Lewisville, AR</a:t>
              </a:r>
            </a:p>
          </p:txBody>
        </p:sp>
        <p:sp>
          <p:nvSpPr>
            <p:cNvPr id="58382" name="Rectangle 22"/>
            <p:cNvSpPr>
              <a:spLocks noChangeArrowheads="1"/>
            </p:cNvSpPr>
            <p:nvPr/>
          </p:nvSpPr>
          <p:spPr bwMode="auto">
            <a:xfrm>
              <a:off x="709500" y="2743200"/>
              <a:ext cx="1981199" cy="304800"/>
            </a:xfrm>
            <a:prstGeom prst="rect">
              <a:avLst/>
            </a:prstGeom>
            <a:solidFill>
              <a:schemeClr val="tx1"/>
            </a:solidFill>
            <a:ln w="9525" algn="ctr">
              <a:solidFill>
                <a:schemeClr val="tx1"/>
              </a:solidFill>
              <a:round/>
              <a:headEnd/>
              <a:tailEnd/>
            </a:ln>
          </p:spPr>
          <p:txBody>
            <a:bodyPr/>
            <a:lstStyle/>
            <a:p>
              <a:endParaRPr lang="en-US"/>
            </a:p>
          </p:txBody>
        </p:sp>
        <p:sp>
          <p:nvSpPr>
            <p:cNvPr id="58383" name="TextBox 13"/>
            <p:cNvSpPr txBox="1">
              <a:spLocks noChangeArrowheads="1"/>
            </p:cNvSpPr>
            <p:nvPr/>
          </p:nvSpPr>
          <p:spPr bwMode="auto">
            <a:xfrm>
              <a:off x="838200" y="2709446"/>
              <a:ext cx="1548709" cy="338577"/>
            </a:xfrm>
            <a:prstGeom prst="rect">
              <a:avLst/>
            </a:prstGeom>
            <a:noFill/>
            <a:ln w="9525">
              <a:noFill/>
              <a:miter lim="800000"/>
              <a:headEnd/>
              <a:tailEnd/>
            </a:ln>
          </p:spPr>
          <p:txBody>
            <a:bodyPr wrap="none">
              <a:spAutoFit/>
            </a:bodyPr>
            <a:lstStyle/>
            <a:p>
              <a:r>
                <a:rPr lang="en-US" sz="1600">
                  <a:solidFill>
                    <a:schemeClr val="bg1"/>
                  </a:solidFill>
                  <a:latin typeface="Calibri" pitchFamily="34" charset="0"/>
                </a:rPr>
                <a:t>Ft. Lauderdale, FL</a:t>
              </a:r>
            </a:p>
          </p:txBody>
        </p:sp>
        <p:pic>
          <p:nvPicPr>
            <p:cNvPr id="58384" name="Picture 10" descr="Lewisville map.png"/>
            <p:cNvPicPr>
              <a:picLocks noChangeAspect="1"/>
            </p:cNvPicPr>
            <p:nvPr/>
          </p:nvPicPr>
          <p:blipFill>
            <a:blip r:embed="rId6" cstate="print"/>
            <a:srcRect/>
            <a:stretch>
              <a:fillRect/>
            </a:stretch>
          </p:blipFill>
          <p:spPr bwMode="auto">
            <a:xfrm>
              <a:off x="709499" y="3048000"/>
              <a:ext cx="1981199" cy="1182679"/>
            </a:xfrm>
            <a:prstGeom prst="rect">
              <a:avLst/>
            </a:prstGeom>
            <a:noFill/>
            <a:ln w="9525">
              <a:noFill/>
              <a:miter lim="800000"/>
              <a:headEnd/>
              <a:tailEnd/>
            </a:ln>
          </p:spPr>
        </p:pic>
      </p:grpSp>
      <p:pic>
        <p:nvPicPr>
          <p:cNvPr id="58374" name="Picture 2" descr="http://www.xgtechnology.com/townes_logo.png"/>
          <p:cNvPicPr>
            <a:picLocks noChangeAspect="1" noChangeArrowheads="1"/>
          </p:cNvPicPr>
          <p:nvPr/>
        </p:nvPicPr>
        <p:blipFill>
          <a:blip r:embed="rId7" cstate="print"/>
          <a:srcRect/>
          <a:stretch>
            <a:fillRect/>
          </a:stretch>
        </p:blipFill>
        <p:spPr bwMode="auto">
          <a:xfrm>
            <a:off x="7876770" y="3141197"/>
            <a:ext cx="1692275" cy="965200"/>
          </a:xfrm>
          <a:prstGeom prst="rect">
            <a:avLst/>
          </a:prstGeom>
          <a:noFill/>
          <a:ln w="9525">
            <a:noFill/>
            <a:miter lim="800000"/>
            <a:headEnd/>
            <a:tailEnd/>
          </a:ln>
        </p:spPr>
      </p:pic>
      <p:pic>
        <p:nvPicPr>
          <p:cNvPr id="58375" name="Picture 4" descr="http://www.gojbm.com/images/CERDEC.jpg"/>
          <p:cNvPicPr>
            <a:picLocks noChangeAspect="1" noChangeArrowheads="1"/>
          </p:cNvPicPr>
          <p:nvPr/>
        </p:nvPicPr>
        <p:blipFill>
          <a:blip r:embed="rId8" cstate="print"/>
          <a:srcRect b="31540"/>
          <a:stretch>
            <a:fillRect/>
          </a:stretch>
        </p:blipFill>
        <p:spPr bwMode="auto">
          <a:xfrm>
            <a:off x="7979954" y="4552018"/>
            <a:ext cx="1651000" cy="57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a:xfrm>
            <a:off x="476591" y="1352550"/>
            <a:ext cx="9048409" cy="4267200"/>
          </a:xfrm>
        </p:spPr>
        <p:txBody>
          <a:bodyPr/>
          <a:lstStyle/>
          <a:p>
            <a:pPr>
              <a:lnSpc>
                <a:spcPts val="2000"/>
              </a:lnSpc>
              <a:spcBef>
                <a:spcPts val="600"/>
              </a:spcBef>
              <a:spcAft>
                <a:spcPts val="0"/>
              </a:spcAft>
            </a:pPr>
            <a:r>
              <a:rPr lang="en-GB" sz="1800" dirty="0" smtClean="0"/>
              <a:t>FCC Part 15 Rules apply to users of the 902-928MHz ISM band in the United States</a:t>
            </a:r>
          </a:p>
          <a:p>
            <a:pPr lvl="1">
              <a:lnSpc>
                <a:spcPts val="2000"/>
              </a:lnSpc>
              <a:spcBef>
                <a:spcPts val="600"/>
              </a:spcBef>
              <a:spcAft>
                <a:spcPts val="0"/>
              </a:spcAft>
            </a:pPr>
            <a:r>
              <a:rPr lang="en-US" sz="1600" dirty="0" smtClean="0"/>
              <a:t>transmit average power = 1W conducted power per channel (4W EIRP)</a:t>
            </a:r>
            <a:endParaRPr lang="en-GB" sz="1600" dirty="0" smtClean="0"/>
          </a:p>
          <a:p>
            <a:pPr lvl="1">
              <a:lnSpc>
                <a:spcPts val="2000"/>
              </a:lnSpc>
              <a:spcBef>
                <a:spcPts val="600"/>
              </a:spcBef>
              <a:spcAft>
                <a:spcPts val="0"/>
              </a:spcAft>
            </a:pPr>
            <a:r>
              <a:rPr lang="en-US" sz="1600" dirty="0" smtClean="0"/>
              <a:t>adjacent channel power = -40dBc</a:t>
            </a:r>
          </a:p>
          <a:p>
            <a:pPr lvl="1">
              <a:lnSpc>
                <a:spcPts val="2000"/>
              </a:lnSpc>
              <a:spcBef>
                <a:spcPts val="600"/>
              </a:spcBef>
              <a:spcAft>
                <a:spcPts val="0"/>
              </a:spcAft>
            </a:pPr>
            <a:r>
              <a:rPr lang="en-US" sz="1600" dirty="0" smtClean="0"/>
              <a:t>6dB Bandwidth = ≥500kHz, FCC 15.247(a)(2)</a:t>
            </a:r>
          </a:p>
          <a:p>
            <a:pPr lvl="1">
              <a:lnSpc>
                <a:spcPts val="2000"/>
              </a:lnSpc>
              <a:spcBef>
                <a:spcPts val="600"/>
              </a:spcBef>
              <a:spcAft>
                <a:spcPts val="0"/>
              </a:spcAft>
            </a:pPr>
            <a:r>
              <a:rPr lang="en-US" sz="1600" dirty="0" smtClean="0"/>
              <a:t>radiated emissions = -30dBc, FCC 15.247(d)</a:t>
            </a:r>
          </a:p>
          <a:p>
            <a:pPr lvl="1">
              <a:lnSpc>
                <a:spcPts val="2000"/>
              </a:lnSpc>
              <a:spcBef>
                <a:spcPts val="600"/>
              </a:spcBef>
              <a:spcAft>
                <a:spcPts val="0"/>
              </a:spcAft>
            </a:pPr>
            <a:r>
              <a:rPr lang="en-US" sz="1600" dirty="0" smtClean="0"/>
              <a:t>emissions in restricted bands = 500µV/m @ 3 meters, FCC 15.209</a:t>
            </a:r>
          </a:p>
          <a:p>
            <a:pPr lvl="1">
              <a:lnSpc>
                <a:spcPts val="2000"/>
              </a:lnSpc>
              <a:spcBef>
                <a:spcPts val="600"/>
              </a:spcBef>
              <a:spcAft>
                <a:spcPts val="0"/>
              </a:spcAft>
            </a:pPr>
            <a:r>
              <a:rPr lang="en-US" sz="1600" dirty="0" smtClean="0"/>
              <a:t>power spectral density = ≤8dBm in any 3kHz band, FCC 15.247(e)</a:t>
            </a:r>
          </a:p>
          <a:p>
            <a:pPr>
              <a:lnSpc>
                <a:spcPts val="2000"/>
              </a:lnSpc>
              <a:spcBef>
                <a:spcPts val="600"/>
              </a:spcBef>
              <a:spcAft>
                <a:spcPts val="0"/>
              </a:spcAft>
            </a:pPr>
            <a:r>
              <a:rPr lang="en-GB" sz="1800" dirty="0" smtClean="0"/>
              <a:t>Other specs for compliance</a:t>
            </a:r>
          </a:p>
          <a:p>
            <a:pPr lvl="1">
              <a:lnSpc>
                <a:spcPts val="2000"/>
              </a:lnSpc>
              <a:spcBef>
                <a:spcPts val="600"/>
              </a:spcBef>
              <a:spcAft>
                <a:spcPts val="0"/>
              </a:spcAft>
            </a:pPr>
            <a:r>
              <a:rPr lang="en-US" sz="1600" dirty="0" smtClean="0"/>
              <a:t>transmit power adjustment range = 15dB (1dB steps)</a:t>
            </a:r>
          </a:p>
          <a:p>
            <a:pPr lvl="1">
              <a:lnSpc>
                <a:spcPts val="2000"/>
              </a:lnSpc>
              <a:spcBef>
                <a:spcPts val="600"/>
              </a:spcBef>
              <a:spcAft>
                <a:spcPts val="0"/>
              </a:spcAft>
            </a:pPr>
            <a:r>
              <a:rPr lang="en-US" sz="1600" dirty="0" smtClean="0"/>
              <a:t>transmit power accuracy = ±1dB</a:t>
            </a:r>
          </a:p>
          <a:p>
            <a:pPr lvl="1">
              <a:lnSpc>
                <a:spcPts val="2000"/>
              </a:lnSpc>
              <a:spcBef>
                <a:spcPts val="600"/>
              </a:spcBef>
              <a:spcAft>
                <a:spcPts val="0"/>
              </a:spcAft>
            </a:pPr>
            <a:r>
              <a:rPr lang="en-US" sz="1600" dirty="0" smtClean="0"/>
              <a:t>transmit output linearity = 5% EVM, 30dBm average, 9dB peak-to-average ratio</a:t>
            </a:r>
          </a:p>
          <a:p>
            <a:pPr lvl="1">
              <a:lnSpc>
                <a:spcPts val="2000"/>
              </a:lnSpc>
              <a:spcBef>
                <a:spcPts val="600"/>
              </a:spcBef>
              <a:spcAft>
                <a:spcPts val="0"/>
              </a:spcAft>
            </a:pPr>
            <a:r>
              <a:rPr lang="en-US" sz="1600" dirty="0" smtClean="0"/>
              <a:t>adjacent channel selectivity = -40dBc</a:t>
            </a:r>
          </a:p>
          <a:p>
            <a:pPr lvl="1">
              <a:lnSpc>
                <a:spcPts val="2000"/>
              </a:lnSpc>
              <a:spcBef>
                <a:spcPts val="600"/>
              </a:spcBef>
              <a:spcAft>
                <a:spcPts val="0"/>
              </a:spcAft>
            </a:pPr>
            <a:r>
              <a:rPr lang="en-US" sz="1600" dirty="0" smtClean="0"/>
              <a:t>alternate channel selectivity = -54dBc</a:t>
            </a:r>
            <a:endParaRPr lang="en-GB" sz="1600" dirty="0" smtClean="0"/>
          </a:p>
          <a:p>
            <a:pPr lvl="1">
              <a:lnSpc>
                <a:spcPts val="2000"/>
              </a:lnSpc>
              <a:spcBef>
                <a:spcPts val="600"/>
              </a:spcBef>
              <a:spcAft>
                <a:spcPts val="0"/>
              </a:spcAft>
            </a:pPr>
            <a:r>
              <a:rPr lang="en-US" sz="1600" dirty="0" smtClean="0"/>
              <a:t>Rx maximum input signal = -25dBm</a:t>
            </a:r>
            <a:endParaRPr lang="en-GB" sz="1600" dirty="0" smtClean="0"/>
          </a:p>
          <a:p>
            <a:pPr>
              <a:lnSpc>
                <a:spcPts val="2000"/>
              </a:lnSpc>
              <a:spcBef>
                <a:spcPts val="600"/>
              </a:spcBef>
              <a:spcAft>
                <a:spcPts val="0"/>
              </a:spcAft>
            </a:pPr>
            <a:endParaRPr lang="en-GB" sz="1400" kern="1200" dirty="0" smtClean="0">
              <a:solidFill>
                <a:srgbClr val="000000"/>
              </a:solidFill>
              <a:ea typeface="+mn-ea"/>
              <a:cs typeface="+mn-cs"/>
            </a:endParaRPr>
          </a:p>
          <a:p>
            <a:pPr>
              <a:lnSpc>
                <a:spcPts val="2000"/>
              </a:lnSpc>
              <a:spcBef>
                <a:spcPts val="600"/>
              </a:spcBef>
              <a:spcAft>
                <a:spcPts val="0"/>
              </a:spcAft>
              <a:buNone/>
            </a:pPr>
            <a:endParaRPr lang="en-GB" sz="1800" dirty="0" smtClean="0"/>
          </a:p>
          <a:p>
            <a:pPr>
              <a:lnSpc>
                <a:spcPts val="2000"/>
              </a:lnSpc>
              <a:spcBef>
                <a:spcPts val="600"/>
              </a:spcBef>
              <a:spcAft>
                <a:spcPts val="0"/>
              </a:spcAft>
            </a:pPr>
            <a:endParaRPr lang="en-GB" sz="1800" dirty="0" smtClean="0"/>
          </a:p>
          <a:p>
            <a:pPr lvl="1">
              <a:lnSpc>
                <a:spcPct val="90000"/>
              </a:lnSpc>
            </a:pPr>
            <a:endParaRPr lang="en-US" sz="1600" dirty="0" smtClean="0"/>
          </a:p>
        </p:txBody>
      </p:sp>
      <p:sp>
        <p:nvSpPr>
          <p:cNvPr id="47106" name="Title 4"/>
          <p:cNvSpPr txBox="1">
            <a:spLocks/>
          </p:cNvSpPr>
          <p:nvPr/>
        </p:nvSpPr>
        <p:spPr bwMode="auto">
          <a:xfrm>
            <a:off x="499145" y="211822"/>
            <a:ext cx="8915400" cy="685800"/>
          </a:xfrm>
          <a:prstGeom prst="rect">
            <a:avLst/>
          </a:prstGeom>
          <a:noFill/>
          <a:ln w="9525">
            <a:noFill/>
            <a:miter lim="800000"/>
            <a:headEnd/>
            <a:tailEnd/>
          </a:ln>
        </p:spPr>
        <p:txBody>
          <a:bodyPr/>
          <a:lstStyle/>
          <a:p>
            <a:pPr eaLnBrk="0" hangingPunct="0"/>
            <a:r>
              <a:rPr lang="en-US" sz="2800" b="0" dirty="0" smtClean="0">
                <a:solidFill>
                  <a:srgbClr val="FFFFFF"/>
                </a:solidFill>
                <a:ea typeface="Punchline"/>
                <a:cs typeface="Punchline"/>
              </a:rPr>
              <a:t>Regulatory compliance</a:t>
            </a:r>
            <a:endParaRPr lang="en-US" sz="2800" b="0" dirty="0">
              <a:solidFill>
                <a:srgbClr val="FFFFFF"/>
              </a:solidFill>
              <a:ea typeface="Punchline"/>
              <a:cs typeface="Punchli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533400" y="207278"/>
            <a:ext cx="8915400" cy="571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charset="0"/>
                <a:ea typeface="+mj-ea"/>
                <a:cs typeface="+mj-cs"/>
              </a:rPr>
              <a:t>xMax cognitive radio approach</a:t>
            </a:r>
          </a:p>
        </p:txBody>
      </p:sp>
      <p:sp>
        <p:nvSpPr>
          <p:cNvPr id="7" name="Content Placeholder 1"/>
          <p:cNvSpPr txBox="1">
            <a:spLocks/>
          </p:cNvSpPr>
          <p:nvPr/>
        </p:nvSpPr>
        <p:spPr bwMode="auto">
          <a:xfrm>
            <a:off x="473375" y="1333100"/>
            <a:ext cx="90516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1200"/>
              </a:spcBef>
              <a:spcAft>
                <a:spcPts val="0"/>
              </a:spcAft>
              <a:buClr>
                <a:srgbClr val="336699"/>
              </a:buClr>
              <a:buFont typeface="Arial" charset="0"/>
              <a:buChar char="►"/>
            </a:pPr>
            <a:r>
              <a:rPr lang="en-US" b="0" kern="0" dirty="0" smtClean="0">
                <a:latin typeface="Calibri" pitchFamily="34" charset="0"/>
              </a:rPr>
              <a:t>xMax layered cognitive approach</a:t>
            </a:r>
          </a:p>
          <a:p>
            <a:pPr marL="742950" lvl="1" indent="-285750" eaLnBrk="0" hangingPunct="0">
              <a:lnSpc>
                <a:spcPts val="2000"/>
              </a:lnSpc>
              <a:spcBef>
                <a:spcPts val="600"/>
              </a:spcBef>
              <a:spcAft>
                <a:spcPts val="0"/>
              </a:spcAft>
              <a:buClr>
                <a:srgbClr val="336699"/>
              </a:buClr>
              <a:buFont typeface="Arial" charset="0"/>
              <a:buChar char="–"/>
            </a:pPr>
            <a:r>
              <a:rPr lang="en-US" sz="1600" b="0" dirty="0" smtClean="0">
                <a:latin typeface="Calibri" pitchFamily="34" charset="0"/>
              </a:rPr>
              <a:t>spectrum sensing:  interference based detection of transmitters – every 100s </a:t>
            </a:r>
            <a:r>
              <a:rPr lang="en-GB" sz="1600" b="0" dirty="0" smtClean="0">
                <a:latin typeface="Calibri" pitchFamily="34" charset="0"/>
              </a:rPr>
              <a:t>µ</a:t>
            </a:r>
            <a:r>
              <a:rPr lang="en-GB" sz="1600" b="0" dirty="0" err="1" smtClean="0">
                <a:latin typeface="Calibri" pitchFamily="34" charset="0"/>
              </a:rPr>
              <a:t>s</a:t>
            </a:r>
            <a:endParaRPr lang="en-US" sz="1600" b="0" dirty="0" smtClean="0">
              <a:latin typeface="Calibri" pitchFamily="34" charset="0"/>
            </a:endParaRPr>
          </a:p>
          <a:p>
            <a:pPr marL="742950" lvl="1" indent="-285750" eaLnBrk="0" hangingPunct="0">
              <a:lnSpc>
                <a:spcPts val="2000"/>
              </a:lnSpc>
              <a:spcBef>
                <a:spcPts val="600"/>
              </a:spcBef>
              <a:spcAft>
                <a:spcPts val="0"/>
              </a:spcAft>
              <a:buClr>
                <a:srgbClr val="336699"/>
              </a:buClr>
              <a:buFont typeface="Arial" charset="0"/>
              <a:buChar char="–"/>
            </a:pPr>
            <a:r>
              <a:rPr lang="en-US" sz="1600" b="0" dirty="0" smtClean="0">
                <a:latin typeface="Calibri" pitchFamily="34" charset="0"/>
              </a:rPr>
              <a:t>spatial processing: MIMO technologies allow resistance to interferers</a:t>
            </a:r>
          </a:p>
          <a:p>
            <a:pPr marL="742950" lvl="1" indent="-285750" eaLnBrk="0" hangingPunct="0">
              <a:lnSpc>
                <a:spcPts val="2000"/>
              </a:lnSpc>
              <a:spcBef>
                <a:spcPts val="600"/>
              </a:spcBef>
              <a:spcAft>
                <a:spcPts val="0"/>
              </a:spcAft>
              <a:buClr>
                <a:srgbClr val="336699"/>
              </a:buClr>
              <a:buFont typeface="Arial" charset="0"/>
              <a:buChar char="–"/>
            </a:pPr>
            <a:r>
              <a:rPr lang="en-US" sz="1600" b="0" dirty="0" smtClean="0">
                <a:latin typeface="Calibri" pitchFamily="34" charset="0"/>
              </a:rPr>
              <a:t>spectrum sharing</a:t>
            </a:r>
          </a:p>
          <a:p>
            <a:pPr marL="742950" lvl="1" indent="-285750" eaLnBrk="0" hangingPunct="0">
              <a:lnSpc>
                <a:spcPts val="2000"/>
              </a:lnSpc>
              <a:spcBef>
                <a:spcPts val="600"/>
              </a:spcBef>
              <a:spcAft>
                <a:spcPts val="0"/>
              </a:spcAft>
              <a:buClr>
                <a:srgbClr val="336699"/>
              </a:buClr>
              <a:buFont typeface="Arial" charset="0"/>
              <a:buChar char="–"/>
            </a:pPr>
            <a:r>
              <a:rPr lang="en-US" sz="1600" b="0" dirty="0" smtClean="0">
                <a:latin typeface="Calibri" pitchFamily="34" charset="0"/>
              </a:rPr>
              <a:t>spectrum management</a:t>
            </a:r>
          </a:p>
          <a:p>
            <a:pPr marL="742950" lvl="1" indent="-285750" eaLnBrk="0" hangingPunct="0">
              <a:lnSpc>
                <a:spcPts val="2000"/>
              </a:lnSpc>
              <a:spcBef>
                <a:spcPts val="600"/>
              </a:spcBef>
              <a:spcAft>
                <a:spcPts val="0"/>
              </a:spcAft>
              <a:buClr>
                <a:srgbClr val="336699"/>
              </a:buClr>
              <a:buFont typeface="Arial" charset="0"/>
              <a:buChar char="–"/>
            </a:pPr>
            <a:r>
              <a:rPr lang="en-US" sz="1600" b="0" dirty="0" smtClean="0">
                <a:latin typeface="Calibri" pitchFamily="34" charset="0"/>
              </a:rPr>
              <a:t>spectrum mobility</a:t>
            </a:r>
          </a:p>
          <a:p>
            <a:pPr marL="342900" lvl="1" indent="-342900" eaLnBrk="0" hangingPunct="0">
              <a:spcBef>
                <a:spcPts val="1200"/>
              </a:spcBef>
              <a:spcAft>
                <a:spcPts val="0"/>
              </a:spcAft>
              <a:buClr>
                <a:srgbClr val="336699"/>
              </a:buClr>
              <a:buFont typeface="Arial" charset="0"/>
              <a:buChar char="►"/>
              <a:defRPr/>
            </a:pPr>
            <a:r>
              <a:rPr lang="en-GB" b="0" dirty="0" smtClean="0">
                <a:latin typeface="Calibri" pitchFamily="34" charset="0"/>
              </a:rPr>
              <a:t>Incorporates OFDM and 2x4 MIMO</a:t>
            </a:r>
            <a:r>
              <a:rPr lang="en-US" b="0" dirty="0" smtClean="0">
                <a:latin typeface="Calibri" pitchFamily="34" charset="0"/>
              </a:rPr>
              <a:t>, </a:t>
            </a:r>
            <a:r>
              <a:rPr lang="en-GB" b="0" dirty="0" smtClean="0">
                <a:latin typeface="Calibri" pitchFamily="34" charset="0"/>
              </a:rPr>
              <a:t>enabling multi-dimensional signal processing</a:t>
            </a:r>
            <a:endParaRPr lang="en-US" b="0" dirty="0" smtClean="0">
              <a:latin typeface="Calibri" pitchFamily="34" charset="0"/>
            </a:endParaRPr>
          </a:p>
          <a:p>
            <a:pPr marL="742950" lvl="1" indent="-285750" eaLnBrk="0" hangingPunct="0">
              <a:lnSpc>
                <a:spcPts val="2000"/>
              </a:lnSpc>
              <a:spcBef>
                <a:spcPts val="600"/>
              </a:spcBef>
              <a:spcAft>
                <a:spcPts val="0"/>
              </a:spcAft>
              <a:buClr>
                <a:srgbClr val="336699"/>
              </a:buClr>
              <a:buFont typeface="Arial" charset="0"/>
              <a:buChar char="–"/>
              <a:tabLst>
                <a:tab pos="358775" algn="l"/>
              </a:tabLst>
              <a:defRPr/>
            </a:pPr>
            <a:r>
              <a:rPr lang="en-GB" sz="1600" b="0" dirty="0" smtClean="0">
                <a:latin typeface="Calibri" pitchFamily="34" charset="0"/>
              </a:rPr>
              <a:t>outstanding interference rejection, high mobility and resistance to fading; increased range</a:t>
            </a:r>
            <a:endParaRPr lang="en-US" sz="1600" b="0" dirty="0" smtClean="0">
              <a:latin typeface="Calibri" pitchFamily="34" charset="0"/>
            </a:endParaRPr>
          </a:p>
          <a:p>
            <a:pPr marL="742950" lvl="1" indent="-285750" eaLnBrk="0" hangingPunct="0">
              <a:lnSpc>
                <a:spcPts val="2000"/>
              </a:lnSpc>
              <a:spcBef>
                <a:spcPts val="600"/>
              </a:spcBef>
              <a:spcAft>
                <a:spcPts val="0"/>
              </a:spcAft>
              <a:buClr>
                <a:srgbClr val="336699"/>
              </a:buClr>
              <a:buFont typeface="Arial" charset="0"/>
              <a:buChar char="–"/>
              <a:tabLst>
                <a:tab pos="358775" algn="l"/>
              </a:tabLst>
              <a:defRPr/>
            </a:pPr>
            <a:r>
              <a:rPr lang="en-US" sz="1600" b="0" dirty="0" smtClean="0">
                <a:latin typeface="Calibri" pitchFamily="34" charset="0"/>
              </a:rPr>
              <a:t>redundant coding to remove short burst interference</a:t>
            </a:r>
          </a:p>
          <a:p>
            <a:pPr marL="742950" lvl="1" indent="-285750" eaLnBrk="0" hangingPunct="0">
              <a:lnSpc>
                <a:spcPts val="2000"/>
              </a:lnSpc>
              <a:spcBef>
                <a:spcPts val="600"/>
              </a:spcBef>
              <a:spcAft>
                <a:spcPts val="0"/>
              </a:spcAft>
              <a:buClr>
                <a:srgbClr val="336699"/>
              </a:buClr>
              <a:buFont typeface="Arial" charset="0"/>
              <a:buChar char="–"/>
              <a:tabLst>
                <a:tab pos="358775" algn="l"/>
              </a:tabLst>
              <a:defRPr/>
            </a:pPr>
            <a:r>
              <a:rPr lang="en-US" sz="1600" b="0" dirty="0" smtClean="0">
                <a:latin typeface="Calibri" pitchFamily="34" charset="0"/>
              </a:rPr>
              <a:t>spatial processing to remove longer burst interference</a:t>
            </a:r>
          </a:p>
          <a:p>
            <a:pPr marL="342900" lvl="1" indent="-342900" eaLnBrk="0" hangingPunct="0">
              <a:spcBef>
                <a:spcPts val="1200"/>
              </a:spcBef>
              <a:spcAft>
                <a:spcPts val="0"/>
              </a:spcAft>
              <a:buClr>
                <a:srgbClr val="336699"/>
              </a:buClr>
              <a:buFont typeface="Arial" charset="0"/>
              <a:buChar char="►"/>
              <a:defRPr/>
            </a:pPr>
            <a:r>
              <a:rPr lang="en-GB" b="0" kern="0" dirty="0" smtClean="0">
                <a:latin typeface="Calibri" pitchFamily="34" charset="0"/>
              </a:rPr>
              <a:t>NLOS</a:t>
            </a:r>
          </a:p>
          <a:p>
            <a:pPr marL="342900" lvl="1" indent="-342900" eaLnBrk="0" hangingPunct="0">
              <a:spcBef>
                <a:spcPts val="1200"/>
              </a:spcBef>
              <a:spcAft>
                <a:spcPts val="1200"/>
              </a:spcAft>
              <a:buClr>
                <a:srgbClr val="336699"/>
              </a:buClr>
              <a:buFont typeface="Arial" charset="0"/>
              <a:buChar char="►"/>
              <a:defRPr/>
            </a:pPr>
            <a:r>
              <a:rPr lang="en-GB" b="0" kern="0" dirty="0" smtClean="0">
                <a:latin typeface="Calibri" pitchFamily="34" charset="0"/>
              </a:rPr>
              <a:t>Mesh (MANET) networking capabilities</a:t>
            </a:r>
            <a:endParaRPr lang="en-US" b="0" kern="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28718" y="2196367"/>
          <a:ext cx="4227029" cy="381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bwMode="auto">
          <a:xfrm>
            <a:off x="1227935" y="6099175"/>
            <a:ext cx="2486819" cy="6350"/>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sp>
        <p:nvSpPr>
          <p:cNvPr id="12" name="Up-Down Arrow 11"/>
          <p:cNvSpPr/>
          <p:nvPr/>
        </p:nvSpPr>
        <p:spPr bwMode="auto">
          <a:xfrm>
            <a:off x="1092072" y="4911725"/>
            <a:ext cx="285485" cy="1143000"/>
          </a:xfrm>
          <a:prstGeom prst="upDownArrow">
            <a:avLst/>
          </a:prstGeom>
          <a:gradFill>
            <a:gsLst>
              <a:gs pos="0">
                <a:schemeClr val="accent1">
                  <a:lumMod val="90000"/>
                </a:schemeClr>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pitchFamily="34" charset="0"/>
            </a:endParaRPr>
          </a:p>
        </p:txBody>
      </p:sp>
      <p:sp>
        <p:nvSpPr>
          <p:cNvPr id="59396" name="TextBox 12"/>
          <p:cNvSpPr txBox="1">
            <a:spLocks noChangeArrowheads="1"/>
          </p:cNvSpPr>
          <p:nvPr/>
        </p:nvSpPr>
        <p:spPr bwMode="auto">
          <a:xfrm>
            <a:off x="165100" y="5016507"/>
            <a:ext cx="1073150" cy="769441"/>
          </a:xfrm>
          <a:prstGeom prst="rect">
            <a:avLst/>
          </a:prstGeom>
          <a:noFill/>
          <a:ln w="9525">
            <a:noFill/>
            <a:miter lim="800000"/>
            <a:headEnd/>
            <a:tailEnd/>
          </a:ln>
        </p:spPr>
        <p:txBody>
          <a:bodyPr>
            <a:spAutoFit/>
          </a:bodyPr>
          <a:lstStyle/>
          <a:p>
            <a:r>
              <a:rPr lang="en-US" sz="1100" b="0">
                <a:solidFill>
                  <a:srgbClr val="4597A0"/>
                </a:solidFill>
                <a:latin typeface="Calibri" pitchFamily="34" charset="0"/>
              </a:rPr>
              <a:t>Extent of Competitors</a:t>
            </a:r>
          </a:p>
          <a:p>
            <a:r>
              <a:rPr lang="en-US" sz="1100" b="0">
                <a:solidFill>
                  <a:srgbClr val="4597A0"/>
                </a:solidFill>
                <a:latin typeface="Calibri" pitchFamily="34" charset="0"/>
              </a:rPr>
              <a:t>Cognitive </a:t>
            </a:r>
            <a:r>
              <a:rPr lang="en-US" sz="1100" b="0" i="1">
                <a:solidFill>
                  <a:srgbClr val="4597A0"/>
                </a:solidFill>
                <a:latin typeface="Calibri" pitchFamily="34" charset="0"/>
              </a:rPr>
              <a:t>Radio</a:t>
            </a:r>
            <a:r>
              <a:rPr lang="en-US" sz="1100" b="0">
                <a:solidFill>
                  <a:srgbClr val="4597A0"/>
                </a:solidFill>
                <a:latin typeface="Calibri" pitchFamily="34" charset="0"/>
              </a:rPr>
              <a:t> Technology</a:t>
            </a:r>
          </a:p>
        </p:txBody>
      </p:sp>
      <p:sp>
        <p:nvSpPr>
          <p:cNvPr id="16" name="Up-Down Arrow 15"/>
          <p:cNvSpPr/>
          <p:nvPr/>
        </p:nvSpPr>
        <p:spPr bwMode="auto">
          <a:xfrm>
            <a:off x="1444625" y="2209804"/>
            <a:ext cx="283766" cy="3844925"/>
          </a:xfrm>
          <a:prstGeom prst="upDownArrow">
            <a:avLst/>
          </a:prstGeom>
          <a:gradFill>
            <a:gsLst>
              <a:gs pos="0">
                <a:schemeClr val="accent2"/>
              </a:gs>
              <a:gs pos="39999">
                <a:srgbClr val="85C2FF"/>
              </a:gs>
              <a:gs pos="7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pitchFamily="34" charset="0"/>
            </a:endParaRPr>
          </a:p>
        </p:txBody>
      </p:sp>
      <p:sp>
        <p:nvSpPr>
          <p:cNvPr id="59398" name="TextBox 16"/>
          <p:cNvSpPr txBox="1">
            <a:spLocks noChangeArrowheads="1"/>
          </p:cNvSpPr>
          <p:nvPr/>
        </p:nvSpPr>
        <p:spPr bwMode="auto">
          <a:xfrm>
            <a:off x="165100" y="3371853"/>
            <a:ext cx="1212454" cy="600164"/>
          </a:xfrm>
          <a:prstGeom prst="rect">
            <a:avLst/>
          </a:prstGeom>
          <a:noFill/>
          <a:ln w="9525">
            <a:noFill/>
            <a:miter lim="800000"/>
            <a:headEnd/>
            <a:tailEnd/>
          </a:ln>
        </p:spPr>
        <p:txBody>
          <a:bodyPr>
            <a:spAutoFit/>
          </a:bodyPr>
          <a:lstStyle/>
          <a:p>
            <a:r>
              <a:rPr lang="en-US" sz="1100">
                <a:solidFill>
                  <a:srgbClr val="2D2D8A"/>
                </a:solidFill>
                <a:latin typeface="Calibri" pitchFamily="34" charset="0"/>
              </a:rPr>
              <a:t>xG’s Complete</a:t>
            </a:r>
          </a:p>
          <a:p>
            <a:r>
              <a:rPr lang="en-US" sz="1100">
                <a:solidFill>
                  <a:srgbClr val="2D2D8A"/>
                </a:solidFill>
                <a:latin typeface="Calibri" pitchFamily="34" charset="0"/>
              </a:rPr>
              <a:t>Cognitive </a:t>
            </a:r>
            <a:r>
              <a:rPr lang="en-US" sz="1100" i="1">
                <a:solidFill>
                  <a:srgbClr val="2D2D8A"/>
                </a:solidFill>
                <a:latin typeface="Calibri" pitchFamily="34" charset="0"/>
              </a:rPr>
              <a:t>Network</a:t>
            </a:r>
            <a:r>
              <a:rPr lang="en-US" sz="1100">
                <a:solidFill>
                  <a:srgbClr val="2D2D8A"/>
                </a:solidFill>
                <a:latin typeface="Calibri" pitchFamily="34" charset="0"/>
              </a:rPr>
              <a:t> Solution</a:t>
            </a:r>
          </a:p>
        </p:txBody>
      </p:sp>
      <p:sp>
        <p:nvSpPr>
          <p:cNvPr id="59399" name="Title 4"/>
          <p:cNvSpPr>
            <a:spLocks/>
          </p:cNvSpPr>
          <p:nvPr/>
        </p:nvSpPr>
        <p:spPr bwMode="auto">
          <a:xfrm>
            <a:off x="489350" y="199725"/>
            <a:ext cx="8997950" cy="533400"/>
          </a:xfrm>
          <a:prstGeom prst="rect">
            <a:avLst/>
          </a:prstGeom>
          <a:noFill/>
          <a:ln w="9525" algn="ctr">
            <a:noFill/>
            <a:miter lim="800000"/>
            <a:headEnd/>
            <a:tailEnd/>
          </a:ln>
        </p:spPr>
        <p:txBody>
          <a:bodyPr/>
          <a:lstStyle/>
          <a:p>
            <a:pPr eaLnBrk="0" hangingPunct="0"/>
            <a:r>
              <a:rPr lang="en-US" sz="2800" b="0" dirty="0" smtClean="0">
                <a:solidFill>
                  <a:schemeClr val="bg1"/>
                </a:solidFill>
              </a:rPr>
              <a:t>Roadmap</a:t>
            </a:r>
            <a:endParaRPr lang="en-US" sz="2400" b="0" dirty="0">
              <a:solidFill>
                <a:schemeClr val="bg1"/>
              </a:solidFill>
            </a:endParaRPr>
          </a:p>
        </p:txBody>
      </p:sp>
      <p:cxnSp>
        <p:nvCxnSpPr>
          <p:cNvPr id="8" name="Straight Connector 7"/>
          <p:cNvCxnSpPr/>
          <p:nvPr/>
        </p:nvCxnSpPr>
        <p:spPr bwMode="auto">
          <a:xfrm>
            <a:off x="1238250" y="4876800"/>
            <a:ext cx="2476500" cy="0"/>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sp>
        <p:nvSpPr>
          <p:cNvPr id="59401" name="Content Placeholder 1"/>
          <p:cNvSpPr>
            <a:spLocks/>
          </p:cNvSpPr>
          <p:nvPr/>
        </p:nvSpPr>
        <p:spPr bwMode="auto">
          <a:xfrm>
            <a:off x="475650" y="1143000"/>
            <a:ext cx="8997950" cy="762000"/>
          </a:xfrm>
          <a:prstGeom prst="rect">
            <a:avLst/>
          </a:prstGeom>
          <a:noFill/>
          <a:ln w="9525">
            <a:noFill/>
            <a:miter lim="800000"/>
            <a:headEnd/>
            <a:tailEnd/>
          </a:ln>
        </p:spPr>
        <p:txBody>
          <a:bodyPr/>
          <a:lstStyle/>
          <a:p>
            <a:pPr marL="342900" indent="-342900" eaLnBrk="0" hangingPunct="0">
              <a:spcBef>
                <a:spcPct val="20000"/>
              </a:spcBef>
              <a:buClr>
                <a:srgbClr val="336699"/>
              </a:buClr>
              <a:buFont typeface="Arial" charset="0"/>
              <a:buChar char="►"/>
            </a:pPr>
            <a:r>
              <a:rPr lang="en-US" b="0" dirty="0">
                <a:latin typeface="Calibri" pitchFamily="34" charset="0"/>
              </a:rPr>
              <a:t>Dynamic Spectrum Access (DSA) is key </a:t>
            </a:r>
          </a:p>
          <a:p>
            <a:pPr marL="342900" indent="-342900" eaLnBrk="0" hangingPunct="0">
              <a:spcBef>
                <a:spcPct val="20000"/>
              </a:spcBef>
              <a:buClr>
                <a:srgbClr val="336699"/>
              </a:buClr>
              <a:buFont typeface="Arial" charset="0"/>
              <a:buChar char="►"/>
            </a:pPr>
            <a:r>
              <a:rPr lang="en-US" u="sng" dirty="0" smtClean="0">
                <a:latin typeface="Calibri" pitchFamily="34" charset="0"/>
              </a:rPr>
              <a:t>BUT </a:t>
            </a:r>
            <a:r>
              <a:rPr lang="en-US" b="0" dirty="0" smtClean="0">
                <a:latin typeface="Calibri" pitchFamily="34" charset="0"/>
              </a:rPr>
              <a:t>xG’s </a:t>
            </a:r>
            <a:r>
              <a:rPr lang="en-US" b="0" dirty="0">
                <a:latin typeface="Calibri" pitchFamily="34" charset="0"/>
              </a:rPr>
              <a:t>Cognitive Network </a:t>
            </a:r>
            <a:r>
              <a:rPr lang="en-US" b="0" dirty="0" smtClean="0">
                <a:latin typeface="Calibri" pitchFamily="34" charset="0"/>
              </a:rPr>
              <a:t>solution, xMax, </a:t>
            </a:r>
            <a:r>
              <a:rPr lang="en-US" b="0" dirty="0">
                <a:latin typeface="Calibri" pitchFamily="34" charset="0"/>
              </a:rPr>
              <a:t>delivers much</a:t>
            </a:r>
            <a:r>
              <a:rPr lang="en-US" b="0" dirty="0">
                <a:solidFill>
                  <a:srgbClr val="FF0000"/>
                </a:solidFill>
                <a:latin typeface="Calibri" pitchFamily="34" charset="0"/>
              </a:rPr>
              <a:t> </a:t>
            </a:r>
            <a:r>
              <a:rPr lang="en-US" b="0" dirty="0">
                <a:latin typeface="Calibri" pitchFamily="34" charset="0"/>
              </a:rPr>
              <a:t>more than just DSA</a:t>
            </a:r>
          </a:p>
        </p:txBody>
      </p:sp>
      <p:sp>
        <p:nvSpPr>
          <p:cNvPr id="59402" name="TextBox 8"/>
          <p:cNvSpPr txBox="1">
            <a:spLocks noChangeArrowheads="1"/>
          </p:cNvSpPr>
          <p:nvPr/>
        </p:nvSpPr>
        <p:spPr bwMode="auto">
          <a:xfrm>
            <a:off x="6788018" y="1826700"/>
            <a:ext cx="2806700" cy="4094163"/>
          </a:xfrm>
          <a:prstGeom prst="rect">
            <a:avLst/>
          </a:prstGeom>
          <a:noFill/>
          <a:ln w="9525">
            <a:noFill/>
            <a:miter lim="800000"/>
            <a:headEnd/>
            <a:tailEnd/>
          </a:ln>
        </p:spPr>
        <p:txBody>
          <a:bodyPr>
            <a:spAutoFit/>
          </a:bodyPr>
          <a:lstStyle/>
          <a:p>
            <a:pPr marL="171450" indent="-171450">
              <a:buFont typeface="Arial" charset="0"/>
              <a:buChar char="•"/>
            </a:pPr>
            <a:r>
              <a:rPr lang="en-GB" sz="1200" dirty="0">
                <a:latin typeface="Calibri" pitchFamily="34" charset="0"/>
              </a:rPr>
              <a:t>System on a Chip:</a:t>
            </a:r>
            <a:br>
              <a:rPr lang="en-GB" sz="1200" dirty="0">
                <a:latin typeface="Calibri" pitchFamily="34" charset="0"/>
              </a:rPr>
            </a:br>
            <a:r>
              <a:rPr lang="en-GB" sz="1100" b="0" dirty="0">
                <a:latin typeface="Calibri" pitchFamily="34" charset="0"/>
              </a:rPr>
              <a:t>Moves xMax functionality to chip level</a:t>
            </a:r>
            <a:br>
              <a:rPr lang="en-GB" sz="1100" b="0" dirty="0">
                <a:latin typeface="Calibri" pitchFamily="34" charset="0"/>
              </a:rPr>
            </a:br>
            <a:r>
              <a:rPr lang="en-GB" sz="1100" b="0" i="1" dirty="0">
                <a:latin typeface="Calibri" pitchFamily="34" charset="0"/>
              </a:rPr>
              <a:t>Installation by any OEM</a:t>
            </a:r>
            <a:endParaRPr lang="en-GB" sz="1100" b="0" dirty="0">
              <a:latin typeface="Calibri" pitchFamily="34" charset="0"/>
            </a:endParaRPr>
          </a:p>
          <a:p>
            <a:pPr marL="171450" indent="-171450">
              <a:buFont typeface="Arial" charset="0"/>
              <a:buChar char="•"/>
            </a:pPr>
            <a:endParaRPr lang="en-GB" sz="1200" dirty="0">
              <a:latin typeface="Calibri" pitchFamily="34" charset="0"/>
            </a:endParaRPr>
          </a:p>
          <a:p>
            <a:pPr marL="171450" indent="-171450">
              <a:buFont typeface="Arial" charset="0"/>
              <a:buChar char="•"/>
            </a:pPr>
            <a:r>
              <a:rPr lang="en-GB" sz="1200" dirty="0">
                <a:latin typeface="Calibri" pitchFamily="34" charset="0"/>
              </a:rPr>
              <a:t>MANET:</a:t>
            </a:r>
            <a:r>
              <a:rPr lang="en-GB" sz="1100" b="0" dirty="0">
                <a:latin typeface="Calibri" pitchFamily="34" charset="0"/>
              </a:rPr>
              <a:t/>
            </a:r>
            <a:br>
              <a:rPr lang="en-GB" sz="1100" b="0" dirty="0">
                <a:latin typeface="Calibri" pitchFamily="34" charset="0"/>
              </a:rPr>
            </a:br>
            <a:r>
              <a:rPr lang="en-US" sz="1100" b="0" dirty="0">
                <a:latin typeface="Calibri" pitchFamily="34" charset="0"/>
              </a:rPr>
              <a:t>Mobile mesh networks</a:t>
            </a:r>
            <a:br>
              <a:rPr lang="en-US" sz="1100" b="0" dirty="0">
                <a:latin typeface="Calibri" pitchFamily="34" charset="0"/>
              </a:rPr>
            </a:br>
            <a:r>
              <a:rPr lang="en-US" sz="1100" b="0" i="1" dirty="0">
                <a:latin typeface="Calibri" pitchFamily="34" charset="0"/>
              </a:rPr>
              <a:t>Every user makes the network stronger    </a:t>
            </a:r>
          </a:p>
          <a:p>
            <a:pPr marL="171450" indent="-171450">
              <a:buFont typeface="Arial" charset="0"/>
              <a:buChar char="•"/>
            </a:pPr>
            <a:endParaRPr lang="en-GB" sz="1100" b="0" dirty="0">
              <a:latin typeface="Calibri" pitchFamily="34" charset="0"/>
            </a:endParaRPr>
          </a:p>
          <a:p>
            <a:pPr marL="171450" indent="-171450">
              <a:buFont typeface="Arial" charset="0"/>
              <a:buChar char="•"/>
            </a:pPr>
            <a:r>
              <a:rPr lang="en-GB" sz="1200" dirty="0">
                <a:latin typeface="Calibri" pitchFamily="34" charset="0"/>
              </a:rPr>
              <a:t>Self-Organising Networks:</a:t>
            </a:r>
            <a:r>
              <a:rPr lang="en-GB" sz="1100" b="0" dirty="0">
                <a:latin typeface="Calibri" pitchFamily="34" charset="0"/>
              </a:rPr>
              <a:t/>
            </a:r>
            <a:br>
              <a:rPr lang="en-GB" sz="1100" b="0" dirty="0">
                <a:latin typeface="Calibri" pitchFamily="34" charset="0"/>
              </a:rPr>
            </a:br>
            <a:r>
              <a:rPr lang="en-US" sz="1100" b="0" dirty="0">
                <a:latin typeface="Calibri" pitchFamily="34" charset="0"/>
              </a:rPr>
              <a:t>Automatic networking &amp; optimization</a:t>
            </a:r>
            <a:br>
              <a:rPr lang="en-US" sz="1100" b="0" dirty="0">
                <a:latin typeface="Calibri" pitchFamily="34" charset="0"/>
              </a:rPr>
            </a:br>
            <a:r>
              <a:rPr lang="en-US" sz="1100" b="0" i="1" dirty="0">
                <a:latin typeface="Calibri" pitchFamily="34" charset="0"/>
              </a:rPr>
              <a:t>No wireless experience needed </a:t>
            </a:r>
            <a:r>
              <a:rPr lang="en-US" sz="1100" b="0" dirty="0">
                <a:latin typeface="Calibri" pitchFamily="34" charset="0"/>
              </a:rPr>
              <a:t> </a:t>
            </a:r>
            <a:r>
              <a:rPr lang="en-GB" sz="1100" b="0" dirty="0">
                <a:latin typeface="Calibri" pitchFamily="34" charset="0"/>
              </a:rPr>
              <a:t/>
            </a:r>
            <a:br>
              <a:rPr lang="en-GB" sz="1100" b="0" dirty="0">
                <a:latin typeface="Calibri" pitchFamily="34" charset="0"/>
              </a:rPr>
            </a:br>
            <a:endParaRPr lang="en-GB" sz="1100" b="0" dirty="0">
              <a:latin typeface="Calibri" pitchFamily="34" charset="0"/>
            </a:endParaRPr>
          </a:p>
          <a:p>
            <a:pPr marL="171450" indent="-171450">
              <a:buFont typeface="Arial" charset="0"/>
              <a:buChar char="•"/>
            </a:pPr>
            <a:r>
              <a:rPr lang="en-GB" sz="1200" dirty="0">
                <a:latin typeface="Calibri" pitchFamily="34" charset="0"/>
              </a:rPr>
              <a:t>Interference Mitigation:</a:t>
            </a:r>
            <a:r>
              <a:rPr lang="en-GB" sz="1100" b="0" dirty="0">
                <a:latin typeface="Calibri" pitchFamily="34" charset="0"/>
              </a:rPr>
              <a:t/>
            </a:r>
            <a:br>
              <a:rPr lang="en-GB" sz="1100" b="0" dirty="0">
                <a:latin typeface="Calibri" pitchFamily="34" charset="0"/>
              </a:rPr>
            </a:br>
            <a:r>
              <a:rPr lang="en-US" sz="1100" b="0" dirty="0">
                <a:latin typeface="Calibri" pitchFamily="34" charset="0"/>
              </a:rPr>
              <a:t>xMax works where other radios can’t </a:t>
            </a:r>
            <a:br>
              <a:rPr lang="en-US" sz="1100" b="0" dirty="0">
                <a:latin typeface="Calibri" pitchFamily="34" charset="0"/>
              </a:rPr>
            </a:br>
            <a:r>
              <a:rPr lang="en-US" sz="1100" b="0" i="1" dirty="0">
                <a:latin typeface="Calibri" pitchFamily="34" charset="0"/>
              </a:rPr>
              <a:t>Higher capacity and reliability </a:t>
            </a:r>
          </a:p>
          <a:p>
            <a:pPr marL="171450" indent="-171450">
              <a:buFont typeface="Arial" charset="0"/>
              <a:buChar char="•"/>
            </a:pPr>
            <a:endParaRPr lang="en-GB" sz="1100" dirty="0">
              <a:latin typeface="Calibri" pitchFamily="34" charset="0"/>
            </a:endParaRPr>
          </a:p>
          <a:p>
            <a:pPr marL="171450" indent="-171450">
              <a:buFont typeface="Arial" charset="0"/>
              <a:buChar char="•"/>
            </a:pPr>
            <a:r>
              <a:rPr lang="en-GB" sz="1200" dirty="0">
                <a:latin typeface="Calibri" pitchFamily="34" charset="0"/>
              </a:rPr>
              <a:t>MIMO:</a:t>
            </a:r>
            <a:r>
              <a:rPr lang="en-GB" sz="1100" dirty="0">
                <a:latin typeface="Calibri" pitchFamily="34" charset="0"/>
              </a:rPr>
              <a:t/>
            </a:r>
            <a:br>
              <a:rPr lang="en-GB" sz="1100" dirty="0">
                <a:latin typeface="Calibri" pitchFamily="34" charset="0"/>
              </a:rPr>
            </a:br>
            <a:r>
              <a:rPr lang="en-US" sz="1100" b="0" dirty="0">
                <a:latin typeface="Calibri" pitchFamily="34" charset="0"/>
              </a:rPr>
              <a:t>Extends range and throughput</a:t>
            </a:r>
            <a:br>
              <a:rPr lang="en-US" sz="1100" b="0" dirty="0">
                <a:latin typeface="Calibri" pitchFamily="34" charset="0"/>
              </a:rPr>
            </a:br>
            <a:r>
              <a:rPr lang="en-US" sz="1100" b="0" i="1" dirty="0">
                <a:latin typeface="Calibri" pitchFamily="34" charset="0"/>
              </a:rPr>
              <a:t>Lower cost per bit &amp; per customer</a:t>
            </a:r>
          </a:p>
          <a:p>
            <a:pPr marL="171450" indent="-171450">
              <a:buFont typeface="Arial" charset="0"/>
              <a:buChar char="•"/>
            </a:pPr>
            <a:endParaRPr lang="en-GB" sz="1100" b="0" dirty="0">
              <a:latin typeface="Calibri" pitchFamily="34" charset="0"/>
            </a:endParaRPr>
          </a:p>
          <a:p>
            <a:pPr marL="171450" indent="-171450">
              <a:buFont typeface="Arial" charset="0"/>
              <a:buChar char="•"/>
            </a:pPr>
            <a:r>
              <a:rPr lang="en-GB" sz="1200" dirty="0">
                <a:latin typeface="Calibri" pitchFamily="34" charset="0"/>
              </a:rPr>
              <a:t>Dynamic Spectrum Access:</a:t>
            </a:r>
            <a:r>
              <a:rPr lang="en-GB" sz="1100" b="0" dirty="0">
                <a:latin typeface="Calibri" pitchFamily="34" charset="0"/>
              </a:rPr>
              <a:t/>
            </a:r>
            <a:br>
              <a:rPr lang="en-GB" sz="1100" b="0" dirty="0">
                <a:latin typeface="Calibri" pitchFamily="34" charset="0"/>
              </a:rPr>
            </a:br>
            <a:r>
              <a:rPr lang="en-US" sz="1100" b="0" dirty="0">
                <a:latin typeface="Calibri" pitchFamily="34" charset="0"/>
              </a:rPr>
              <a:t>Finds &amp; uses available frequencies </a:t>
            </a:r>
          </a:p>
          <a:p>
            <a:pPr marL="171450" indent="-171450"/>
            <a:r>
              <a:rPr lang="en-US" sz="1100" b="0" i="1" dirty="0">
                <a:latin typeface="Calibri" pitchFamily="34" charset="0"/>
              </a:rPr>
              <a:t>	Saves </a:t>
            </a:r>
            <a:r>
              <a:rPr lang="en-US" sz="1100" b="0" i="1" dirty="0" smtClean="0">
                <a:latin typeface="Calibri" pitchFamily="34" charset="0"/>
              </a:rPr>
              <a:t>$ billions </a:t>
            </a:r>
            <a:r>
              <a:rPr lang="en-US" sz="1100" b="0" i="1" dirty="0">
                <a:latin typeface="Calibri" pitchFamily="34" charset="0"/>
              </a:rPr>
              <a:t>in spectrum costs</a:t>
            </a:r>
          </a:p>
        </p:txBody>
      </p:sp>
      <p:sp>
        <p:nvSpPr>
          <p:cNvPr id="59403" name="TextBox 8"/>
          <p:cNvSpPr txBox="1">
            <a:spLocks noChangeArrowheads="1"/>
          </p:cNvSpPr>
          <p:nvPr/>
        </p:nvSpPr>
        <p:spPr bwMode="auto">
          <a:xfrm>
            <a:off x="6026150" y="2209800"/>
            <a:ext cx="742950" cy="3416320"/>
          </a:xfrm>
          <a:prstGeom prst="rect">
            <a:avLst/>
          </a:prstGeom>
          <a:noFill/>
          <a:ln w="9525">
            <a:noFill/>
            <a:miter lim="800000"/>
            <a:headEnd/>
            <a:tailEnd/>
          </a:ln>
        </p:spPr>
        <p:txBody>
          <a:bodyPr>
            <a:spAutoFit/>
          </a:bodyPr>
          <a:lstStyle/>
          <a:p>
            <a:endParaRPr lang="en-GB" sz="1200" dirty="0" smtClean="0">
              <a:latin typeface="Calibri" pitchFamily="34" charset="0"/>
              <a:ea typeface="Calibri" pitchFamily="34" charset="0"/>
              <a:cs typeface="Calibri" pitchFamily="34" charset="0"/>
            </a:endParaRPr>
          </a:p>
          <a:p>
            <a:endParaRPr lang="en-GB" sz="1200" dirty="0" smtClean="0">
              <a:latin typeface="Calibri" pitchFamily="34" charset="0"/>
              <a:ea typeface="Calibri" pitchFamily="34" charset="0"/>
              <a:cs typeface="Calibri" pitchFamily="34" charset="0"/>
            </a:endParaRPr>
          </a:p>
          <a:p>
            <a:r>
              <a:rPr lang="en-GB" sz="1200" dirty="0" smtClean="0">
                <a:latin typeface="Calibri" pitchFamily="34" charset="0"/>
                <a:ea typeface="Calibri" pitchFamily="34" charset="0"/>
                <a:cs typeface="Calibri" pitchFamily="34" charset="0"/>
              </a:rPr>
              <a:t>2014</a:t>
            </a: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endParaRPr lang="en-GB" sz="1200" dirty="0" smtClean="0">
              <a:latin typeface="Calibri" pitchFamily="34" charset="0"/>
              <a:ea typeface="Calibri" pitchFamily="34" charset="0"/>
              <a:cs typeface="Calibri" pitchFamily="34" charset="0"/>
            </a:endParaRPr>
          </a:p>
          <a:p>
            <a:r>
              <a:rPr lang="en-GB" sz="1200" dirty="0" smtClean="0">
                <a:latin typeface="Calibri" pitchFamily="34" charset="0"/>
                <a:ea typeface="Calibri" pitchFamily="34" charset="0"/>
                <a:cs typeface="Calibri" pitchFamily="34" charset="0"/>
              </a:rPr>
              <a:t>2013</a:t>
            </a: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endParaRPr lang="en-GB" sz="1200" dirty="0" smtClean="0">
              <a:latin typeface="Calibri" pitchFamily="34" charset="0"/>
              <a:ea typeface="Calibri" pitchFamily="34" charset="0"/>
              <a:cs typeface="Calibri" pitchFamily="34" charset="0"/>
            </a:endParaRPr>
          </a:p>
          <a:p>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2012</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a:latin typeface="Calibri" pitchFamily="34" charset="0"/>
                <a:ea typeface="Calibri" pitchFamily="34" charset="0"/>
                <a:cs typeface="Calibri" pitchFamily="34" charset="0"/>
              </a:rPr>
              <a:t/>
            </a:r>
            <a:br>
              <a:rPr lang="en-GB" sz="1200" dirty="0">
                <a:latin typeface="Calibri" pitchFamily="34" charset="0"/>
                <a:ea typeface="Calibri" pitchFamily="34" charset="0"/>
                <a:cs typeface="Calibri" pitchFamily="34" charset="0"/>
              </a:rPr>
            </a:br>
            <a:r>
              <a:rPr lang="en-GB" sz="1200" dirty="0" smtClean="0">
                <a:latin typeface="Calibri" pitchFamily="34" charset="0"/>
                <a:ea typeface="Calibri" pitchFamily="34" charset="0"/>
                <a:cs typeface="Calibri" pitchFamily="34" charset="0"/>
              </a:rPr>
              <a:t>2011</a:t>
            </a:r>
            <a:endParaRPr lang="en-GB" sz="1200" dirty="0">
              <a:latin typeface="Calibri" pitchFamily="34" charset="0"/>
              <a:ea typeface="Calibri" pitchFamily="34" charset="0"/>
              <a:cs typeface="Calibri" pitchFamily="34" charset="0"/>
            </a:endParaRPr>
          </a:p>
        </p:txBody>
      </p:sp>
      <p:cxnSp>
        <p:nvCxnSpPr>
          <p:cNvPr id="17" name="Straight Connector 16"/>
          <p:cNvCxnSpPr/>
          <p:nvPr/>
        </p:nvCxnSpPr>
        <p:spPr bwMode="auto">
          <a:xfrm>
            <a:off x="3962400" y="4876800"/>
            <a:ext cx="2476500" cy="0"/>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18" name="Straight Connector 17"/>
          <p:cNvCxnSpPr/>
          <p:nvPr/>
        </p:nvCxnSpPr>
        <p:spPr bwMode="auto">
          <a:xfrm>
            <a:off x="3962400" y="3800573"/>
            <a:ext cx="2476500" cy="0"/>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20" name="Straight Connector 19"/>
          <p:cNvCxnSpPr/>
          <p:nvPr/>
        </p:nvCxnSpPr>
        <p:spPr bwMode="auto">
          <a:xfrm>
            <a:off x="3952973" y="3190973"/>
            <a:ext cx="2476500" cy="0"/>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bwMode="auto">
          <a:xfrm>
            <a:off x="153069" y="147638"/>
            <a:ext cx="8279077" cy="7667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ScalaSansLF-Bold"/>
              </a:defRPr>
            </a:lvl2pPr>
            <a:lvl3pPr algn="l" rtl="0" eaLnBrk="1" fontAlgn="base" hangingPunct="1">
              <a:spcBef>
                <a:spcPct val="0"/>
              </a:spcBef>
              <a:spcAft>
                <a:spcPct val="0"/>
              </a:spcAft>
              <a:defRPr sz="3200" b="1">
                <a:solidFill>
                  <a:schemeClr val="bg1"/>
                </a:solidFill>
                <a:latin typeface="ScalaSansLF-Bold"/>
              </a:defRPr>
            </a:lvl3pPr>
            <a:lvl4pPr algn="l" rtl="0" eaLnBrk="1" fontAlgn="base" hangingPunct="1">
              <a:spcBef>
                <a:spcPct val="0"/>
              </a:spcBef>
              <a:spcAft>
                <a:spcPct val="0"/>
              </a:spcAft>
              <a:defRPr sz="3200" b="1">
                <a:solidFill>
                  <a:schemeClr val="bg1"/>
                </a:solidFill>
                <a:latin typeface="ScalaSansLF-Bold"/>
              </a:defRPr>
            </a:lvl4pPr>
            <a:lvl5pPr algn="l" rtl="0" eaLnBrk="1" fontAlgn="base" hangingPunct="1">
              <a:spcBef>
                <a:spcPct val="0"/>
              </a:spcBef>
              <a:spcAft>
                <a:spcPct val="0"/>
              </a:spcAft>
              <a:defRPr sz="3200" b="1">
                <a:solidFill>
                  <a:schemeClr val="bg1"/>
                </a:solidFill>
                <a:latin typeface="ScalaSansLF-Bold"/>
              </a:defRPr>
            </a:lvl5pPr>
            <a:lvl6pPr marL="457200" algn="l" rtl="0" eaLnBrk="1" fontAlgn="base" hangingPunct="1">
              <a:spcBef>
                <a:spcPct val="0"/>
              </a:spcBef>
              <a:spcAft>
                <a:spcPct val="0"/>
              </a:spcAft>
              <a:defRPr sz="3200" b="1">
                <a:solidFill>
                  <a:schemeClr val="bg1"/>
                </a:solidFill>
                <a:latin typeface="ScalaSansLF-Bold"/>
              </a:defRPr>
            </a:lvl6pPr>
            <a:lvl7pPr marL="914400" algn="l" rtl="0" eaLnBrk="1" fontAlgn="base" hangingPunct="1">
              <a:spcBef>
                <a:spcPct val="0"/>
              </a:spcBef>
              <a:spcAft>
                <a:spcPct val="0"/>
              </a:spcAft>
              <a:defRPr sz="3200" b="1">
                <a:solidFill>
                  <a:schemeClr val="bg1"/>
                </a:solidFill>
                <a:latin typeface="ScalaSansLF-Bold"/>
              </a:defRPr>
            </a:lvl7pPr>
            <a:lvl8pPr marL="1371600" algn="l" rtl="0" eaLnBrk="1" fontAlgn="base" hangingPunct="1">
              <a:spcBef>
                <a:spcPct val="0"/>
              </a:spcBef>
              <a:spcAft>
                <a:spcPct val="0"/>
              </a:spcAft>
              <a:defRPr sz="3200" b="1">
                <a:solidFill>
                  <a:schemeClr val="bg1"/>
                </a:solidFill>
                <a:latin typeface="ScalaSansLF-Bold"/>
              </a:defRPr>
            </a:lvl8pPr>
            <a:lvl9pPr marL="1828800" algn="l" rtl="0" eaLnBrk="1" fontAlgn="base" hangingPunct="1">
              <a:spcBef>
                <a:spcPct val="0"/>
              </a:spcBef>
              <a:spcAft>
                <a:spcPct val="0"/>
              </a:spcAft>
              <a:defRPr sz="3200" b="1">
                <a:solidFill>
                  <a:schemeClr val="bg1"/>
                </a:solidFill>
                <a:latin typeface="ScalaSansLF-Bold"/>
              </a:defRPr>
            </a:lvl9pPr>
          </a:lstStyle>
          <a:p>
            <a:endParaRPr lang="en-US">
              <a:latin typeface="Calibri" pitchFamily="34" charset="0"/>
            </a:endParaRPr>
          </a:p>
        </p:txBody>
      </p:sp>
      <p:sp>
        <p:nvSpPr>
          <p:cNvPr id="2" name="TextBox 1"/>
          <p:cNvSpPr txBox="1"/>
          <p:nvPr/>
        </p:nvSpPr>
        <p:spPr>
          <a:xfrm>
            <a:off x="520234" y="311075"/>
            <a:ext cx="5956766" cy="425758"/>
          </a:xfrm>
          <a:prstGeom prst="rect">
            <a:avLst/>
          </a:prstGeom>
          <a:noFill/>
        </p:spPr>
        <p:txBody>
          <a:bodyPr wrap="square" rtlCol="0">
            <a:spAutoFit/>
          </a:bodyPr>
          <a:lstStyle/>
          <a:p>
            <a:pPr>
              <a:lnSpc>
                <a:spcPts val="2600"/>
              </a:lnSpc>
            </a:pPr>
            <a:r>
              <a:rPr lang="en-US" sz="2800" b="0" dirty="0" smtClean="0">
                <a:solidFill>
                  <a:srgbClr val="FFFFFF"/>
                </a:solidFill>
                <a:ea typeface="Punchline"/>
                <a:cs typeface="Punchline"/>
              </a:rPr>
              <a:t>xMax in the 870-876/915-921 bands</a:t>
            </a:r>
            <a:endParaRPr lang="en-US" sz="2800" b="0" dirty="0">
              <a:solidFill>
                <a:srgbClr val="FFFFFF"/>
              </a:solidFill>
              <a:ea typeface="Punchline"/>
              <a:cs typeface="Punchline"/>
            </a:endParaRPr>
          </a:p>
        </p:txBody>
      </p:sp>
      <p:sp>
        <p:nvSpPr>
          <p:cNvPr id="16" name="Content Placeholder 1"/>
          <p:cNvSpPr txBox="1">
            <a:spLocks/>
          </p:cNvSpPr>
          <p:nvPr/>
        </p:nvSpPr>
        <p:spPr bwMode="auto">
          <a:xfrm>
            <a:off x="473840" y="1341888"/>
            <a:ext cx="9051159" cy="4601711"/>
          </a:xfrm>
          <a:prstGeom prst="rect">
            <a:avLst/>
          </a:prstGeom>
          <a:noFill/>
          <a:ln w="9525">
            <a:noFill/>
            <a:miter lim="800000"/>
            <a:headEnd/>
            <a:tailEnd/>
          </a:ln>
        </p:spPr>
        <p:txBody>
          <a:bodyPr/>
          <a:lstStyle/>
          <a:p>
            <a:pPr marL="342900" indent="-342900" eaLnBrk="0" hangingPunct="0">
              <a:spcBef>
                <a:spcPts val="1200"/>
              </a:spcBef>
              <a:spcAft>
                <a:spcPts val="600"/>
              </a:spcAft>
              <a:buClr>
                <a:srgbClr val="336699"/>
              </a:buClr>
              <a:buFont typeface="Arial" charset="0"/>
              <a:buChar char="►"/>
            </a:pPr>
            <a:r>
              <a:rPr lang="en-GB" b="0" dirty="0" smtClean="0">
                <a:latin typeface="Calibri" pitchFamily="34" charset="0"/>
              </a:rPr>
              <a:t>Upper band falls within the 902-928MHz light licensed (Part 15) ISM band in the United States within which xMax is already operating</a:t>
            </a:r>
            <a:endParaRPr lang="en-US" b="0" dirty="0" smtClean="0">
              <a:solidFill>
                <a:srgbClr val="000000"/>
              </a:solidFill>
              <a:latin typeface="Calibri" pitchFamily="34" charset="0"/>
            </a:endParaRPr>
          </a:p>
          <a:p>
            <a:pPr marL="342900" indent="-342900" eaLnBrk="0" hangingPunct="0">
              <a:spcBef>
                <a:spcPts val="1200"/>
              </a:spcBef>
              <a:spcAft>
                <a:spcPts val="600"/>
              </a:spcAft>
              <a:buClr>
                <a:srgbClr val="336699"/>
              </a:buClr>
              <a:buFont typeface="Arial" charset="0"/>
              <a:buChar char="►"/>
            </a:pPr>
            <a:r>
              <a:rPr lang="en-GB" b="0" dirty="0" smtClean="0">
                <a:latin typeface="Calibri" pitchFamily="34" charset="0"/>
              </a:rPr>
              <a:t>UK pilot network to demonstrate cognitive capabilities of xMax and how spectrum efficiency can be increased and usage optimised </a:t>
            </a:r>
            <a:r>
              <a:rPr lang="en-GB" sz="1600" b="0" dirty="0" smtClean="0">
                <a:latin typeface="Calibri" pitchFamily="34" charset="0"/>
              </a:rPr>
              <a:t>(subject to successful Ofcom application)</a:t>
            </a:r>
            <a:endParaRPr lang="en-GB" b="0" dirty="0" smtClean="0">
              <a:latin typeface="Calibri" pitchFamily="34" charset="0"/>
            </a:endParaRPr>
          </a:p>
          <a:p>
            <a:pPr marL="342900" indent="-342900" eaLnBrk="0" hangingPunct="0">
              <a:spcBef>
                <a:spcPts val="1200"/>
              </a:spcBef>
              <a:spcAft>
                <a:spcPts val="600"/>
              </a:spcAft>
              <a:buClr>
                <a:srgbClr val="336699"/>
              </a:buClr>
              <a:buFont typeface="Arial" charset="0"/>
              <a:buChar char="►"/>
            </a:pPr>
            <a:r>
              <a:rPr lang="en-GB" b="0" dirty="0" smtClean="0">
                <a:latin typeface="Calibri" pitchFamily="34" charset="0"/>
              </a:rPr>
              <a:t>Trial will allow assessment of any potential interference/coexistence/coordination problems in adjacent bands: (GSM)/UMTS900 and GSM-R and impact analysis</a:t>
            </a:r>
          </a:p>
          <a:p>
            <a:pPr marL="342900" indent="-342900">
              <a:spcBef>
                <a:spcPts val="1200"/>
              </a:spcBef>
              <a:buClr>
                <a:srgbClr val="336699"/>
              </a:buClr>
              <a:buFont typeface="Arial" charset="0"/>
              <a:buChar char="►"/>
            </a:pPr>
            <a:r>
              <a:rPr lang="en-GB" b="0" dirty="0" smtClean="0">
                <a:latin typeface="Calibri" pitchFamily="34" charset="0"/>
              </a:rPr>
              <a:t>Results of trial will</a:t>
            </a:r>
          </a:p>
          <a:p>
            <a:pPr marL="800100" lvl="1" indent="-342900">
              <a:spcBef>
                <a:spcPts val="1200"/>
              </a:spcBef>
              <a:buClr>
                <a:srgbClr val="336699"/>
              </a:buClr>
              <a:buFont typeface="Arial" pitchFamily="34" charset="0"/>
              <a:buChar char="−"/>
            </a:pPr>
            <a:r>
              <a:rPr lang="en-GB" sz="1600" b="0" dirty="0" smtClean="0">
                <a:latin typeface="Calibri" pitchFamily="34" charset="0"/>
              </a:rPr>
              <a:t>inform spectrum compatibility studies</a:t>
            </a:r>
          </a:p>
          <a:p>
            <a:pPr marL="800100" lvl="1" indent="-342900">
              <a:spcBef>
                <a:spcPts val="1200"/>
              </a:spcBef>
              <a:buClr>
                <a:srgbClr val="336699"/>
              </a:buClr>
              <a:buFont typeface="Arial" pitchFamily="34" charset="0"/>
              <a:buChar char="−"/>
            </a:pPr>
            <a:r>
              <a:rPr lang="en-GB" sz="1600" b="0" dirty="0" smtClean="0">
                <a:latin typeface="Calibri" pitchFamily="34" charset="0"/>
              </a:rPr>
              <a:t>demonstrate alternative uses for spectrum and services and applications that can be delivered by cognitive radio</a:t>
            </a:r>
          </a:p>
          <a:p>
            <a:pPr marL="800100" lvl="1" indent="-342900">
              <a:spcBef>
                <a:spcPts val="1200"/>
              </a:spcBef>
              <a:buClr>
                <a:srgbClr val="336699"/>
              </a:buClr>
              <a:buFont typeface="Arial" pitchFamily="34" charset="0"/>
              <a:buChar char="−"/>
            </a:pPr>
            <a:r>
              <a:rPr lang="en-GB" sz="1600" b="0" dirty="0" smtClean="0">
                <a:latin typeface="Calibri" pitchFamily="34" charset="0"/>
              </a:rPr>
              <a:t>give an indication of the potential value that can be created by use of the bands</a:t>
            </a:r>
            <a:endParaRPr lang="en-US" b="0" dirty="0">
              <a:latin typeface="Calibri" pitchFamily="34" charset="0"/>
            </a:endParaRPr>
          </a:p>
        </p:txBody>
      </p:sp>
      <p:sp>
        <p:nvSpPr>
          <p:cNvPr id="10" name="Content Placeholder 1"/>
          <p:cNvSpPr txBox="1">
            <a:spLocks/>
          </p:cNvSpPr>
          <p:nvPr/>
        </p:nvSpPr>
        <p:spPr bwMode="auto">
          <a:xfrm>
            <a:off x="495300" y="4762500"/>
            <a:ext cx="8915400" cy="1066800"/>
          </a:xfrm>
          <a:prstGeom prst="rect">
            <a:avLst/>
          </a:prstGeom>
          <a:noFill/>
          <a:ln w="9525">
            <a:noFill/>
            <a:miter lim="800000"/>
            <a:headEnd/>
            <a:tailEnd/>
          </a:ln>
        </p:spPr>
        <p:txBody>
          <a:bodyPr/>
          <a:lstStyle/>
          <a:p>
            <a:pPr marL="800100" lvl="1" indent="-342900" eaLnBrk="0" hangingPunct="0">
              <a:spcBef>
                <a:spcPct val="20000"/>
              </a:spcBef>
              <a:spcAft>
                <a:spcPts val="600"/>
              </a:spcAft>
              <a:buClr>
                <a:srgbClr val="336699"/>
              </a:buClr>
              <a:buFont typeface="Arial" pitchFamily="34" charset="0"/>
              <a:buChar char="−"/>
            </a:pPr>
            <a:endParaRPr lang="en-GB" b="0" smtClean="0">
              <a:solidFill>
                <a:srgbClr val="000000"/>
              </a:solidFill>
              <a:latin typeface="Calibri" pitchFamily="34" charset="0"/>
            </a:endParaRPr>
          </a:p>
          <a:p>
            <a:pPr marL="342900" indent="-342900" eaLnBrk="0" hangingPunct="0">
              <a:spcBef>
                <a:spcPct val="20000"/>
              </a:spcBef>
              <a:spcAft>
                <a:spcPts val="600"/>
              </a:spcAft>
              <a:buClr>
                <a:srgbClr val="336699"/>
              </a:buClr>
              <a:buFont typeface="Arial" charset="0"/>
              <a:buChar char="►"/>
            </a:pPr>
            <a:endParaRPr lang="en-US" sz="2000" b="0">
              <a:solidFill>
                <a:srgbClr val="000000"/>
              </a:solidFill>
              <a:latin typeface="Calibri" pitchFamily="34" charset="0"/>
            </a:endParaRPr>
          </a:p>
        </p:txBody>
      </p:sp>
    </p:spTree>
    <p:extLst>
      <p:ext uri="{BB962C8B-B14F-4D97-AF65-F5344CB8AC3E}">
        <p14:creationId xmlns:p14="http://schemas.microsoft.com/office/powerpoint/2010/main" val="56565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xGPowerpointTemplate">
  <a:themeElements>
    <a:clrScheme name="2_xG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xGPowerpointTemplate">
      <a:majorFont>
        <a:latin typeface="ScalaSansLF-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xG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xG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xG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xG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xG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xG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xG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xG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xG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xG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xG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xG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xGPowerpointTemplate">
  <a:themeElements>
    <a:clrScheme name="3_xG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xGPowerpointTemplate">
      <a:majorFont>
        <a:latin typeface="ScalaSansLF-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3_xG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xG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xG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xG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xG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xG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xG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xG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xG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xG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xG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xG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xGPowerpointTemplate">
  <a:themeElements>
    <a:clrScheme name="2_xG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xGPowerpointTemplate">
      <a:majorFont>
        <a:latin typeface="ScalaSansLF-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xG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xG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xG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xG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xG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xG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xG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xG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xG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xG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xG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xG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113904</TotalTime>
  <Words>1353</Words>
  <Application>Microsoft Office PowerPoint</Application>
  <PresentationFormat>A4 Paper (210x297 mm)</PresentationFormat>
  <Paragraphs>173</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2_xGPowerpointTemplate</vt:lpstr>
      <vt:lpstr>3_xGPowerpointTemplate</vt:lpstr>
      <vt:lpstr>4_xGPowerpointTemplate</vt:lpstr>
      <vt:lpstr>PowerPoint Presentation</vt:lpstr>
      <vt:lpstr>Introduction</vt:lpstr>
      <vt:lpstr>xMax features </vt:lpstr>
      <vt:lpstr>The xMax system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xG Presentation</dc:title>
  <dc:creator>Daniel Carpini</dc:creator>
  <cp:lastModifiedBy>Thomas Weber</cp:lastModifiedBy>
  <cp:revision>1962</cp:revision>
  <dcterms:created xsi:type="dcterms:W3CDTF">2006-05-04T13:45:37Z</dcterms:created>
  <dcterms:modified xsi:type="dcterms:W3CDTF">2012-03-23T06:59:05Z</dcterms:modified>
</cp:coreProperties>
</file>