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5" r:id="rId1"/>
  </p:sldMasterIdLst>
  <p:notesMasterIdLst>
    <p:notesMasterId r:id="rId14"/>
  </p:notesMasterIdLst>
  <p:handoutMasterIdLst>
    <p:handoutMasterId r:id="rId15"/>
  </p:handoutMasterIdLst>
  <p:sldIdLst>
    <p:sldId id="270" r:id="rId2"/>
    <p:sldId id="280" r:id="rId3"/>
    <p:sldId id="282" r:id="rId4"/>
    <p:sldId id="281" r:id="rId5"/>
    <p:sldId id="283" r:id="rId6"/>
    <p:sldId id="288" r:id="rId7"/>
    <p:sldId id="285" r:id="rId8"/>
    <p:sldId id="273" r:id="rId9"/>
    <p:sldId id="289" r:id="rId10"/>
    <p:sldId id="286" r:id="rId11"/>
    <p:sldId id="279" r:id="rId12"/>
    <p:sldId id="287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00"/>
    <a:srgbClr val="887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73" autoAdjust="0"/>
  </p:normalViewPr>
  <p:slideViewPr>
    <p:cSldViewPr snapToObjects="1"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0B52EA-0C28-4966-84BD-49C8761AD2E4}" type="doc">
      <dgm:prSet loTypeId="urn:microsoft.com/office/officeart/2005/8/layout/hProcess7#3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C80449F-F361-46D4-9F96-F570BD835C5C}">
      <dgm:prSet phldrT="[Text]"/>
      <dgm:spPr/>
      <dgm:t>
        <a:bodyPr/>
        <a:lstStyle/>
        <a:p>
          <a:r>
            <a:rPr lang="pt-PT" dirty="0" smtClean="0"/>
            <a:t>470 MHz</a:t>
          </a:r>
          <a:endParaRPr lang="en-US" dirty="0"/>
        </a:p>
      </dgm:t>
    </dgm:pt>
    <dgm:pt modelId="{E3F958D8-EAD6-4297-B2E9-445AAE1463E9}" type="parTrans" cxnId="{BE272470-7AFA-4A4A-853B-F1C3116BC0EB}">
      <dgm:prSet/>
      <dgm:spPr/>
      <dgm:t>
        <a:bodyPr/>
        <a:lstStyle/>
        <a:p>
          <a:endParaRPr lang="en-US"/>
        </a:p>
      </dgm:t>
    </dgm:pt>
    <dgm:pt modelId="{6A8364A9-3606-411B-B42E-313C7D313035}" type="sibTrans" cxnId="{BE272470-7AFA-4A4A-853B-F1C3116BC0EB}">
      <dgm:prSet/>
      <dgm:spPr/>
      <dgm:t>
        <a:bodyPr/>
        <a:lstStyle/>
        <a:p>
          <a:endParaRPr lang="en-US"/>
        </a:p>
      </dgm:t>
    </dgm:pt>
    <dgm:pt modelId="{4226166B-FC19-456B-AB55-A823823E6F53}">
      <dgm:prSet phldrT="[Text]" custT="1"/>
      <dgm:spPr/>
      <dgm:t>
        <a:bodyPr/>
        <a:lstStyle/>
        <a:p>
          <a:r>
            <a:rPr lang="pt-PT" sz="2400" dirty="0" err="1" smtClean="0"/>
            <a:t>Band</a:t>
          </a:r>
          <a:r>
            <a:rPr lang="pt-PT" sz="2400" dirty="0" smtClean="0"/>
            <a:t> 470 – 694 MHz</a:t>
          </a:r>
          <a:endParaRPr lang="en-US" sz="2400" dirty="0"/>
        </a:p>
      </dgm:t>
    </dgm:pt>
    <dgm:pt modelId="{8A33CD96-A6E6-42D1-BE3B-97079C832A5E}" type="parTrans" cxnId="{2B414673-71FE-4EF1-8BAE-701BD7194D8F}">
      <dgm:prSet/>
      <dgm:spPr/>
      <dgm:t>
        <a:bodyPr/>
        <a:lstStyle/>
        <a:p>
          <a:endParaRPr lang="en-US"/>
        </a:p>
      </dgm:t>
    </dgm:pt>
    <dgm:pt modelId="{7B5A9FC0-BBD1-4DBD-8E97-2A24B9B55537}" type="sibTrans" cxnId="{2B414673-71FE-4EF1-8BAE-701BD7194D8F}">
      <dgm:prSet/>
      <dgm:spPr/>
      <dgm:t>
        <a:bodyPr/>
        <a:lstStyle/>
        <a:p>
          <a:endParaRPr lang="en-US"/>
        </a:p>
      </dgm:t>
    </dgm:pt>
    <dgm:pt modelId="{2240393B-2682-44EE-A66A-2441AD65A26B}">
      <dgm:prSet phldrT="[Text]"/>
      <dgm:spPr/>
      <dgm:t>
        <a:bodyPr/>
        <a:lstStyle/>
        <a:p>
          <a:r>
            <a:rPr lang="pt-PT" dirty="0" smtClean="0"/>
            <a:t>694 MHz</a:t>
          </a:r>
          <a:endParaRPr lang="en-US" dirty="0"/>
        </a:p>
      </dgm:t>
    </dgm:pt>
    <dgm:pt modelId="{C58B1210-AB91-4BB1-AE2A-EFB1F7A60117}" type="parTrans" cxnId="{87B625DE-1025-4783-B6B2-6ECE1F753B5F}">
      <dgm:prSet/>
      <dgm:spPr/>
      <dgm:t>
        <a:bodyPr/>
        <a:lstStyle/>
        <a:p>
          <a:endParaRPr lang="en-US"/>
        </a:p>
      </dgm:t>
    </dgm:pt>
    <dgm:pt modelId="{7D644707-B2A0-4EA0-B899-72886EA202E6}" type="sibTrans" cxnId="{87B625DE-1025-4783-B6B2-6ECE1F753B5F}">
      <dgm:prSet/>
      <dgm:spPr/>
      <dgm:t>
        <a:bodyPr/>
        <a:lstStyle/>
        <a:p>
          <a:endParaRPr lang="en-US"/>
        </a:p>
      </dgm:t>
    </dgm:pt>
    <dgm:pt modelId="{9E5958E7-B2BB-4592-BBE5-44DD942477EE}">
      <dgm:prSet phldrT="[Text]" custT="1"/>
      <dgm:spPr/>
      <dgm:t>
        <a:bodyPr/>
        <a:lstStyle/>
        <a:p>
          <a:r>
            <a:rPr lang="pt-PT" sz="2400" dirty="0" smtClean="0"/>
            <a:t>700 MHz</a:t>
          </a:r>
          <a:endParaRPr lang="en-US" sz="2400" dirty="0"/>
        </a:p>
      </dgm:t>
    </dgm:pt>
    <dgm:pt modelId="{4EF07B0D-2939-4E8B-9DE4-95612C4A580F}" type="parTrans" cxnId="{7FC7D1B3-8632-45DA-B2B1-C86623A3478C}">
      <dgm:prSet/>
      <dgm:spPr/>
      <dgm:t>
        <a:bodyPr/>
        <a:lstStyle/>
        <a:p>
          <a:endParaRPr lang="en-US"/>
        </a:p>
      </dgm:t>
    </dgm:pt>
    <dgm:pt modelId="{61B2731A-9FB2-4E4D-A33E-11489F53DA63}" type="sibTrans" cxnId="{7FC7D1B3-8632-45DA-B2B1-C86623A3478C}">
      <dgm:prSet/>
      <dgm:spPr/>
      <dgm:t>
        <a:bodyPr/>
        <a:lstStyle/>
        <a:p>
          <a:endParaRPr lang="en-US"/>
        </a:p>
      </dgm:t>
    </dgm:pt>
    <dgm:pt modelId="{F56728F3-DA3A-4967-8E86-6D4C820C3E37}">
      <dgm:prSet phldrT="[Text]"/>
      <dgm:spPr/>
      <dgm:t>
        <a:bodyPr/>
        <a:lstStyle/>
        <a:p>
          <a:r>
            <a:rPr lang="pt-PT" dirty="0" smtClean="0"/>
            <a:t>790 MHz</a:t>
          </a:r>
          <a:endParaRPr lang="en-US" dirty="0"/>
        </a:p>
      </dgm:t>
    </dgm:pt>
    <dgm:pt modelId="{031BC512-6AA3-478F-815E-7878E7EC4E4A}" type="parTrans" cxnId="{CCC1264E-E449-4073-93A7-29018FC5EE41}">
      <dgm:prSet/>
      <dgm:spPr/>
      <dgm:t>
        <a:bodyPr/>
        <a:lstStyle/>
        <a:p>
          <a:endParaRPr lang="en-US"/>
        </a:p>
      </dgm:t>
    </dgm:pt>
    <dgm:pt modelId="{06EE18D6-7BB4-4664-B55A-19E70C471895}" type="sibTrans" cxnId="{CCC1264E-E449-4073-93A7-29018FC5EE41}">
      <dgm:prSet/>
      <dgm:spPr/>
      <dgm:t>
        <a:bodyPr/>
        <a:lstStyle/>
        <a:p>
          <a:endParaRPr lang="en-US"/>
        </a:p>
      </dgm:t>
    </dgm:pt>
    <dgm:pt modelId="{F08FBA10-A0C9-4FF1-B6AB-166BF4D3016F}">
      <dgm:prSet phldrT="[Text]" custT="1"/>
      <dgm:spPr/>
      <dgm:t>
        <a:bodyPr/>
        <a:lstStyle/>
        <a:p>
          <a:r>
            <a:rPr lang="pt-PT" sz="2400" dirty="0" smtClean="0"/>
            <a:t>800 MHz</a:t>
          </a:r>
          <a:endParaRPr lang="en-US" sz="2400" dirty="0"/>
        </a:p>
      </dgm:t>
    </dgm:pt>
    <dgm:pt modelId="{7890EDA6-E1DF-4599-B467-FFCBF8D511E1}" type="parTrans" cxnId="{FEA814FD-BA7F-4D8B-9808-E9BDF5D6E86D}">
      <dgm:prSet/>
      <dgm:spPr/>
      <dgm:t>
        <a:bodyPr/>
        <a:lstStyle/>
        <a:p>
          <a:endParaRPr lang="en-US"/>
        </a:p>
      </dgm:t>
    </dgm:pt>
    <dgm:pt modelId="{AC2180A1-1172-41D6-872F-D77CE9BC23E8}" type="sibTrans" cxnId="{FEA814FD-BA7F-4D8B-9808-E9BDF5D6E86D}">
      <dgm:prSet/>
      <dgm:spPr/>
      <dgm:t>
        <a:bodyPr/>
        <a:lstStyle/>
        <a:p>
          <a:endParaRPr lang="en-US"/>
        </a:p>
      </dgm:t>
    </dgm:pt>
    <dgm:pt modelId="{A4E6BBB2-011F-4A31-AB8B-085DD3BBCFFC}">
      <dgm:prSet phldrT="[Text]"/>
      <dgm:spPr/>
      <dgm:t>
        <a:bodyPr/>
        <a:lstStyle/>
        <a:p>
          <a:endParaRPr lang="en-US" sz="2600" dirty="0"/>
        </a:p>
      </dgm:t>
    </dgm:pt>
    <dgm:pt modelId="{044A0FAB-9981-4345-86D7-049BDE597316}" type="parTrans" cxnId="{67A90760-2498-4CEC-9E46-A014DA79326A}">
      <dgm:prSet/>
      <dgm:spPr/>
      <dgm:t>
        <a:bodyPr/>
        <a:lstStyle/>
        <a:p>
          <a:endParaRPr lang="en-US"/>
        </a:p>
      </dgm:t>
    </dgm:pt>
    <dgm:pt modelId="{67525981-24E6-4CCF-A8B2-22003241BF51}" type="sibTrans" cxnId="{67A90760-2498-4CEC-9E46-A014DA79326A}">
      <dgm:prSet/>
      <dgm:spPr/>
      <dgm:t>
        <a:bodyPr/>
        <a:lstStyle/>
        <a:p>
          <a:endParaRPr lang="en-US"/>
        </a:p>
      </dgm:t>
    </dgm:pt>
    <dgm:pt modelId="{DB38E8C6-9394-41F9-B6BB-CEA17C7C7940}" type="pres">
      <dgm:prSet presAssocID="{430B52EA-0C28-4966-84BD-49C8761AD2E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DA2571-7F97-4554-8316-396232917746}" type="pres">
      <dgm:prSet presAssocID="{0C80449F-F361-46D4-9F96-F570BD835C5C}" presName="compositeNode" presStyleCnt="0">
        <dgm:presLayoutVars>
          <dgm:bulletEnabled val="1"/>
        </dgm:presLayoutVars>
      </dgm:prSet>
      <dgm:spPr/>
    </dgm:pt>
    <dgm:pt modelId="{E255B463-65A4-450F-B3AD-CB41F9989970}" type="pres">
      <dgm:prSet presAssocID="{0C80449F-F361-46D4-9F96-F570BD835C5C}" presName="bgRect" presStyleLbl="node1" presStyleIdx="0" presStyleCnt="3" custScaleX="338097"/>
      <dgm:spPr/>
      <dgm:t>
        <a:bodyPr/>
        <a:lstStyle/>
        <a:p>
          <a:endParaRPr lang="en-US"/>
        </a:p>
      </dgm:t>
    </dgm:pt>
    <dgm:pt modelId="{0A1C4E64-6F45-4338-BAF3-4F09BD894EEE}" type="pres">
      <dgm:prSet presAssocID="{0C80449F-F361-46D4-9F96-F570BD835C5C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ADAD6-D7EF-4AED-8114-1478DCFDDDAA}" type="pres">
      <dgm:prSet presAssocID="{0C80449F-F361-46D4-9F96-F570BD835C5C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7D8C44-348D-4CB7-A9BF-B7FE8764C134}" type="pres">
      <dgm:prSet presAssocID="{6A8364A9-3606-411B-B42E-313C7D313035}" presName="hSp" presStyleCnt="0"/>
      <dgm:spPr/>
    </dgm:pt>
    <dgm:pt modelId="{0E7DA687-F611-4522-9680-4F7805805CC2}" type="pres">
      <dgm:prSet presAssocID="{6A8364A9-3606-411B-B42E-313C7D313035}" presName="vProcSp" presStyleCnt="0"/>
      <dgm:spPr/>
    </dgm:pt>
    <dgm:pt modelId="{25BF288E-2235-4E0F-983F-C61F1675A3D9}" type="pres">
      <dgm:prSet presAssocID="{6A8364A9-3606-411B-B42E-313C7D313035}" presName="vSp1" presStyleCnt="0"/>
      <dgm:spPr/>
    </dgm:pt>
    <dgm:pt modelId="{DFECACBF-AFB7-4BD5-8D37-2DE6325E34FC}" type="pres">
      <dgm:prSet presAssocID="{6A8364A9-3606-411B-B42E-313C7D313035}" presName="simulatedConn" presStyleLbl="solidFgAcc1" presStyleIdx="0" presStyleCnt="2" custFlipHor="1"/>
      <dgm:spPr/>
    </dgm:pt>
    <dgm:pt modelId="{D5FBB2A5-2CFB-4F90-A6E1-CEF9FAC7537F}" type="pres">
      <dgm:prSet presAssocID="{6A8364A9-3606-411B-B42E-313C7D313035}" presName="vSp2" presStyleCnt="0"/>
      <dgm:spPr/>
    </dgm:pt>
    <dgm:pt modelId="{C5519667-611C-490A-BE50-98492B1FD5C5}" type="pres">
      <dgm:prSet presAssocID="{6A8364A9-3606-411B-B42E-313C7D313035}" presName="sibTrans" presStyleCnt="0"/>
      <dgm:spPr/>
    </dgm:pt>
    <dgm:pt modelId="{53F7DF86-FD16-4760-9A96-7ED09B904A49}" type="pres">
      <dgm:prSet presAssocID="{2240393B-2682-44EE-A66A-2441AD65A26B}" presName="compositeNode" presStyleCnt="0">
        <dgm:presLayoutVars>
          <dgm:bulletEnabled val="1"/>
        </dgm:presLayoutVars>
      </dgm:prSet>
      <dgm:spPr/>
    </dgm:pt>
    <dgm:pt modelId="{3FB52A6A-E9E5-48F0-8609-B97194B5C4C9}" type="pres">
      <dgm:prSet presAssocID="{2240393B-2682-44EE-A66A-2441AD65A26B}" presName="bgRect" presStyleLbl="node1" presStyleIdx="1" presStyleCnt="3" custScaleX="154419"/>
      <dgm:spPr/>
      <dgm:t>
        <a:bodyPr/>
        <a:lstStyle/>
        <a:p>
          <a:endParaRPr lang="en-US"/>
        </a:p>
      </dgm:t>
    </dgm:pt>
    <dgm:pt modelId="{088BF579-F996-4E75-B0EE-0626A6C7BB93}" type="pres">
      <dgm:prSet presAssocID="{2240393B-2682-44EE-A66A-2441AD65A26B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34A195-E476-4478-B648-94F90D40F79F}" type="pres">
      <dgm:prSet presAssocID="{2240393B-2682-44EE-A66A-2441AD65A26B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D268FC-4BBC-48A1-B669-0601DC8B4CDB}" type="pres">
      <dgm:prSet presAssocID="{7D644707-B2A0-4EA0-B899-72886EA202E6}" presName="hSp" presStyleCnt="0"/>
      <dgm:spPr/>
    </dgm:pt>
    <dgm:pt modelId="{153E0514-7B88-4D0B-BE9D-401BE8237B8C}" type="pres">
      <dgm:prSet presAssocID="{7D644707-B2A0-4EA0-B899-72886EA202E6}" presName="vProcSp" presStyleCnt="0"/>
      <dgm:spPr/>
    </dgm:pt>
    <dgm:pt modelId="{D403A8C4-525D-46AA-871E-0E48800BEC3E}" type="pres">
      <dgm:prSet presAssocID="{7D644707-B2A0-4EA0-B899-72886EA202E6}" presName="vSp1" presStyleCnt="0"/>
      <dgm:spPr/>
    </dgm:pt>
    <dgm:pt modelId="{AB789585-487E-4F45-B20B-B6E9634E0318}" type="pres">
      <dgm:prSet presAssocID="{7D644707-B2A0-4EA0-B899-72886EA202E6}" presName="simulatedConn" presStyleLbl="solidFgAcc1" presStyleIdx="1" presStyleCnt="2" custFlipHor="1"/>
      <dgm:spPr/>
    </dgm:pt>
    <dgm:pt modelId="{9F0D6C90-B3DB-4897-A48B-2EA37173BD78}" type="pres">
      <dgm:prSet presAssocID="{7D644707-B2A0-4EA0-B899-72886EA202E6}" presName="vSp2" presStyleCnt="0"/>
      <dgm:spPr/>
    </dgm:pt>
    <dgm:pt modelId="{1809AC6B-A227-46DA-B658-E29DFE89E3DB}" type="pres">
      <dgm:prSet presAssocID="{7D644707-B2A0-4EA0-B899-72886EA202E6}" presName="sibTrans" presStyleCnt="0"/>
      <dgm:spPr/>
    </dgm:pt>
    <dgm:pt modelId="{5D79673B-C619-408E-AFFD-D20777A8E9AA}" type="pres">
      <dgm:prSet presAssocID="{F56728F3-DA3A-4967-8E86-6D4C820C3E37}" presName="compositeNode" presStyleCnt="0">
        <dgm:presLayoutVars>
          <dgm:bulletEnabled val="1"/>
        </dgm:presLayoutVars>
      </dgm:prSet>
      <dgm:spPr/>
    </dgm:pt>
    <dgm:pt modelId="{877C29B9-8D6E-411F-8E3A-53E45668CE6C}" type="pres">
      <dgm:prSet presAssocID="{F56728F3-DA3A-4967-8E86-6D4C820C3E37}" presName="bgRect" presStyleLbl="node1" presStyleIdx="2" presStyleCnt="3" custScaleX="145778" custLinFactNeighborX="10276" custLinFactNeighborY="-951"/>
      <dgm:spPr/>
      <dgm:t>
        <a:bodyPr/>
        <a:lstStyle/>
        <a:p>
          <a:endParaRPr lang="en-US"/>
        </a:p>
      </dgm:t>
    </dgm:pt>
    <dgm:pt modelId="{7A5BB689-7D0B-4B7A-901A-DDDBC676C0EE}" type="pres">
      <dgm:prSet presAssocID="{F56728F3-DA3A-4967-8E86-6D4C820C3E37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391E41-B324-409B-8316-C566E78965BB}" type="pres">
      <dgm:prSet presAssocID="{F56728F3-DA3A-4967-8E86-6D4C820C3E3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B9C19B-3FE2-43A6-8956-1F37F7B81675}" type="presOf" srcId="{9E5958E7-B2BB-4592-BBE5-44DD942477EE}" destId="{3234A195-E476-4478-B648-94F90D40F79F}" srcOrd="0" destOrd="0" presId="urn:microsoft.com/office/officeart/2005/8/layout/hProcess7#3"/>
    <dgm:cxn modelId="{C3BE79FF-692D-40FD-BD4B-27D3A8EE35AE}" type="presOf" srcId="{F56728F3-DA3A-4967-8E86-6D4C820C3E37}" destId="{877C29B9-8D6E-411F-8E3A-53E45668CE6C}" srcOrd="0" destOrd="0" presId="urn:microsoft.com/office/officeart/2005/8/layout/hProcess7#3"/>
    <dgm:cxn modelId="{296854F5-01DB-4652-88DA-11B818A6D75B}" type="presOf" srcId="{2240393B-2682-44EE-A66A-2441AD65A26B}" destId="{3FB52A6A-E9E5-48F0-8609-B97194B5C4C9}" srcOrd="0" destOrd="0" presId="urn:microsoft.com/office/officeart/2005/8/layout/hProcess7#3"/>
    <dgm:cxn modelId="{BE272470-7AFA-4A4A-853B-F1C3116BC0EB}" srcId="{430B52EA-0C28-4966-84BD-49C8761AD2E4}" destId="{0C80449F-F361-46D4-9F96-F570BD835C5C}" srcOrd="0" destOrd="0" parTransId="{E3F958D8-EAD6-4297-B2E9-445AAE1463E9}" sibTransId="{6A8364A9-3606-411B-B42E-313C7D313035}"/>
    <dgm:cxn modelId="{7FC7D1B3-8632-45DA-B2B1-C86623A3478C}" srcId="{2240393B-2682-44EE-A66A-2441AD65A26B}" destId="{9E5958E7-B2BB-4592-BBE5-44DD942477EE}" srcOrd="0" destOrd="0" parTransId="{4EF07B0D-2939-4E8B-9DE4-95612C4A580F}" sibTransId="{61B2731A-9FB2-4E4D-A33E-11489F53DA63}"/>
    <dgm:cxn modelId="{FEA814FD-BA7F-4D8B-9808-E9BDF5D6E86D}" srcId="{F56728F3-DA3A-4967-8E86-6D4C820C3E37}" destId="{F08FBA10-A0C9-4FF1-B6AB-166BF4D3016F}" srcOrd="0" destOrd="0" parTransId="{7890EDA6-E1DF-4599-B467-FFCBF8D511E1}" sibTransId="{AC2180A1-1172-41D6-872F-D77CE9BC23E8}"/>
    <dgm:cxn modelId="{1B20AD57-7AE4-469B-9C3D-3131085CBA37}" type="presOf" srcId="{2240393B-2682-44EE-A66A-2441AD65A26B}" destId="{088BF579-F996-4E75-B0EE-0626A6C7BB93}" srcOrd="1" destOrd="0" presId="urn:microsoft.com/office/officeart/2005/8/layout/hProcess7#3"/>
    <dgm:cxn modelId="{8D1B34B9-6443-4A29-B89C-6D5BF25DE916}" type="presOf" srcId="{0C80449F-F361-46D4-9F96-F570BD835C5C}" destId="{E255B463-65A4-450F-B3AD-CB41F9989970}" srcOrd="0" destOrd="0" presId="urn:microsoft.com/office/officeart/2005/8/layout/hProcess7#3"/>
    <dgm:cxn modelId="{7B4A4B1E-D04C-48A0-B16D-B6A2015AD221}" type="presOf" srcId="{F08FBA10-A0C9-4FF1-B6AB-166BF4D3016F}" destId="{EC391E41-B324-409B-8316-C566E78965BB}" srcOrd="0" destOrd="0" presId="urn:microsoft.com/office/officeart/2005/8/layout/hProcess7#3"/>
    <dgm:cxn modelId="{8C6603D3-57A9-455A-B615-438861527529}" type="presOf" srcId="{430B52EA-0C28-4966-84BD-49C8761AD2E4}" destId="{DB38E8C6-9394-41F9-B6BB-CEA17C7C7940}" srcOrd="0" destOrd="0" presId="urn:microsoft.com/office/officeart/2005/8/layout/hProcess7#3"/>
    <dgm:cxn modelId="{87B625DE-1025-4783-B6B2-6ECE1F753B5F}" srcId="{430B52EA-0C28-4966-84BD-49C8761AD2E4}" destId="{2240393B-2682-44EE-A66A-2441AD65A26B}" srcOrd="1" destOrd="0" parTransId="{C58B1210-AB91-4BB1-AE2A-EFB1F7A60117}" sibTransId="{7D644707-B2A0-4EA0-B899-72886EA202E6}"/>
    <dgm:cxn modelId="{F09E8E80-AB22-42C6-B4A2-656C690E8590}" type="presOf" srcId="{F56728F3-DA3A-4967-8E86-6D4C820C3E37}" destId="{7A5BB689-7D0B-4B7A-901A-DDDBC676C0EE}" srcOrd="1" destOrd="0" presId="urn:microsoft.com/office/officeart/2005/8/layout/hProcess7#3"/>
    <dgm:cxn modelId="{8670C28E-B225-426E-AAE3-CA17FE935CE7}" type="presOf" srcId="{A4E6BBB2-011F-4A31-AB8B-085DD3BBCFFC}" destId="{EC391E41-B324-409B-8316-C566E78965BB}" srcOrd="0" destOrd="1" presId="urn:microsoft.com/office/officeart/2005/8/layout/hProcess7#3"/>
    <dgm:cxn modelId="{9E5AF2A8-75DA-4F4D-A819-5F6AAD769EB3}" type="presOf" srcId="{4226166B-FC19-456B-AB55-A823823E6F53}" destId="{F38ADAD6-D7EF-4AED-8114-1478DCFDDDAA}" srcOrd="0" destOrd="0" presId="urn:microsoft.com/office/officeart/2005/8/layout/hProcess7#3"/>
    <dgm:cxn modelId="{67A90760-2498-4CEC-9E46-A014DA79326A}" srcId="{F56728F3-DA3A-4967-8E86-6D4C820C3E37}" destId="{A4E6BBB2-011F-4A31-AB8B-085DD3BBCFFC}" srcOrd="1" destOrd="0" parTransId="{044A0FAB-9981-4345-86D7-049BDE597316}" sibTransId="{67525981-24E6-4CCF-A8B2-22003241BF51}"/>
    <dgm:cxn modelId="{2B414673-71FE-4EF1-8BAE-701BD7194D8F}" srcId="{0C80449F-F361-46D4-9F96-F570BD835C5C}" destId="{4226166B-FC19-456B-AB55-A823823E6F53}" srcOrd="0" destOrd="0" parTransId="{8A33CD96-A6E6-42D1-BE3B-97079C832A5E}" sibTransId="{7B5A9FC0-BBD1-4DBD-8E97-2A24B9B55537}"/>
    <dgm:cxn modelId="{CCC1264E-E449-4073-93A7-29018FC5EE41}" srcId="{430B52EA-0C28-4966-84BD-49C8761AD2E4}" destId="{F56728F3-DA3A-4967-8E86-6D4C820C3E37}" srcOrd="2" destOrd="0" parTransId="{031BC512-6AA3-478F-815E-7878E7EC4E4A}" sibTransId="{06EE18D6-7BB4-4664-B55A-19E70C471895}"/>
    <dgm:cxn modelId="{BF3A5B1A-88F5-49DE-9DEC-A9C8AE0FDEC2}" type="presOf" srcId="{0C80449F-F361-46D4-9F96-F570BD835C5C}" destId="{0A1C4E64-6F45-4338-BAF3-4F09BD894EEE}" srcOrd="1" destOrd="0" presId="urn:microsoft.com/office/officeart/2005/8/layout/hProcess7#3"/>
    <dgm:cxn modelId="{284338EB-115F-42CB-B2E7-69201CF80623}" type="presParOf" srcId="{DB38E8C6-9394-41F9-B6BB-CEA17C7C7940}" destId="{EFDA2571-7F97-4554-8316-396232917746}" srcOrd="0" destOrd="0" presId="urn:microsoft.com/office/officeart/2005/8/layout/hProcess7#3"/>
    <dgm:cxn modelId="{BD4F3A81-C074-4AC5-9F8E-A4B0CF8471C4}" type="presParOf" srcId="{EFDA2571-7F97-4554-8316-396232917746}" destId="{E255B463-65A4-450F-B3AD-CB41F9989970}" srcOrd="0" destOrd="0" presId="urn:microsoft.com/office/officeart/2005/8/layout/hProcess7#3"/>
    <dgm:cxn modelId="{8B5BC99A-E988-49E6-8569-E68B38A465A0}" type="presParOf" srcId="{EFDA2571-7F97-4554-8316-396232917746}" destId="{0A1C4E64-6F45-4338-BAF3-4F09BD894EEE}" srcOrd="1" destOrd="0" presId="urn:microsoft.com/office/officeart/2005/8/layout/hProcess7#3"/>
    <dgm:cxn modelId="{F4839255-1928-4701-9308-E98F3EFC6D0C}" type="presParOf" srcId="{EFDA2571-7F97-4554-8316-396232917746}" destId="{F38ADAD6-D7EF-4AED-8114-1478DCFDDDAA}" srcOrd="2" destOrd="0" presId="urn:microsoft.com/office/officeart/2005/8/layout/hProcess7#3"/>
    <dgm:cxn modelId="{99BAEE08-B235-4C0A-96E3-1FCABC42B6B9}" type="presParOf" srcId="{DB38E8C6-9394-41F9-B6BB-CEA17C7C7940}" destId="{027D8C44-348D-4CB7-A9BF-B7FE8764C134}" srcOrd="1" destOrd="0" presId="urn:microsoft.com/office/officeart/2005/8/layout/hProcess7#3"/>
    <dgm:cxn modelId="{E6FE1E65-9CEB-4B45-A24B-68C6F05B48A7}" type="presParOf" srcId="{DB38E8C6-9394-41F9-B6BB-CEA17C7C7940}" destId="{0E7DA687-F611-4522-9680-4F7805805CC2}" srcOrd="2" destOrd="0" presId="urn:microsoft.com/office/officeart/2005/8/layout/hProcess7#3"/>
    <dgm:cxn modelId="{A416F905-9D57-4D1A-AA87-C062612844DF}" type="presParOf" srcId="{0E7DA687-F611-4522-9680-4F7805805CC2}" destId="{25BF288E-2235-4E0F-983F-C61F1675A3D9}" srcOrd="0" destOrd="0" presId="urn:microsoft.com/office/officeart/2005/8/layout/hProcess7#3"/>
    <dgm:cxn modelId="{D092B592-A7C4-410A-8DF4-C672B2707FC3}" type="presParOf" srcId="{0E7DA687-F611-4522-9680-4F7805805CC2}" destId="{DFECACBF-AFB7-4BD5-8D37-2DE6325E34FC}" srcOrd="1" destOrd="0" presId="urn:microsoft.com/office/officeart/2005/8/layout/hProcess7#3"/>
    <dgm:cxn modelId="{519122A2-37B1-4E15-85EA-A7B2EBEEF69F}" type="presParOf" srcId="{0E7DA687-F611-4522-9680-4F7805805CC2}" destId="{D5FBB2A5-2CFB-4F90-A6E1-CEF9FAC7537F}" srcOrd="2" destOrd="0" presId="urn:microsoft.com/office/officeart/2005/8/layout/hProcess7#3"/>
    <dgm:cxn modelId="{A2FF3E3F-CF0A-40EE-A1C3-A53CE407286E}" type="presParOf" srcId="{DB38E8C6-9394-41F9-B6BB-CEA17C7C7940}" destId="{C5519667-611C-490A-BE50-98492B1FD5C5}" srcOrd="3" destOrd="0" presId="urn:microsoft.com/office/officeart/2005/8/layout/hProcess7#3"/>
    <dgm:cxn modelId="{B491C113-57F7-4BD7-BE0F-73FCA0B261A0}" type="presParOf" srcId="{DB38E8C6-9394-41F9-B6BB-CEA17C7C7940}" destId="{53F7DF86-FD16-4760-9A96-7ED09B904A49}" srcOrd="4" destOrd="0" presId="urn:microsoft.com/office/officeart/2005/8/layout/hProcess7#3"/>
    <dgm:cxn modelId="{B45DB21D-DC05-4B95-A776-B52FBE540C28}" type="presParOf" srcId="{53F7DF86-FD16-4760-9A96-7ED09B904A49}" destId="{3FB52A6A-E9E5-48F0-8609-B97194B5C4C9}" srcOrd="0" destOrd="0" presId="urn:microsoft.com/office/officeart/2005/8/layout/hProcess7#3"/>
    <dgm:cxn modelId="{B204B5E1-227B-4582-ABB2-5D1D714C5D7B}" type="presParOf" srcId="{53F7DF86-FD16-4760-9A96-7ED09B904A49}" destId="{088BF579-F996-4E75-B0EE-0626A6C7BB93}" srcOrd="1" destOrd="0" presId="urn:microsoft.com/office/officeart/2005/8/layout/hProcess7#3"/>
    <dgm:cxn modelId="{69BC44F1-0F59-48D9-A0A9-3846C6471B1F}" type="presParOf" srcId="{53F7DF86-FD16-4760-9A96-7ED09B904A49}" destId="{3234A195-E476-4478-B648-94F90D40F79F}" srcOrd="2" destOrd="0" presId="urn:microsoft.com/office/officeart/2005/8/layout/hProcess7#3"/>
    <dgm:cxn modelId="{76BB2802-1285-4EA2-8CC6-4A88E0CCC971}" type="presParOf" srcId="{DB38E8C6-9394-41F9-B6BB-CEA17C7C7940}" destId="{87D268FC-4BBC-48A1-B669-0601DC8B4CDB}" srcOrd="5" destOrd="0" presId="urn:microsoft.com/office/officeart/2005/8/layout/hProcess7#3"/>
    <dgm:cxn modelId="{085A92CF-7930-441A-B614-F3B9B84FADBB}" type="presParOf" srcId="{DB38E8C6-9394-41F9-B6BB-CEA17C7C7940}" destId="{153E0514-7B88-4D0B-BE9D-401BE8237B8C}" srcOrd="6" destOrd="0" presId="urn:microsoft.com/office/officeart/2005/8/layout/hProcess7#3"/>
    <dgm:cxn modelId="{F16150F3-F1B6-4F40-9D27-A22CDA803198}" type="presParOf" srcId="{153E0514-7B88-4D0B-BE9D-401BE8237B8C}" destId="{D403A8C4-525D-46AA-871E-0E48800BEC3E}" srcOrd="0" destOrd="0" presId="urn:microsoft.com/office/officeart/2005/8/layout/hProcess7#3"/>
    <dgm:cxn modelId="{7342A460-B49C-4CBD-A872-9AA25EBE3B3B}" type="presParOf" srcId="{153E0514-7B88-4D0B-BE9D-401BE8237B8C}" destId="{AB789585-487E-4F45-B20B-B6E9634E0318}" srcOrd="1" destOrd="0" presId="urn:microsoft.com/office/officeart/2005/8/layout/hProcess7#3"/>
    <dgm:cxn modelId="{D8B732C4-821B-4151-A638-EFE10DB427A2}" type="presParOf" srcId="{153E0514-7B88-4D0B-BE9D-401BE8237B8C}" destId="{9F0D6C90-B3DB-4897-A48B-2EA37173BD78}" srcOrd="2" destOrd="0" presId="urn:microsoft.com/office/officeart/2005/8/layout/hProcess7#3"/>
    <dgm:cxn modelId="{DC488F28-20ED-4247-838B-027463E12E80}" type="presParOf" srcId="{DB38E8C6-9394-41F9-B6BB-CEA17C7C7940}" destId="{1809AC6B-A227-46DA-B658-E29DFE89E3DB}" srcOrd="7" destOrd="0" presId="urn:microsoft.com/office/officeart/2005/8/layout/hProcess7#3"/>
    <dgm:cxn modelId="{181E5B91-AC38-4C5C-85DD-3BD0D56E2575}" type="presParOf" srcId="{DB38E8C6-9394-41F9-B6BB-CEA17C7C7940}" destId="{5D79673B-C619-408E-AFFD-D20777A8E9AA}" srcOrd="8" destOrd="0" presId="urn:microsoft.com/office/officeart/2005/8/layout/hProcess7#3"/>
    <dgm:cxn modelId="{3ECDB517-46EE-4CFC-B712-37B688869716}" type="presParOf" srcId="{5D79673B-C619-408E-AFFD-D20777A8E9AA}" destId="{877C29B9-8D6E-411F-8E3A-53E45668CE6C}" srcOrd="0" destOrd="0" presId="urn:microsoft.com/office/officeart/2005/8/layout/hProcess7#3"/>
    <dgm:cxn modelId="{DAA4A422-41C0-4D2E-8DDE-949DBCC641C5}" type="presParOf" srcId="{5D79673B-C619-408E-AFFD-D20777A8E9AA}" destId="{7A5BB689-7D0B-4B7A-901A-DDDBC676C0EE}" srcOrd="1" destOrd="0" presId="urn:microsoft.com/office/officeart/2005/8/layout/hProcess7#3"/>
    <dgm:cxn modelId="{96AE92DE-5DAE-4C0E-8A2B-41B6819C1746}" type="presParOf" srcId="{5D79673B-C619-408E-AFFD-D20777A8E9AA}" destId="{EC391E41-B324-409B-8316-C566E78965BB}" srcOrd="2" destOrd="0" presId="urn:microsoft.com/office/officeart/2005/8/layout/hProcess7#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5B463-65A4-450F-B3AD-CB41F9989970}">
      <dsp:nvSpPr>
        <dsp:cNvPr id="0" name=""/>
        <dsp:cNvSpPr/>
      </dsp:nvSpPr>
      <dsp:spPr>
        <a:xfrm>
          <a:off x="4480" y="234606"/>
          <a:ext cx="3971768" cy="1409690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470 MHz</a:t>
          </a:r>
          <a:endParaRPr lang="en-US" sz="1800" kern="1200" dirty="0"/>
        </a:p>
      </dsp:txBody>
      <dsp:txXfrm rot="16200000">
        <a:off x="-176315" y="415403"/>
        <a:ext cx="1155946" cy="794353"/>
      </dsp:txXfrm>
    </dsp:sp>
    <dsp:sp modelId="{F38ADAD6-D7EF-4AED-8114-1478DCFDDDAA}">
      <dsp:nvSpPr>
        <dsp:cNvPr id="0" name=""/>
        <dsp:cNvSpPr/>
      </dsp:nvSpPr>
      <dsp:spPr>
        <a:xfrm>
          <a:off x="596049" y="234606"/>
          <a:ext cx="2958967" cy="1409690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err="1" smtClean="0"/>
            <a:t>Band</a:t>
          </a:r>
          <a:r>
            <a:rPr lang="pt-PT" sz="2400" kern="1200" dirty="0" smtClean="0"/>
            <a:t> 470 – 694 MHz</a:t>
          </a:r>
          <a:endParaRPr lang="en-US" sz="2400" kern="1200" dirty="0"/>
        </a:p>
      </dsp:txBody>
      <dsp:txXfrm>
        <a:off x="596049" y="234606"/>
        <a:ext cx="2958967" cy="1409690"/>
      </dsp:txXfrm>
    </dsp:sp>
    <dsp:sp modelId="{3FB52A6A-E9E5-48F0-8609-B97194B5C4C9}">
      <dsp:nvSpPr>
        <dsp:cNvPr id="0" name=""/>
        <dsp:cNvSpPr/>
      </dsp:nvSpPr>
      <dsp:spPr>
        <a:xfrm>
          <a:off x="4017364" y="234606"/>
          <a:ext cx="1814025" cy="1409690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5">
                <a:hueOff val="-6490032"/>
                <a:satOff val="3463"/>
                <a:lumOff val="-15098"/>
                <a:alphaOff val="0"/>
                <a:tint val="50000"/>
                <a:satMod val="300000"/>
              </a:schemeClr>
            </a:gs>
            <a:gs pos="35000">
              <a:schemeClr val="accent5">
                <a:hueOff val="-6490032"/>
                <a:satOff val="3463"/>
                <a:lumOff val="-15098"/>
                <a:alphaOff val="0"/>
                <a:tint val="37000"/>
                <a:satMod val="300000"/>
              </a:schemeClr>
            </a:gs>
            <a:gs pos="100000">
              <a:schemeClr val="accent5">
                <a:hueOff val="-6490032"/>
                <a:satOff val="3463"/>
                <a:lumOff val="-150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694 MHz</a:t>
          </a:r>
          <a:endParaRPr lang="en-US" sz="1800" kern="1200" dirty="0"/>
        </a:p>
      </dsp:txBody>
      <dsp:txXfrm rot="16200000">
        <a:off x="3620793" y="631177"/>
        <a:ext cx="1155946" cy="362805"/>
      </dsp:txXfrm>
    </dsp:sp>
    <dsp:sp modelId="{DFECACBF-AFB7-4BD5-8D37-2DE6325E34FC}">
      <dsp:nvSpPr>
        <dsp:cNvPr id="0" name=""/>
        <dsp:cNvSpPr/>
      </dsp:nvSpPr>
      <dsp:spPr>
        <a:xfrm rot="16200000" flipH="1">
          <a:off x="3919637" y="1355174"/>
          <a:ext cx="207201" cy="176211"/>
        </a:xfrm>
        <a:prstGeom prst="flowChartExtra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234A195-E476-4478-B648-94F90D40F79F}">
      <dsp:nvSpPr>
        <dsp:cNvPr id="0" name=""/>
        <dsp:cNvSpPr/>
      </dsp:nvSpPr>
      <dsp:spPr>
        <a:xfrm>
          <a:off x="4333821" y="234606"/>
          <a:ext cx="1351448" cy="1409690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700 MHz</a:t>
          </a:r>
          <a:endParaRPr lang="en-US" sz="2400" kern="1200" dirty="0"/>
        </a:p>
      </dsp:txBody>
      <dsp:txXfrm>
        <a:off x="4333821" y="234606"/>
        <a:ext cx="1351448" cy="1409690"/>
      </dsp:txXfrm>
    </dsp:sp>
    <dsp:sp modelId="{877C29B9-8D6E-411F-8E3A-53E45668CE6C}">
      <dsp:nvSpPr>
        <dsp:cNvPr id="0" name=""/>
        <dsp:cNvSpPr/>
      </dsp:nvSpPr>
      <dsp:spPr>
        <a:xfrm>
          <a:off x="5876986" y="221200"/>
          <a:ext cx="1712515" cy="1409690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5">
                <a:hueOff val="-12980065"/>
                <a:satOff val="6926"/>
                <a:lumOff val="-30196"/>
                <a:alphaOff val="0"/>
                <a:tint val="50000"/>
                <a:satMod val="300000"/>
              </a:schemeClr>
            </a:gs>
            <a:gs pos="35000">
              <a:schemeClr val="accent5">
                <a:hueOff val="-12980065"/>
                <a:satOff val="6926"/>
                <a:lumOff val="-30196"/>
                <a:alphaOff val="0"/>
                <a:tint val="37000"/>
                <a:satMod val="300000"/>
              </a:schemeClr>
            </a:gs>
            <a:gs pos="100000">
              <a:schemeClr val="accent5">
                <a:hueOff val="-12980065"/>
                <a:satOff val="6926"/>
                <a:lumOff val="-301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8293" rIns="75565" bIns="0" numCol="1" spcCol="1270" anchor="t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/>
            <a:t>790 MHz</a:t>
          </a:r>
          <a:endParaRPr lang="en-US" sz="1700" kern="1200" dirty="0"/>
        </a:p>
      </dsp:txBody>
      <dsp:txXfrm rot="16200000">
        <a:off x="5470264" y="627922"/>
        <a:ext cx="1155946" cy="342503"/>
      </dsp:txXfrm>
    </dsp:sp>
    <dsp:sp modelId="{AB789585-487E-4F45-B20B-B6E9634E0318}">
      <dsp:nvSpPr>
        <dsp:cNvPr id="0" name=""/>
        <dsp:cNvSpPr/>
      </dsp:nvSpPr>
      <dsp:spPr>
        <a:xfrm rot="16200000" flipH="1">
          <a:off x="5774778" y="1355174"/>
          <a:ext cx="207201" cy="176211"/>
        </a:xfrm>
        <a:prstGeom prst="flowChartExtra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12980065"/>
              <a:satOff val="6926"/>
              <a:lumOff val="-30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C391E41-B324-409B-8316-C566E78965BB}">
      <dsp:nvSpPr>
        <dsp:cNvPr id="0" name=""/>
        <dsp:cNvSpPr/>
      </dsp:nvSpPr>
      <dsp:spPr>
        <a:xfrm>
          <a:off x="6180500" y="221200"/>
          <a:ext cx="1275824" cy="1409690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800 MHz</a:t>
          </a:r>
          <a:endParaRPr lang="en-US" sz="2400" kern="1200" dirty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6180500" y="221200"/>
        <a:ext cx="1275824" cy="1409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3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690380FE-C6DA-45FE-92EF-63FEE2F924CA}" type="datetime1">
              <a:rPr lang="en-US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350719EA-47B2-472F-B00E-706B0FB44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71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842263E4-9BF9-4B7B-9D7F-F72DE15A5AB6}" type="datetime1">
              <a:rPr lang="en-US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E1C23842-2C83-4604-A016-0D9482224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51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6979-59C1-4EA5-AA57-C0FDAE5168C9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2604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6979-59C1-4EA5-AA57-C0FDAE5168C9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9475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6979-59C1-4EA5-AA57-C0FDAE5168C9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7052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6979-59C1-4EA5-AA57-C0FDAE5168C9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9350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6979-59C1-4EA5-AA57-C0FDAE5168C9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2832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6979-59C1-4EA5-AA57-C0FDAE5168C9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1563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F6979-59C1-4EA5-AA57-C0FDAE5168C9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1118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7315200" y="0"/>
            <a:ext cx="1828800" cy="1219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743200"/>
            <a:ext cx="7620000" cy="555625"/>
          </a:xfrm>
        </p:spPr>
        <p:txBody>
          <a:bodyPr anchor="t">
            <a:normAutofit/>
          </a:bodyPr>
          <a:lstStyle>
            <a:lvl1pPr>
              <a:defRPr sz="2400" cap="all">
                <a:solidFill>
                  <a:srgbClr val="887F6E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886200" y="5715000"/>
            <a:ext cx="5029200" cy="990600"/>
          </a:xfrm>
        </p:spPr>
        <p:txBody>
          <a:bodyPr/>
          <a:lstStyle>
            <a:lvl1pPr algn="r">
              <a:defRPr sz="160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Subtitle 6"/>
          <p:cNvSpPr>
            <a:spLocks noGrp="1"/>
          </p:cNvSpPr>
          <p:nvPr>
            <p:ph type="subTitle" idx="1"/>
          </p:nvPr>
        </p:nvSpPr>
        <p:spPr>
          <a:xfrm>
            <a:off x="1295400" y="3298825"/>
            <a:ext cx="7620000" cy="457200"/>
          </a:xfrm>
        </p:spPr>
        <p:txBody>
          <a:bodyPr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65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753200"/>
            <a:ext cx="8229600" cy="441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002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415CE-A5DC-4126-AE7D-BC6481BD7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71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E6667-78CC-4B4C-A80D-589A21ED1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03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752599"/>
            <a:ext cx="8229600" cy="350520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34000"/>
            <a:ext cx="8229600" cy="381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C3F8B-72C2-4B6E-89B9-ACD001F430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0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5334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87F6E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887F6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74178D3-6AF6-4C8F-A925-341F26DF9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0" r:id="rId2"/>
    <p:sldLayoutId id="2147483781" r:id="rId3"/>
    <p:sldLayoutId id="2147483782" r:id="rId4"/>
    <p:sldLayoutId id="2147483783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rgbClr val="FFFFFF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2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marL="360363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360363" algn="l"/>
        </a:tabLst>
        <a:defRPr sz="20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2pPr>
      <a:lvl3pPr marL="719138" indent="-358775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3pPr>
      <a:lvl4pPr marL="1079500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1079500" algn="l"/>
        </a:tabLst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4pPr>
      <a:lvl5pPr marL="1528763" indent="-4492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hyperlink" Target="http://www.erodocdb.dk/doks/doccategoryECC.aspx?doccatid=4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i="1" dirty="0" smtClean="0">
                <a:solidFill>
                  <a:schemeClr val="tx1"/>
                </a:solidFill>
              </a:rPr>
              <a:t>Long term vision </a:t>
            </a:r>
            <a:br>
              <a:rPr lang="en-GB" i="1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>for the UHF broadcasting band</a:t>
            </a:r>
            <a:br>
              <a:rPr lang="en-GB" i="1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/>
            </a:r>
            <a:br>
              <a:rPr lang="en-GB" i="1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/>
            </a:r>
            <a:br>
              <a:rPr lang="en-GB" i="1" dirty="0" smtClean="0">
                <a:solidFill>
                  <a:schemeClr val="tx1"/>
                </a:solidFill>
              </a:rPr>
            </a:br>
            <a:endParaRPr lang="en-GB" cap="none" dirty="0" smtClean="0">
              <a:solidFill>
                <a:schemeClr val="tx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5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699792" y="5715000"/>
            <a:ext cx="6215608" cy="990600"/>
          </a:xfrm>
        </p:spPr>
        <p:txBody>
          <a:bodyPr/>
          <a:lstStyle/>
          <a:p>
            <a:pPr marL="0" indent="0"/>
            <a:r>
              <a:rPr lang="en-GB" i="1" dirty="0" smtClean="0"/>
              <a:t> </a:t>
            </a:r>
          </a:p>
          <a:p>
            <a:pPr marL="0" indent="0"/>
            <a:r>
              <a:rPr lang="en-US" b="1" dirty="0" smtClean="0"/>
              <a:t>FORECAST 2014, Shaping future broadcasting</a:t>
            </a:r>
          </a:p>
          <a:p>
            <a:pPr marL="0" indent="0"/>
            <a:r>
              <a:rPr lang="en-GB" dirty="0" smtClean="0">
                <a:latin typeface="Arial" charset="0"/>
                <a:ea typeface="ＭＳ Ｐゴシック" pitchFamily="34" charset="-128"/>
              </a:rPr>
              <a:t>EBU, Geneva 5-6 November 2014</a:t>
            </a:r>
            <a:endParaRPr lang="en-GB" dirty="0">
              <a:latin typeface="Arial" charset="0"/>
              <a:ea typeface="ＭＳ Ｐゴシック" pitchFamily="34" charset="-128"/>
            </a:endParaRPr>
          </a:p>
          <a:p>
            <a:pPr marL="0" indent="0"/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6" name="Subtitle 4"/>
          <p:cNvSpPr>
            <a:spLocks noGrp="1"/>
          </p:cNvSpPr>
          <p:nvPr>
            <p:ph type="subTitle" idx="1"/>
          </p:nvPr>
        </p:nvSpPr>
        <p:spPr>
          <a:xfrm>
            <a:off x="1295400" y="4005064"/>
            <a:ext cx="7620000" cy="457200"/>
          </a:xfrm>
        </p:spPr>
        <p:txBody>
          <a:bodyPr/>
          <a:lstStyle/>
          <a:p>
            <a:r>
              <a:rPr lang="en-GB" b="1" i="1" dirty="0"/>
              <a:t>Session 1 </a:t>
            </a:r>
            <a:r>
              <a:rPr lang="en-GB" b="1" i="1" dirty="0" smtClean="0"/>
              <a:t>– How </a:t>
            </a:r>
            <a:r>
              <a:rPr lang="en-GB" b="1" i="1" dirty="0"/>
              <a:t>will the UHF band be used in the next </a:t>
            </a:r>
            <a:r>
              <a:rPr lang="en-GB" b="1" i="1" dirty="0" smtClean="0"/>
              <a:t>decade?</a:t>
            </a:r>
          </a:p>
          <a:p>
            <a:endParaRPr lang="da-DK" b="1" dirty="0" smtClean="0">
              <a:latin typeface="Arial" charset="0"/>
              <a:ea typeface="ＭＳ Ｐゴシック" pitchFamily="34" charset="-128"/>
            </a:endParaRPr>
          </a:p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CEPT ECC TG 6 Chairman</a:t>
            </a:r>
          </a:p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Jaime Afonso</a:t>
            </a:r>
          </a:p>
          <a:p>
            <a:endParaRPr lang="da-DK" b="1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28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Main conclusions (1/2)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</a:pPr>
            <a:r>
              <a:rPr lang="en-GB" sz="2200" b="1" kern="1200" dirty="0" smtClean="0">
                <a:solidFill>
                  <a:srgbClr val="002060"/>
                </a:solidFill>
                <a:cs typeface="Arial" pitchFamily="34" charset="0"/>
              </a:rPr>
              <a:t>Administrations shall consider, among others:</a:t>
            </a:r>
          </a:p>
          <a:p>
            <a:pPr marL="211138" lvl="1" indent="-176213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GB" dirty="0" smtClean="0"/>
              <a:t>their </a:t>
            </a:r>
            <a:r>
              <a:rPr lang="en-GB" dirty="0"/>
              <a:t>national legal and regulatory framework</a:t>
            </a:r>
          </a:p>
          <a:p>
            <a:pPr marL="211138" lvl="1" indent="-176213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GB" altLang="pt-PT" dirty="0" smtClean="0"/>
              <a:t>the </a:t>
            </a:r>
            <a:r>
              <a:rPr lang="en-GB" altLang="pt-PT" dirty="0"/>
              <a:t>implications </a:t>
            </a:r>
            <a:r>
              <a:rPr lang="en-GB" altLang="pt-PT" dirty="0" smtClean="0"/>
              <a:t>for the </a:t>
            </a:r>
            <a:r>
              <a:rPr lang="en-GB" altLang="pt-PT" dirty="0" err="1"/>
              <a:t>audiovisual</a:t>
            </a:r>
            <a:r>
              <a:rPr lang="en-GB" altLang="pt-PT" dirty="0"/>
              <a:t> </a:t>
            </a:r>
            <a:r>
              <a:rPr lang="en-GB" altLang="pt-PT" dirty="0" smtClean="0"/>
              <a:t>industry and </a:t>
            </a:r>
            <a:r>
              <a:rPr lang="en-GB" altLang="pt-PT" dirty="0"/>
              <a:t>user </a:t>
            </a:r>
            <a:r>
              <a:rPr lang="en-GB" altLang="pt-PT" dirty="0" smtClean="0"/>
              <a:t>expectations</a:t>
            </a:r>
            <a:endParaRPr lang="en-GB" altLang="pt-PT" dirty="0"/>
          </a:p>
          <a:p>
            <a:pPr marL="211138" lvl="1" indent="-176213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US" dirty="0" smtClean="0"/>
              <a:t>a </a:t>
            </a:r>
            <a:r>
              <a:rPr lang="en-US" dirty="0"/>
              <a:t>realistic time frame for the transition towards a new </a:t>
            </a:r>
            <a:r>
              <a:rPr lang="en-US" dirty="0" smtClean="0"/>
              <a:t>scenario</a:t>
            </a:r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</a:pPr>
            <a:r>
              <a:rPr lang="en-US" sz="2200" b="1" dirty="0">
                <a:solidFill>
                  <a:srgbClr val="002060"/>
                </a:solidFill>
                <a:cs typeface="Arial" pitchFamily="34" charset="0"/>
              </a:rPr>
              <a:t>E</a:t>
            </a:r>
            <a:r>
              <a:rPr lang="en-US" sz="2200" b="1" dirty="0" smtClean="0">
                <a:solidFill>
                  <a:srgbClr val="002060"/>
                </a:solidFill>
                <a:cs typeface="Arial" pitchFamily="34" charset="0"/>
              </a:rPr>
              <a:t>xpected developments</a:t>
            </a:r>
          </a:p>
          <a:p>
            <a:pPr marL="211138" lvl="1" indent="-176213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GB" dirty="0"/>
              <a:t>Broadcasting services will continue to evolve </a:t>
            </a:r>
            <a:endParaRPr lang="en-GB" dirty="0" smtClean="0"/>
          </a:p>
          <a:p>
            <a:pPr marL="211138" lvl="1" indent="-176213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US" dirty="0"/>
              <a:t>The delivery mechanisms (linear services vs on-demand services)</a:t>
            </a:r>
          </a:p>
          <a:p>
            <a:pPr marL="211138" lvl="1" indent="-176213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GB" dirty="0" smtClean="0"/>
              <a:t>Evolution </a:t>
            </a:r>
            <a:r>
              <a:rPr lang="en-GB" dirty="0"/>
              <a:t>in DTT technology </a:t>
            </a:r>
            <a:r>
              <a:rPr lang="en-GB" dirty="0" smtClean="0"/>
              <a:t>(e.g. to </a:t>
            </a:r>
            <a:r>
              <a:rPr lang="en-GB" dirty="0"/>
              <a:t>support larger </a:t>
            </a:r>
            <a:r>
              <a:rPr lang="en-GB" dirty="0" smtClean="0"/>
              <a:t>SFNs)</a:t>
            </a:r>
            <a:endParaRPr lang="pt-PT" dirty="0"/>
          </a:p>
          <a:p>
            <a:pPr marL="211138" lvl="1" indent="-176213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GB" dirty="0" smtClean="0"/>
              <a:t>Delivery of </a:t>
            </a:r>
            <a:r>
              <a:rPr lang="en-GB" dirty="0"/>
              <a:t>broadcast and multicast </a:t>
            </a:r>
            <a:r>
              <a:rPr lang="en-GB" dirty="0" smtClean="0"/>
              <a:t>content through LTE </a:t>
            </a:r>
            <a:endParaRPr lang="pt-PT" dirty="0"/>
          </a:p>
          <a:p>
            <a:pPr marL="211138" lvl="1" indent="-176213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GB" dirty="0" smtClean="0"/>
              <a:t>Sufficient </a:t>
            </a:r>
            <a:r>
              <a:rPr lang="en-GB" dirty="0"/>
              <a:t>interference free PMSE spectrum </a:t>
            </a:r>
            <a:r>
              <a:rPr lang="en-GB" dirty="0" smtClean="0"/>
              <a:t>needs to </a:t>
            </a:r>
            <a:r>
              <a:rPr lang="en-GB" dirty="0"/>
              <a:t>be </a:t>
            </a:r>
            <a:r>
              <a:rPr lang="en-GB" dirty="0" smtClean="0"/>
              <a:t>provided</a:t>
            </a:r>
            <a:endParaRPr lang="pt-PT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3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Main conclusions (2/2)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marL="355600" lvl="1" indent="-355600" algn="just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endParaRPr lang="en-US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355600" lvl="1" indent="-355600" algn="just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  <a:defRPr/>
            </a:pPr>
            <a:r>
              <a:rPr lang="en-US" sz="2200" b="1" dirty="0">
                <a:solidFill>
                  <a:srgbClr val="002060"/>
                </a:solidFill>
                <a:cs typeface="Arial" pitchFamily="34" charset="0"/>
              </a:rPr>
              <a:t>Monitoring the developments/assumptions is key</a:t>
            </a:r>
          </a:p>
          <a:p>
            <a:pPr marL="355600" lvl="1" indent="-355600" algn="just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  <a:defRPr/>
            </a:pPr>
            <a:r>
              <a:rPr lang="en-US" sz="2200" b="1" dirty="0">
                <a:solidFill>
                  <a:srgbClr val="002060"/>
                </a:solidFill>
                <a:cs typeface="Arial" pitchFamily="34" charset="0"/>
              </a:rPr>
              <a:t>Coexistence of different scenarios/classes needs to be taken into account</a:t>
            </a:r>
          </a:p>
          <a:p>
            <a:pPr marL="355600" lvl="1" indent="-355600" algn="just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  <a:defRPr/>
            </a:pPr>
            <a:r>
              <a:rPr lang="en-US" sz="2200" b="1" dirty="0">
                <a:solidFill>
                  <a:srgbClr val="002060"/>
                </a:solidFill>
                <a:cs typeface="Arial" pitchFamily="34" charset="0"/>
              </a:rPr>
              <a:t>In order to facilitate the </a:t>
            </a:r>
            <a:r>
              <a:rPr lang="en-US" sz="2200" b="1" dirty="0" smtClean="0">
                <a:solidFill>
                  <a:srgbClr val="002060"/>
                </a:solidFill>
                <a:cs typeface="Arial" pitchFamily="34" charset="0"/>
              </a:rPr>
              <a:t>different </a:t>
            </a:r>
            <a:r>
              <a:rPr lang="en-US" sz="2200" b="1" dirty="0">
                <a:solidFill>
                  <a:srgbClr val="002060"/>
                </a:solidFill>
                <a:cs typeface="Arial" pitchFamily="34" charset="0"/>
              </a:rPr>
              <a:t>needs/requirements, it could be necessary to introduce more flexibility in the regulatory environment</a:t>
            </a:r>
          </a:p>
          <a:p>
            <a:pPr marL="355600" lvl="1" indent="-355600" algn="just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  <a:defRPr/>
            </a:pPr>
            <a:r>
              <a:rPr lang="en-US" sz="2200" b="1" dirty="0">
                <a:solidFill>
                  <a:srgbClr val="002060"/>
                </a:solidFill>
                <a:cs typeface="Arial" pitchFamily="34" charset="0"/>
              </a:rPr>
              <a:t>The long term usage of the band mainly foreseen for downstream audiovisual content distribution</a:t>
            </a:r>
            <a:endParaRPr lang="en-GB" sz="2200" b="1" dirty="0">
              <a:solidFill>
                <a:srgbClr val="002060"/>
              </a:solidFill>
              <a:cs typeface="Arial" pitchFamily="34" charset="0"/>
            </a:endParaRPr>
          </a:p>
          <a:p>
            <a:pPr marL="355600" lvl="1" indent="-355600" algn="just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</a:pPr>
            <a:endParaRPr lang="en-GB" b="1" kern="1200" dirty="0" smtClean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i="1" dirty="0" smtClean="0">
                <a:solidFill>
                  <a:schemeClr val="tx1"/>
                </a:solidFill>
              </a:rPr>
              <a:t>TG6 - Long term vision </a:t>
            </a:r>
            <a:br>
              <a:rPr lang="en-GB" i="1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>for the UHF broadcasting band</a:t>
            </a:r>
            <a:br>
              <a:rPr lang="en-GB" i="1" dirty="0" smtClean="0">
                <a:solidFill>
                  <a:schemeClr val="tx1"/>
                </a:solidFill>
              </a:rPr>
            </a:br>
            <a:endParaRPr lang="en-GB" cap="none" dirty="0" smtClean="0">
              <a:solidFill>
                <a:schemeClr val="tx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5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915816" y="5715000"/>
            <a:ext cx="5999584" cy="990600"/>
          </a:xfrm>
        </p:spPr>
        <p:txBody>
          <a:bodyPr/>
          <a:lstStyle/>
          <a:p>
            <a:pPr marL="0" indent="0"/>
            <a:r>
              <a:rPr lang="en-GB" i="1" dirty="0"/>
              <a:t>Session 1 – How will the UHF band be used in the next </a:t>
            </a:r>
            <a:r>
              <a:rPr lang="en-GB" i="1" dirty="0" smtClean="0"/>
              <a:t>decade? </a:t>
            </a:r>
          </a:p>
          <a:p>
            <a:pPr marL="0" indent="0"/>
            <a:r>
              <a:rPr lang="en-US" b="1" dirty="0" smtClean="0"/>
              <a:t>FORECAST </a:t>
            </a:r>
            <a:r>
              <a:rPr lang="en-US" b="1" dirty="0"/>
              <a:t>2014, Shaping future broadcasting</a:t>
            </a:r>
          </a:p>
          <a:p>
            <a:pPr marL="0" indent="0"/>
            <a:r>
              <a:rPr lang="en-GB" dirty="0">
                <a:latin typeface="Arial" charset="0"/>
                <a:ea typeface="ＭＳ Ｐゴシック" pitchFamily="34" charset="-128"/>
              </a:rPr>
              <a:t>EBU, Geneva 5-6 November 2014</a:t>
            </a:r>
          </a:p>
          <a:p>
            <a:pPr marL="0" indent="0"/>
            <a:endParaRPr lang="da-DK" dirty="0">
              <a:latin typeface="Arial" charset="0"/>
              <a:ea typeface="ＭＳ Ｐゴシック" pitchFamily="34" charset="-128"/>
            </a:endParaRPr>
          </a:p>
          <a:p>
            <a:pPr marL="0" indent="0"/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6" name="Subtitle 4"/>
          <p:cNvSpPr>
            <a:spLocks noGrp="1"/>
          </p:cNvSpPr>
          <p:nvPr>
            <p:ph type="subTitle" idx="1"/>
          </p:nvPr>
        </p:nvSpPr>
        <p:spPr>
          <a:xfrm>
            <a:off x="1295400" y="4411960"/>
            <a:ext cx="7620000" cy="457200"/>
          </a:xfrm>
        </p:spPr>
        <p:txBody>
          <a:bodyPr/>
          <a:lstStyle/>
          <a:p>
            <a:pPr algn="ctr"/>
            <a:r>
              <a:rPr lang="da-DK" sz="3200" b="1" dirty="0" smtClean="0">
                <a:solidFill>
                  <a:srgbClr val="002060"/>
                </a:solidFill>
                <a:latin typeface="Arial" charset="0"/>
                <a:ea typeface="ＭＳ Ｐゴシック" pitchFamily="34" charset="-128"/>
              </a:rPr>
              <a:t>END OF PRESENTATION</a:t>
            </a:r>
          </a:p>
          <a:p>
            <a:pPr algn="ctr"/>
            <a:endParaRPr lang="da-DK" sz="3200" b="1" dirty="0" smtClean="0">
              <a:solidFill>
                <a:srgbClr val="00206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273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Task Group 6</a:t>
            </a:r>
            <a:br>
              <a:rPr lang="en-US" sz="2000" dirty="0" smtClean="0"/>
            </a:br>
            <a:r>
              <a:rPr lang="en-US" sz="2000" dirty="0" smtClean="0"/>
              <a:t>Long Term Vision for the UHF Broadcasting band </a:t>
            </a:r>
            <a:endParaRPr lang="en-US" sz="2000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marL="355600" lvl="1" indent="-355600"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</a:pP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Creation of Task Group 6 (June 2013): CEPT initiative to address the long term vision for the UHF band</a:t>
            </a:r>
          </a:p>
          <a:p>
            <a:pPr marL="0" lvl="1" indent="0"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</a:pPr>
            <a:endParaRPr lang="en-GB" sz="22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355600" lvl="1" indent="-355600"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</a:pP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Focus on 470-694 MHz</a:t>
            </a:r>
          </a:p>
          <a:p>
            <a:pPr marL="355600" lvl="1" indent="-355600"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</a:pPr>
            <a:endParaRPr lang="en-GB" sz="2200" kern="1200" dirty="0" smtClean="0"/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</a:pP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Main topics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Technical studies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Socio/economic and cultural issues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Regulatory aspects</a:t>
            </a:r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</a:pPr>
            <a:endParaRPr lang="en-GB" sz="2200" b="1" kern="1200" dirty="0" smtClean="0">
              <a:solidFill>
                <a:srgbClr val="002060"/>
              </a:solidFill>
              <a:cs typeface="Arial" pitchFamily="34" charset="0"/>
            </a:endParaRPr>
          </a:p>
          <a:p>
            <a:pPr marL="355600" lvl="1" indent="-355600"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</a:pP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Produce an ECC report by mid-2014 (ECC Report </a:t>
            </a:r>
            <a:r>
              <a:rPr lang="en-GB" sz="2200" b="1" dirty="0">
                <a:solidFill>
                  <a:srgbClr val="002060"/>
                </a:solidFill>
                <a:cs typeface="Arial" pitchFamily="34" charset="0"/>
              </a:rPr>
              <a:t>224) </a:t>
            </a:r>
            <a:endParaRPr lang="en-GB" sz="22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lvl="1" indent="0"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</a:pPr>
            <a:r>
              <a:rPr lang="en-GB" sz="1800" b="1" dirty="0" smtClean="0">
                <a:solidFill>
                  <a:srgbClr val="002060"/>
                </a:solidFill>
                <a:cs typeface="Arial" pitchFamily="34" charset="0"/>
                <a:hlinkClick r:id="rId5"/>
              </a:rPr>
              <a:t>http</a:t>
            </a:r>
            <a:r>
              <a:rPr lang="en-GB" sz="1800" b="1" dirty="0">
                <a:solidFill>
                  <a:srgbClr val="002060"/>
                </a:solidFill>
                <a:cs typeface="Arial" pitchFamily="34" charset="0"/>
                <a:hlinkClick r:id="rId5"/>
              </a:rPr>
              <a:t>://</a:t>
            </a:r>
            <a:r>
              <a:rPr lang="en-GB" sz="1800" b="1" dirty="0" smtClean="0">
                <a:solidFill>
                  <a:srgbClr val="002060"/>
                </a:solidFill>
                <a:cs typeface="Arial" pitchFamily="34" charset="0"/>
                <a:hlinkClick r:id="rId5"/>
              </a:rPr>
              <a:t>www.erodocdb.dk/doks/doccategoryECC.aspx?doccatid=4</a:t>
            </a:r>
            <a:endParaRPr lang="en-GB" sz="18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lvl="1" indent="0"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</a:pPr>
            <a:endParaRPr lang="en-GB" sz="22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</a:pPr>
            <a:endParaRPr lang="en-GB" sz="2200" b="1" kern="1200" dirty="0" smtClean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155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Terms of Reference of TG6</a:t>
            </a: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marL="355600" lvl="1" indent="-355600"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TG6 studies DID NOT specifically 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address the 700 </a:t>
            </a:r>
            <a:r>
              <a:rPr lang="en-GB" sz="2200" dirty="0"/>
              <a:t>MHz band issues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review spectrum requirements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/>
              <a:t>c</a:t>
            </a:r>
            <a:r>
              <a:rPr lang="en-GB" sz="2200" dirty="0" smtClean="0"/>
              <a:t>onsider the ongoing WRC-15 activities </a:t>
            </a:r>
            <a:endParaRPr lang="en-GB" sz="2200" dirty="0"/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</a:pPr>
            <a:endParaRPr lang="en-GB" sz="2200" b="1" kern="1200" dirty="0" smtClean="0">
              <a:solidFill>
                <a:srgbClr val="002060"/>
              </a:solidFill>
              <a:cs typeface="Arial" pitchFamily="34" charset="0"/>
            </a:endParaRPr>
          </a:p>
          <a:p>
            <a:pPr marL="355600" lvl="1" indent="-355600"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ECC Report 224 DOES address</a:t>
            </a:r>
            <a:endParaRPr lang="en-GB" sz="2200" dirty="0"/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/>
              <a:t>t</a:t>
            </a:r>
            <a:r>
              <a:rPr lang="en-GB" sz="2200" dirty="0" smtClean="0"/>
              <a:t>he </a:t>
            </a:r>
            <a:r>
              <a:rPr lang="en-GB" sz="2200" dirty="0"/>
              <a:t>existing situation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evolution </a:t>
            </a:r>
            <a:r>
              <a:rPr lang="en-GB" sz="2200" dirty="0"/>
              <a:t>of technology, networks and services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/>
              <a:t>set of indicators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the description </a:t>
            </a:r>
            <a:r>
              <a:rPr lang="en-GB" sz="2200" dirty="0"/>
              <a:t>and assessment of </a:t>
            </a:r>
            <a:r>
              <a:rPr lang="en-GB" sz="2200" dirty="0" smtClean="0"/>
              <a:t>scenarios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cross-border coordination issues 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…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GB" sz="2200" dirty="0"/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</a:pPr>
            <a:endParaRPr lang="en-GB" sz="2200" b="1" kern="1200" dirty="0" smtClean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8CE6667-78CC-4B4C-A80D-589A21ED1AE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2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The background 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quarter" idx="12"/>
          </p:nvPr>
        </p:nvSpPr>
        <p:spPr/>
        <p:txBody>
          <a:bodyPr>
            <a:normAutofit fontScale="25000" lnSpcReduction="20000"/>
          </a:bodyPr>
          <a:lstStyle/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8000" b="1" kern="12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The “UHF broadcasting band”</a:t>
            </a:r>
          </a:p>
          <a:p>
            <a:pPr marL="355600" lvl="1" indent="-355600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GB" sz="9600" b="1" kern="1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5600" lvl="1" indent="-355600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GB" sz="9600" b="1" kern="1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5600" lvl="1" indent="-355600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GB" sz="9600" b="1" kern="1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GB" sz="8000" b="1" kern="1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GB" sz="8000" b="1" kern="1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8000" b="1" kern="12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Strategic v</a:t>
            </a:r>
            <a:r>
              <a:rPr lang="en-GB" sz="8000" b="1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ision</a:t>
            </a:r>
            <a:r>
              <a:rPr lang="en-GB" sz="8000" b="1" kern="12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, focusing in the 470-694 MHz band;</a:t>
            </a: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8000" b="1" kern="12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Consider the demand and supply, e.g. broadcasting, wireless broadband and other applications;</a:t>
            </a: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8000" b="1" kern="12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Harmonised technical approach;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798922" y="2276872"/>
            <a:ext cx="7889590" cy="1878904"/>
            <a:chOff x="764088" y="1503124"/>
            <a:chExt cx="7889590" cy="1878904"/>
          </a:xfrm>
        </p:grpSpPr>
        <p:graphicFrame>
          <p:nvGraphicFramePr>
            <p:cNvPr id="4" name="Diagram 3"/>
            <p:cNvGraphicFramePr/>
            <p:nvPr/>
          </p:nvGraphicFramePr>
          <p:xfrm>
            <a:off x="764088" y="1503124"/>
            <a:ext cx="7589502" cy="187890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8253568" y="1766169"/>
              <a:ext cx="400110" cy="80166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t-PT" sz="1400" b="0" dirty="0" smtClean="0">
                  <a:latin typeface="+mn-lt"/>
                </a:rPr>
                <a:t>862 MHz</a:t>
              </a:r>
              <a:endParaRPr lang="en-US" sz="1400" b="0" dirty="0">
                <a:latin typeface="+mn-lt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3297369" y="3933056"/>
            <a:ext cx="21387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pt-PT" sz="2000" i="1" dirty="0" err="1" smtClean="0">
                <a:latin typeface="Arial" pitchFamily="34" charset="0"/>
                <a:cs typeface="Arial" pitchFamily="34" charset="0"/>
              </a:rPr>
              <a:t>Salami</a:t>
            </a:r>
            <a:r>
              <a:rPr lang="pt-PT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000" i="1" dirty="0" err="1" smtClean="0">
                <a:latin typeface="Arial" pitchFamily="34" charset="0"/>
                <a:cs typeface="Arial" pitchFamily="34" charset="0"/>
              </a:rPr>
              <a:t>slicing</a:t>
            </a:r>
            <a:r>
              <a:rPr lang="pt-PT" sz="2000" i="1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90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Current related activities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body" sz="quarter" idx="12"/>
          </p:nvPr>
        </p:nvSpPr>
        <p:spPr>
          <a:xfrm>
            <a:off x="457200" y="1628800"/>
            <a:ext cx="8229600" cy="441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55600" lvl="1" indent="-355600" algn="just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</a:pPr>
            <a:r>
              <a:rPr lang="en-GB" b="1" kern="1200" dirty="0" smtClean="0">
                <a:solidFill>
                  <a:srgbClr val="002060"/>
                </a:solidFill>
                <a:cs typeface="Arial" pitchFamily="34" charset="0"/>
              </a:rPr>
              <a:t>World </a:t>
            </a:r>
            <a:r>
              <a:rPr lang="en-GB" b="1" kern="1200" dirty="0" err="1" smtClean="0">
                <a:solidFill>
                  <a:srgbClr val="002060"/>
                </a:solidFill>
                <a:cs typeface="Arial" pitchFamily="34" charset="0"/>
              </a:rPr>
              <a:t>Radiocommunication</a:t>
            </a:r>
            <a:r>
              <a:rPr lang="en-GB" b="1" kern="1200" dirty="0" smtClean="0">
                <a:solidFill>
                  <a:srgbClr val="002060"/>
                </a:solidFill>
                <a:cs typeface="Arial" pitchFamily="34" charset="0"/>
              </a:rPr>
              <a:t> Conference (WRC-15)</a:t>
            </a:r>
          </a:p>
          <a:p>
            <a:pPr marL="211138" lvl="1" indent="-176213" algn="just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GB" kern="1200" dirty="0" smtClean="0"/>
              <a:t>694-790 MHz band allocated to mobile service as from 2015 </a:t>
            </a:r>
          </a:p>
          <a:p>
            <a:pPr marL="211138" lvl="1" indent="-176213" algn="just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GB" kern="1200" dirty="0" smtClean="0"/>
              <a:t>Additional s</a:t>
            </a:r>
            <a:r>
              <a:rPr lang="en-GB" dirty="0" smtClean="0"/>
              <a:t>pectrum allocations to the mobile service</a:t>
            </a:r>
            <a:endParaRPr lang="en-GB" kern="1200" dirty="0" smtClean="0"/>
          </a:p>
          <a:p>
            <a:pPr marL="211138" lvl="1" indent="-176213" algn="just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endParaRPr lang="en-GB" kern="1200" dirty="0" smtClean="0"/>
          </a:p>
          <a:p>
            <a:pPr marL="355600" lvl="1" indent="-355600" algn="just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</a:pPr>
            <a:r>
              <a:rPr lang="en-GB" b="1" kern="1200" dirty="0" smtClean="0">
                <a:solidFill>
                  <a:srgbClr val="002060"/>
                </a:solidFill>
                <a:cs typeface="Arial" pitchFamily="34" charset="0"/>
              </a:rPr>
              <a:t>EC Mandate for 700 MHz</a:t>
            </a:r>
          </a:p>
          <a:p>
            <a:pPr marL="211138" lvl="1" indent="-176213" algn="just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GB" dirty="0" smtClean="0"/>
              <a:t>Preferred technical channelling arrangement </a:t>
            </a:r>
          </a:p>
          <a:p>
            <a:pPr marL="211138" lvl="1" indent="-176213" algn="just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GB" dirty="0" smtClean="0"/>
              <a:t>Common least restrictive technical conditions (block-edge mask)</a:t>
            </a:r>
          </a:p>
          <a:p>
            <a:pPr marL="211138" lvl="1" indent="-176213" algn="just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GB" dirty="0" smtClean="0"/>
              <a:t>Consider applications such as PPDR and PMSE</a:t>
            </a:r>
          </a:p>
          <a:p>
            <a:pPr marL="211138" lvl="1" indent="-176213" algn="just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endParaRPr lang="en-GB" b="1" kern="1200" dirty="0" smtClean="0">
              <a:solidFill>
                <a:srgbClr val="002060"/>
              </a:solidFill>
              <a:cs typeface="Arial" pitchFamily="34" charset="0"/>
            </a:endParaRPr>
          </a:p>
          <a:p>
            <a:pPr marL="355600" lvl="1" indent="-355600" algn="just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</a:pPr>
            <a:r>
              <a:rPr lang="en-GB" b="1" kern="1200" dirty="0" smtClean="0">
                <a:solidFill>
                  <a:srgbClr val="002060"/>
                </a:solidFill>
                <a:cs typeface="Arial" pitchFamily="34" charset="0"/>
              </a:rPr>
              <a:t>Radio Spectrum Policy Programme (Decision nº 243/2012/EU) </a:t>
            </a:r>
          </a:p>
          <a:p>
            <a:pPr marL="211138" lvl="1" indent="-176213" algn="just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GB" dirty="0"/>
              <a:t>Identification of 1200 MHz to satisfy the wireless broadband demand</a:t>
            </a:r>
          </a:p>
          <a:p>
            <a:pPr marL="211138" lvl="1" indent="-176213" algn="just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US" dirty="0" smtClean="0"/>
              <a:t>Support other wireless communications policies (e.g. further development </a:t>
            </a:r>
            <a:r>
              <a:rPr lang="en-US" dirty="0"/>
              <a:t>of innovative audiovisual media and other </a:t>
            </a:r>
            <a:r>
              <a:rPr lang="en-US" dirty="0" smtClean="0"/>
              <a:t>services) 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05-11-2014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74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Setting the scene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quarter" idx="12"/>
          </p:nvPr>
        </p:nvSpPr>
        <p:spPr>
          <a:xfrm>
            <a:off x="457200" y="1628800"/>
            <a:ext cx="8229600" cy="4410000"/>
          </a:xfrm>
        </p:spPr>
        <p:txBody>
          <a:bodyPr>
            <a:noAutofit/>
          </a:bodyPr>
          <a:lstStyle/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b="1" kern="12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The “diversity”</a:t>
            </a:r>
          </a:p>
          <a:p>
            <a:pPr marL="355600" lvl="1" indent="-355600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GB" sz="2200" b="1" kern="1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5600" lvl="1" indent="-355600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GB" sz="2200" b="1" kern="1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5600" lvl="1" indent="-355600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GB" sz="2200" b="1" kern="1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GB" sz="2200" b="1" kern="1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GB" sz="2200" b="1" kern="1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GB" sz="2200" b="1" kern="1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b="1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Current role of DTT</a:t>
            </a: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b="1" kern="1200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Expiry dates of the existing rights of use: large variation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297369" y="3933056"/>
            <a:ext cx="21387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pt-PT" sz="2000" i="1" dirty="0" err="1" smtClean="0">
                <a:latin typeface="Arial" pitchFamily="34" charset="0"/>
                <a:cs typeface="Arial" pitchFamily="34" charset="0"/>
              </a:rPr>
              <a:t>Salami</a:t>
            </a:r>
            <a:r>
              <a:rPr lang="pt-PT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000" i="1" dirty="0" err="1" smtClean="0">
                <a:latin typeface="Arial" pitchFamily="34" charset="0"/>
                <a:cs typeface="Arial" pitchFamily="34" charset="0"/>
              </a:rPr>
              <a:t>slicing</a:t>
            </a:r>
            <a:r>
              <a:rPr lang="pt-PT" sz="2000" i="1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2204864"/>
            <a:ext cx="4968552" cy="3168352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307667"/>
              </p:ext>
            </p:extLst>
          </p:nvPr>
        </p:nvGraphicFramePr>
        <p:xfrm>
          <a:off x="5509384" y="2204864"/>
          <a:ext cx="3543300" cy="1438275"/>
        </p:xfrm>
        <a:graphic>
          <a:graphicData uri="http://schemas.openxmlformats.org/drawingml/2006/table">
            <a:tbl>
              <a:tblPr/>
              <a:tblGrid>
                <a:gridCol w="469479"/>
                <a:gridCol w="1589251"/>
                <a:gridCol w="1484570"/>
              </a:tblGrid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Required amount of spectrum in the band 470-862 MHz 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for DTT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 of Countries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F243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 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Between 224 and 320 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 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&gt;320 MHz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 be determined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23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Date Placeholder 1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12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Strategic elements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</a:pP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Evolution of platforms 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DTT: technologies/formats (e.g. resolution, compression, modulation)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Cellular networks (LTE broadcast)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Evolution of PMSE</a:t>
            </a:r>
            <a:endParaRPr lang="en-GB" sz="2200" dirty="0"/>
          </a:p>
          <a:p>
            <a:pPr marL="34925" lvl="1" indent="0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None/>
              <a:tabLst>
                <a:tab pos="720725" algn="l"/>
              </a:tabLst>
              <a:defRPr/>
            </a:pPr>
            <a:endParaRPr lang="en-GB" sz="2200" dirty="0" smtClean="0"/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</a:pP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The regulatory environment (e.g. Geneva 06)</a:t>
            </a:r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</a:pP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Coexistence/cooperation of different platforms</a:t>
            </a:r>
            <a:endParaRPr lang="en-GB" sz="2200" b="1" kern="1200" dirty="0" smtClean="0">
              <a:solidFill>
                <a:srgbClr val="002060"/>
              </a:solidFill>
              <a:cs typeface="Arial" pitchFamily="34" charset="0"/>
            </a:endParaRPr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</a:pPr>
            <a:r>
              <a:rPr lang="en-GB" sz="2200" b="1" kern="1200" dirty="0" smtClean="0">
                <a:solidFill>
                  <a:srgbClr val="002060"/>
                </a:solidFill>
                <a:cs typeface="Arial" pitchFamily="34" charset="0"/>
              </a:rPr>
              <a:t>Indicators (linear, non-linear consumption, type and lifecycles of devices, etc..)</a:t>
            </a:r>
          </a:p>
          <a:p>
            <a:pPr marL="355600" lvl="1" indent="-35560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</a:pPr>
            <a:endParaRPr lang="en-GB" sz="2200" b="1" kern="1200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lvl="1" indent="0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</a:pPr>
            <a:endParaRPr lang="en-GB" sz="2200" kern="1200" dirty="0" smtClean="0"/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endParaRPr lang="en-GB" sz="2200" kern="1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92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Long term vision – the scenarios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b="1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TG6 considered a number of scenarios</a:t>
            </a: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Described in four </a:t>
            </a:r>
            <a:r>
              <a:rPr lang="en-US" sz="22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classes 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:</a:t>
            </a:r>
            <a:endParaRPr lang="en-US" sz="2200" b="1" dirty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11138" lvl="1" indent="-176213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US" b="1" dirty="0"/>
              <a:t>Class A: </a:t>
            </a:r>
            <a:r>
              <a:rPr lang="en-US" dirty="0"/>
              <a:t>Primary usage of the band by existing and future DVB terrestrial networks</a:t>
            </a:r>
          </a:p>
          <a:p>
            <a:pPr marL="211138" lvl="1" indent="-176213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US" b="1" dirty="0"/>
              <a:t>Class B: </a:t>
            </a:r>
            <a:r>
              <a:rPr lang="en-US" dirty="0"/>
              <a:t>Hybrid usage of the band by downlink LTE and/or DVB terrestrial networks</a:t>
            </a:r>
          </a:p>
          <a:p>
            <a:pPr marL="211138" lvl="1" indent="-176213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US" b="1" dirty="0"/>
              <a:t>Class C: </a:t>
            </a:r>
            <a:r>
              <a:rPr lang="en-US" dirty="0"/>
              <a:t>Hybrid usage of the band by conventional two-way (uplink and downlink ) LTE mobile broadband and/or DVB terrestrial networks </a:t>
            </a:r>
          </a:p>
          <a:p>
            <a:pPr marL="211138" lvl="1" indent="-176213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Blip>
                <a:blip r:embed="rId4"/>
              </a:buBlip>
              <a:tabLst>
                <a:tab pos="720725" algn="l"/>
              </a:tabLst>
              <a:defRPr/>
            </a:pPr>
            <a:r>
              <a:rPr lang="en-US" b="1" dirty="0"/>
              <a:t>Class D: </a:t>
            </a:r>
            <a:r>
              <a:rPr lang="en-US" dirty="0"/>
              <a:t>Usage of the band by future communication </a:t>
            </a:r>
            <a:r>
              <a:rPr lang="en-US" dirty="0" smtClean="0"/>
              <a:t>technologies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The compatibility constraints 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quarter" idx="12"/>
          </p:nvPr>
        </p:nvSpPr>
        <p:spPr>
          <a:xfrm>
            <a:off x="457200" y="1628800"/>
            <a:ext cx="8229600" cy="4410000"/>
          </a:xfrm>
        </p:spPr>
        <p:txBody>
          <a:bodyPr>
            <a:noAutofit/>
          </a:bodyPr>
          <a:lstStyle/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b="1" dirty="0" smtClean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Summary of the analysis</a:t>
            </a: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GB" sz="2200" b="1" dirty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GB" sz="2200" b="1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GB" sz="2200" b="1" dirty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GB" sz="2200" b="1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5600" lvl="1" indent="-35560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GB" sz="2200" b="1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lvl="1" indent="0" algn="just">
              <a:lnSpc>
                <a:spcPct val="160000"/>
              </a:lnSpc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  <a:defRPr/>
            </a:pPr>
            <a:endParaRPr lang="en-GB" sz="2200" b="1" dirty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5600" lvl="1" indent="-355600" algn="just">
              <a:lnSpc>
                <a:spcPct val="140000"/>
              </a:lnSpc>
              <a:spcBef>
                <a:spcPct val="0"/>
              </a:spcBef>
              <a:buClr>
                <a:srgbClr val="FEB80A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b="1" dirty="0">
                <a:solidFill>
                  <a:srgbClr val="002060"/>
                </a:solidFill>
                <a:cs typeface="Arial" pitchFamily="34" charset="0"/>
              </a:rPr>
              <a:t>Coexistence between a cellular uplink and a broadcast or cellular downlink network is difficult and challenging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673252"/>
              </p:ext>
            </p:extLst>
          </p:nvPr>
        </p:nvGraphicFramePr>
        <p:xfrm>
          <a:off x="1551622" y="2204864"/>
          <a:ext cx="6188730" cy="2820545"/>
        </p:xfrm>
        <a:graphic>
          <a:graphicData uri="http://schemas.openxmlformats.org/drawingml/2006/table">
            <a:tbl>
              <a:tblPr firstRow="1" firstCol="1" bandRow="1"/>
              <a:tblGrid>
                <a:gridCol w="1393489"/>
                <a:gridCol w="1567187"/>
                <a:gridCol w="1567838"/>
                <a:gridCol w="1660216"/>
              </a:tblGrid>
              <a:tr h="172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PT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Class A</a:t>
                      </a:r>
                      <a:endParaRPr lang="pt-PT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Class B</a:t>
                      </a:r>
                      <a:endParaRPr lang="pt-PT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Class C</a:t>
                      </a:r>
                      <a:endParaRPr lang="pt-PT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Class A</a:t>
                      </a:r>
                      <a:endParaRPr lang="pt-PT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PT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DC7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FFAB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75"/>
                    </a:solidFill>
                  </a:tcPr>
                </a:tc>
              </a:tr>
              <a:tr h="305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Class B</a:t>
                      </a:r>
                      <a:endParaRPr lang="pt-PT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PT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FFAB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FFAB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75"/>
                    </a:solidFill>
                  </a:tcPr>
                </a:tc>
              </a:tr>
              <a:tr h="2990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Class C</a:t>
                      </a:r>
                      <a:endParaRPr lang="pt-PT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PT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69"/>
                    </a:solidFill>
                  </a:tcPr>
                </a:tc>
              </a:tr>
              <a:tr h="86475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Criteria 1: Technically feasible with similar technologies and network architectures as currently available. </a:t>
                      </a:r>
                      <a:b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Criteria 2: similar bilateral coordination issues already dealt with.</a:t>
                      </a:r>
                      <a:endParaRPr lang="pt-PT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2DC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Criteria 1: Technically feasible with similar technologies and network architectures as currently available. </a:t>
                      </a:r>
                      <a:b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Criteria 2: new bilateral coordination methodology need to be developed.</a:t>
                      </a:r>
                      <a:endParaRPr lang="pt-PT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FF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86475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Criteria 1: Technically feasible with similar technologies and network architectures as currently available.</a:t>
                      </a:r>
                      <a:b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Criteria 2: requires a Region-wide harmonization (frequency plan and schedule).</a:t>
                      </a:r>
                      <a:endParaRPr lang="pt-PT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6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Criteria 1: Technically difficult and challenging assuming similar technologies and network architectures as they are nowadays</a:t>
                      </a:r>
                      <a:endParaRPr lang="pt-PT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75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05-11-2014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2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CCCC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E2E2E2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4161</TotalTime>
  <Words>784</Words>
  <Application>Microsoft Office PowerPoint</Application>
  <PresentationFormat>On-screen Show (4:3)</PresentationFormat>
  <Paragraphs>179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Long term vision  for the UHF broadcasting band   </vt:lpstr>
      <vt:lpstr>Task Group 6 Long Term Vision for the UHF Broadcasting band </vt:lpstr>
      <vt:lpstr>Terms of Reference of TG6</vt:lpstr>
      <vt:lpstr>The background  </vt:lpstr>
      <vt:lpstr>Current related activities</vt:lpstr>
      <vt:lpstr>Setting the scene</vt:lpstr>
      <vt:lpstr>Strategic elements</vt:lpstr>
      <vt:lpstr>Long term vision – the scenarios</vt:lpstr>
      <vt:lpstr>The compatibility constraints  </vt:lpstr>
      <vt:lpstr>Main conclusions (1/2)</vt:lpstr>
      <vt:lpstr>Main conclusions (2/2)</vt:lpstr>
      <vt:lpstr>TG6 - Long term vision  for the UHF broadcasting band </vt:lpstr>
    </vt:vector>
  </TitlesOfParts>
  <Company>wonderlandWPA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Smith</dc:creator>
  <cp:lastModifiedBy>Author</cp:lastModifiedBy>
  <cp:revision>164</cp:revision>
  <dcterms:created xsi:type="dcterms:W3CDTF">2011-06-23T11:16:25Z</dcterms:created>
  <dcterms:modified xsi:type="dcterms:W3CDTF">2014-11-10T09:09:52Z</dcterms:modified>
</cp:coreProperties>
</file>