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2" r:id="rId3"/>
    <p:sldId id="333" r:id="rId4"/>
    <p:sldId id="329" r:id="rId5"/>
    <p:sldId id="270" r:id="rId6"/>
    <p:sldId id="292" r:id="rId7"/>
    <p:sldId id="311" r:id="rId8"/>
    <p:sldId id="327" r:id="rId9"/>
    <p:sldId id="337" r:id="rId10"/>
    <p:sldId id="338" r:id="rId11"/>
    <p:sldId id="323" r:id="rId12"/>
    <p:sldId id="339" r:id="rId13"/>
    <p:sldId id="346" r:id="rId14"/>
    <p:sldId id="340" r:id="rId15"/>
    <p:sldId id="341" r:id="rId16"/>
    <p:sldId id="309" r:id="rId17"/>
    <p:sldId id="326" r:id="rId18"/>
    <p:sldId id="343" r:id="rId19"/>
    <p:sldId id="344" r:id="rId20"/>
    <p:sldId id="345" r:id="rId21"/>
    <p:sldId id="336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6E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87211" autoAdjust="0"/>
  </p:normalViewPr>
  <p:slideViewPr>
    <p:cSldViewPr>
      <p:cViewPr>
        <p:scale>
          <a:sx n="90" d="100"/>
          <a:sy n="90" d="100"/>
        </p:scale>
        <p:origin x="-22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852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45587" cy="496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4" y="8"/>
            <a:ext cx="2946674" cy="496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3C634-60A9-4676-8E8E-521442290432}" type="datetimeFigureOut">
              <a:rPr lang="da-DK" smtClean="0"/>
              <a:t>19-05-2017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576"/>
            <a:ext cx="2945587" cy="496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4" y="9429576"/>
            <a:ext cx="2946674" cy="496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0812-4335-41DB-BA75-EA74DFDCC2C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517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9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1" cy="4467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2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9" y="9431821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fld id="{825B075F-216F-408C-8CDA-336F7C7F7B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805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79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9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B22B-399E-4B68-A167-2B17D1DA46E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19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1B22B-399E-4B68-A167-2B17D1DA46E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5B075F-216F-408C-8CDA-336F7C7F7BC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4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Footer copy here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64" r:id="rId11"/>
    <p:sldLayoutId id="2147483653" r:id="rId12"/>
    <p:sldLayoutId id="2147483652" r:id="rId13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espinosa@eco.cep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ept.org/ecc" TargetMode="External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odocdb.dk/Docs/doc98/official/pdf/ECCREP200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rodocdb.dk/Docs/doc98/official/pdf/ECCREP261.PDF" TargetMode="External"/><Relationship Id="rId5" Type="http://schemas.openxmlformats.org/officeDocument/2006/relationships/hyperlink" Target="http://www.erodocdb.dk/Docs/doc98/official/pdf/ECCREP207.PDF" TargetMode="External"/><Relationship Id="rId4" Type="http://schemas.openxmlformats.org/officeDocument/2006/relationships/hyperlink" Target="http://www.erodocdb.dk/Docs/doc98/official/pdf/ECCREP246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is.d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is.dk/sitecontent.jsp?sitecontent=srd_regulation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ptafis.org/sitecontent.jsp?sitecontent=srd_regulation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ccwp.cept.org/default.aspx?groupid=24" TargetMode="External"/><Relationship Id="rId13" Type="http://schemas.openxmlformats.org/officeDocument/2006/relationships/hyperlink" Target="http://www.efis.dk/sitecontent.jsp?sitecontent=srd_regulations" TargetMode="External"/><Relationship Id="rId3" Type="http://schemas.openxmlformats.org/officeDocument/2006/relationships/hyperlink" Target="http://www.cept.org/ecc" TargetMode="External"/><Relationship Id="rId7" Type="http://schemas.openxmlformats.org/officeDocument/2006/relationships/hyperlink" Target="http://www.cept.org/ecc/groups/ecc/wg-fm/srdmg/" TargetMode="External"/><Relationship Id="rId12" Type="http://schemas.openxmlformats.org/officeDocument/2006/relationships/hyperlink" Target="http://www.efis.d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ept.org/ecc/participation-in-ecc-work" TargetMode="External"/><Relationship Id="rId11" Type="http://schemas.openxmlformats.org/officeDocument/2006/relationships/hyperlink" Target="http://www.ecodocdb.dk/" TargetMode="External"/><Relationship Id="rId5" Type="http://schemas.openxmlformats.org/officeDocument/2006/relationships/hyperlink" Target="http://www.cept.org/ecc/ecc-and-etsi" TargetMode="External"/><Relationship Id="rId10" Type="http://schemas.openxmlformats.org/officeDocument/2006/relationships/hyperlink" Target="http://eccwp.cept.org/default.aspx?groupid=47" TargetMode="External"/><Relationship Id="rId4" Type="http://schemas.openxmlformats.org/officeDocument/2006/relationships/hyperlink" Target="http://www.cept.org/ecc/ecc-strategic-plan" TargetMode="External"/><Relationship Id="rId9" Type="http://schemas.openxmlformats.org/officeDocument/2006/relationships/hyperlink" Target="http://www.cept.org/ecc/groups/ecc/wg-se/se-2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runo.espinosa@eco.cept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ept.org/ecc" TargetMode="External"/><Relationship Id="rId4" Type="http://schemas.openxmlformats.org/officeDocument/2006/relationships/hyperlink" Target="http://www.cept.org/e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apps.cept.org/eccetsire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ecodocdb.dk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Spectrum Regulations for</a:t>
            </a:r>
            <a:br>
              <a:rPr lang="da-DK" dirty="0" smtClean="0"/>
            </a:br>
            <a:r>
              <a:rPr lang="da-DK" dirty="0" smtClean="0"/>
              <a:t>Short Range Devices in Europe</a:t>
            </a:r>
            <a:endParaRPr lang="en-GB" dirty="0" smtClean="0"/>
          </a:p>
        </p:txBody>
      </p:sp>
      <p:sp>
        <p:nvSpPr>
          <p:cNvPr id="1638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3356992"/>
            <a:ext cx="6400800" cy="381000"/>
          </a:xfrm>
        </p:spPr>
        <p:txBody>
          <a:bodyPr/>
          <a:lstStyle/>
          <a:p>
            <a:pPr eaLnBrk="1" hangingPunct="1"/>
            <a:r>
              <a:rPr lang="da-DK" dirty="0" smtClean="0"/>
              <a:t>Bruno ESPINOSA, ECO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24128" y="5233220"/>
            <a:ext cx="32656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3"/>
              </a:rPr>
              <a:t>bruno.espinosa@eco.cept.org</a:t>
            </a:r>
            <a:endParaRPr lang="en-US" sz="1800" dirty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4"/>
              </a:rPr>
              <a:t>www.cept.org/eco</a:t>
            </a:r>
            <a:endParaRPr lang="en-US" sz="1800" dirty="0" smtClean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dirty="0" smtClean="0">
                <a:ea typeface="ＭＳ Ｐゴシック" pitchFamily="34" charset="-128"/>
                <a:hlinkClick r:id="rId5"/>
              </a:rPr>
              <a:t>www.cept.org/ecc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664108"/>
            <a:ext cx="4406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Radio Solutions 2017 LPRA, Nedap, Groenlo,</a:t>
            </a:r>
          </a:p>
          <a:p>
            <a:r>
              <a:rPr lang="da-DK" sz="1600" dirty="0" smtClean="0"/>
              <a:t> 17th May 2017</a:t>
            </a:r>
            <a:endParaRPr lang="en-GB" sz="1600" dirty="0"/>
          </a:p>
          <a:p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EC Decision on SRD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276872"/>
            <a:ext cx="82089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EC </a:t>
            </a:r>
            <a:r>
              <a:rPr lang="en-US" sz="2000" dirty="0" smtClean="0"/>
              <a:t>Decision on </a:t>
            </a:r>
            <a:r>
              <a:rPr lang="en-US" sz="2000" dirty="0" err="1"/>
              <a:t>harmonisation</a:t>
            </a:r>
            <a:r>
              <a:rPr lang="en-US" sz="2000" dirty="0"/>
              <a:t> of the radio spectrum for use by </a:t>
            </a:r>
            <a:r>
              <a:rPr lang="en-US" sz="2000" dirty="0" smtClean="0"/>
              <a:t>SRD: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harmonises</a:t>
            </a:r>
            <a:r>
              <a:rPr lang="en-US" sz="1800" dirty="0" smtClean="0"/>
              <a:t> for EU and EEA Member States the technical </a:t>
            </a:r>
            <a:r>
              <a:rPr lang="en-US" sz="1800" dirty="0"/>
              <a:t>conditions for use of spectrum for a wide </a:t>
            </a:r>
            <a:r>
              <a:rPr lang="en-US" sz="1800" dirty="0" smtClean="0"/>
              <a:t>variety </a:t>
            </a:r>
            <a:r>
              <a:rPr lang="en-US" sz="1800" dirty="0"/>
              <a:t>of </a:t>
            </a:r>
            <a:r>
              <a:rPr lang="en-US" sz="1800" dirty="0" smtClean="0"/>
              <a:t>SRD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smtClean="0"/>
              <a:t>Commission Decision </a:t>
            </a:r>
            <a:r>
              <a:rPr lang="da-DK" sz="1800" dirty="0"/>
              <a:t>2006/771/EC amended by </a:t>
            </a:r>
            <a:r>
              <a:rPr lang="da-DK" sz="1800" dirty="0" smtClean="0"/>
              <a:t>Commission Implementing 2013/752/EU (updated Technical Annex).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Technical Annex updated on a regular basis: permanent Mandate from EC to CEPT/ECC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Latest response: CEPT Report 59 (06/2016) and its Addendum (03/2017)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Basis for the new update under completion by EC and the Radio Spectrum Committee </a:t>
            </a:r>
          </a:p>
        </p:txBody>
      </p:sp>
    </p:spTree>
    <p:extLst>
      <p:ext uri="{BB962C8B-B14F-4D97-AF65-F5344CB8AC3E}">
        <p14:creationId xmlns:p14="http://schemas.microsoft.com/office/powerpoint/2010/main" val="41791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(UHF, 1/3)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Extensive activities carried out in ECC in response to a set of requests (System Reference Documents) from ETSI to identify new opportunities for SRDs, RFID and Smart Metering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Identified opportunities </a:t>
            </a:r>
            <a:r>
              <a:rPr lang="en-US" sz="1800" dirty="0"/>
              <a:t>dominantly for new types of M2M/</a:t>
            </a:r>
            <a:r>
              <a:rPr lang="en-US" sz="1800" dirty="0" err="1"/>
              <a:t>IoT</a:t>
            </a:r>
            <a:r>
              <a:rPr lang="en-US" sz="1800" dirty="0"/>
              <a:t> applications in SRD </a:t>
            </a:r>
            <a:r>
              <a:rPr lang="en-US" sz="1800" dirty="0" smtClean="0"/>
              <a:t>networks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Main challenges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Coexistence between various SRD applications, technologies;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Adjacent band compatibility with LTE below 862 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Compatibility with other uses in the bands 870-876/915-921 MHz </a:t>
            </a:r>
            <a:r>
              <a:rPr lang="en-GB" sz="1600" dirty="0" smtClean="0"/>
              <a:t>(</a:t>
            </a:r>
            <a:r>
              <a:rPr lang="en-GB" sz="1600" dirty="0"/>
              <a:t>military applications, ER-GSM)</a:t>
            </a:r>
            <a:r>
              <a:rPr lang="en-US" sz="1600" dirty="0" smtClean="0"/>
              <a:t> and in adjacent bands (GSM-R).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Relevant reports on compatibility studies</a:t>
            </a:r>
            <a:r>
              <a:rPr lang="en-US" sz="16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ECC Report 200</a:t>
            </a:r>
            <a:r>
              <a:rPr lang="en-US" sz="1600" dirty="0" smtClean="0"/>
              <a:t>: Co-existence </a:t>
            </a:r>
            <a:r>
              <a:rPr lang="en-US" sz="1600" dirty="0"/>
              <a:t>studies for </a:t>
            </a:r>
            <a:r>
              <a:rPr lang="en-US" sz="1600" dirty="0" smtClean="0"/>
              <a:t>SRD </a:t>
            </a:r>
            <a:r>
              <a:rPr lang="en-US" sz="1600" dirty="0"/>
              <a:t>and RFID </a:t>
            </a:r>
            <a:r>
              <a:rPr lang="en-US" sz="1600" dirty="0" smtClean="0"/>
              <a:t>in 870-876 </a:t>
            </a:r>
            <a:r>
              <a:rPr lang="en-US" sz="1600" dirty="0"/>
              <a:t>MHz/915-921 </a:t>
            </a:r>
            <a:r>
              <a:rPr lang="en-US" sz="1600" dirty="0" smtClean="0"/>
              <a:t>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4"/>
              </a:rPr>
              <a:t>ECC Report 246</a:t>
            </a:r>
            <a:r>
              <a:rPr lang="en-US" sz="1600" dirty="0" smtClean="0"/>
              <a:t>: Wideband </a:t>
            </a:r>
            <a:r>
              <a:rPr lang="en-US" sz="1600" dirty="0"/>
              <a:t>and Higher DC </a:t>
            </a:r>
            <a:r>
              <a:rPr lang="en-US" sz="1600" dirty="0" smtClean="0"/>
              <a:t>SRDs in </a:t>
            </a:r>
            <a:r>
              <a:rPr lang="en-US" sz="1600" dirty="0"/>
              <a:t>870-875.8 MHz and 915.2-920.8 </a:t>
            </a:r>
            <a:r>
              <a:rPr lang="en-US" sz="1600" dirty="0" smtClean="0"/>
              <a:t>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5"/>
              </a:rPr>
              <a:t>ECC Report </a:t>
            </a:r>
            <a:r>
              <a:rPr lang="en-US" sz="1600" dirty="0">
                <a:hlinkClick r:id="rId5"/>
              </a:rPr>
              <a:t>207</a:t>
            </a:r>
            <a:r>
              <a:rPr lang="en-US" sz="1600" dirty="0"/>
              <a:t>: Adjacent band co-existence of SRDs in </a:t>
            </a:r>
            <a:r>
              <a:rPr lang="en-US" sz="1600" dirty="0" smtClean="0"/>
              <a:t>863-870 </a:t>
            </a:r>
            <a:r>
              <a:rPr lang="en-US" sz="1600" dirty="0"/>
              <a:t>MHz </a:t>
            </a:r>
            <a:r>
              <a:rPr lang="en-US" sz="1600" dirty="0" smtClean="0"/>
              <a:t>and LTE below </a:t>
            </a:r>
            <a:r>
              <a:rPr lang="en-US" sz="1600" dirty="0"/>
              <a:t>862 </a:t>
            </a:r>
            <a:r>
              <a:rPr lang="en-US" sz="1600" dirty="0" smtClean="0"/>
              <a:t>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6"/>
              </a:rPr>
              <a:t>ECC Report 261</a:t>
            </a:r>
            <a:r>
              <a:rPr lang="en-US" sz="1600" dirty="0" smtClean="0"/>
              <a:t>: </a:t>
            </a:r>
            <a:r>
              <a:rPr lang="en-US" sz="1600" dirty="0"/>
              <a:t>Short Range Devices in the frequency range 862-870 </a:t>
            </a:r>
            <a:r>
              <a:rPr lang="en-US" sz="1600" dirty="0" err="1" smtClean="0"/>
              <a:t>MHz.</a:t>
            </a:r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95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841697" y="1340768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(UHF, 2/3)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863-870 MHz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spectrum for wideband SRD in data networks (e.g. IEEE 802.11ah or equivalent) </a:t>
            </a:r>
            <a:r>
              <a:rPr lang="en-US" sz="1600" dirty="0"/>
              <a:t>in 863-868 MHz: 25 </a:t>
            </a:r>
            <a:r>
              <a:rPr lang="en-US" sz="1600" dirty="0" err="1"/>
              <a:t>mW</a:t>
            </a:r>
            <a:r>
              <a:rPr lang="en-US" sz="1600" dirty="0"/>
              <a:t> </a:t>
            </a:r>
            <a:r>
              <a:rPr lang="en-US" sz="1600" dirty="0" err="1"/>
              <a:t>e.r.p</a:t>
            </a:r>
            <a:r>
              <a:rPr lang="en-US" sz="1600" dirty="0"/>
              <a:t> in </a:t>
            </a:r>
            <a:r>
              <a:rPr lang="en-GB" sz="1600" dirty="0"/>
              <a:t>channels ≤ 1 MHz </a:t>
            </a:r>
            <a:r>
              <a:rPr lang="en-US" sz="1600" dirty="0"/>
              <a:t>+ </a:t>
            </a:r>
            <a:r>
              <a:rPr lang="en-GB" sz="1600" dirty="0"/>
              <a:t>techniques to access spectrum and mitigate interference (e.g. duty cycle).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WAN NBN SRDs: 4 channels of 200 kHz in 865-868 </a:t>
            </a:r>
            <a:r>
              <a:rPr lang="en-GB" sz="1600" dirty="0" err="1"/>
              <a:t>MHz.</a:t>
            </a:r>
            <a:r>
              <a:rPr lang="en-GB" sz="1600" dirty="0"/>
              <a:t> Can be used for 500 </a:t>
            </a:r>
            <a:r>
              <a:rPr lang="en-GB" sz="1600" dirty="0" err="1"/>
              <a:t>mW</a:t>
            </a:r>
            <a:r>
              <a:rPr lang="en-GB" sz="1600" dirty="0"/>
              <a:t> data networks. Technical requirements, including APC and duty cycle.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Harmonised opportunities included in the latest version of the draft revised EC Decision. 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862-863 </a:t>
            </a:r>
            <a:r>
              <a:rPr lang="en-US" sz="1600" b="1" dirty="0"/>
              <a:t>MHz</a:t>
            </a:r>
            <a:r>
              <a:rPr lang="en-US" sz="1600" dirty="0"/>
              <a:t>: draft proposal for new entry for non-specific SRDs with 25 mw </a:t>
            </a:r>
            <a:r>
              <a:rPr lang="en-US" sz="1600" dirty="0" err="1"/>
              <a:t>e.r.p</a:t>
            </a:r>
            <a:r>
              <a:rPr lang="en-US" sz="1600" dirty="0"/>
              <a:t> in </a:t>
            </a:r>
            <a:r>
              <a:rPr lang="en-GB" sz="1600" dirty="0"/>
              <a:t>channels ≤ 350 kHz and 0.1% duty cycle.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870-876 </a:t>
            </a:r>
            <a:r>
              <a:rPr lang="en-US" sz="1600" b="1" dirty="0"/>
              <a:t>MHz</a:t>
            </a:r>
            <a:r>
              <a:rPr lang="en-US" sz="16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 use by other applications </a:t>
            </a:r>
            <a:r>
              <a:rPr lang="en-GB" sz="1600" dirty="0"/>
              <a:t>(military applications, ER-GSM) in some CEPT countries may lead to additional requirements (incl. individual authorisation) or limited availability.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1.6 </a:t>
            </a:r>
            <a:r>
              <a:rPr lang="en-US" sz="1600" dirty="0"/>
              <a:t>MHz, preferably in 874-875.6 MHz for </a:t>
            </a:r>
            <a:r>
              <a:rPr lang="en-GB" sz="1600" dirty="0"/>
              <a:t>500 </a:t>
            </a:r>
            <a:r>
              <a:rPr lang="en-GB" sz="1600" dirty="0" err="1"/>
              <a:t>mW</a:t>
            </a:r>
            <a:r>
              <a:rPr lang="en-GB" sz="1600" dirty="0"/>
              <a:t> data networks (WAN NBN </a:t>
            </a:r>
            <a:r>
              <a:rPr lang="en-GB" sz="1600" dirty="0" smtClean="0"/>
              <a:t>SRD) </a:t>
            </a:r>
            <a:r>
              <a:rPr lang="en-GB" sz="1600" dirty="0"/>
              <a:t>in channels ≤ 200 kHz. Additional requirements compared to 865-868 </a:t>
            </a:r>
            <a:r>
              <a:rPr lang="en-GB" sz="1600" dirty="0" err="1"/>
              <a:t>MHz.</a:t>
            </a:r>
            <a:r>
              <a:rPr lang="en-GB" sz="1600" dirty="0"/>
              <a:t> Under consideration by EC for possible harmonisation.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Additional opportunities for 25 </a:t>
            </a:r>
            <a:r>
              <a:rPr lang="en-GB" sz="1600" dirty="0" err="1"/>
              <a:t>mW</a:t>
            </a:r>
            <a:r>
              <a:rPr lang="en-GB" sz="1600" dirty="0"/>
              <a:t> </a:t>
            </a:r>
            <a:r>
              <a:rPr lang="en-GB" sz="1600" dirty="0" err="1"/>
              <a:t>e.r.p</a:t>
            </a:r>
            <a:r>
              <a:rPr lang="en-GB" sz="1600" dirty="0"/>
              <a:t>. non-specific </a:t>
            </a:r>
            <a:r>
              <a:rPr lang="en-GB" sz="1600" dirty="0" smtClean="0"/>
              <a:t>SRD </a:t>
            </a:r>
            <a:r>
              <a:rPr lang="en-GB" sz="1600" dirty="0"/>
              <a:t>in 200 or 600 kHz with corresponding limits in duty cycle and transmit time</a:t>
            </a:r>
            <a:r>
              <a:rPr lang="en-GB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49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841697" y="1340768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(UHF, 3/3)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915-921 MHz: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Existing use by other applications </a:t>
            </a:r>
            <a:r>
              <a:rPr lang="en-GB" sz="1600" dirty="0"/>
              <a:t>(military applications, ER-GSM) in some CEPT countries may lead to additional requirements (incl. individual authorisation) or limited availability.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2.8 MHz for wideband </a:t>
            </a:r>
            <a:r>
              <a:rPr lang="en-GB" sz="1600" dirty="0"/>
              <a:t>SRD in data networks (e.g. IEEE 802.11ah or equivalent) </a:t>
            </a:r>
            <a:r>
              <a:rPr lang="en-GB" sz="1600" dirty="0" smtClean="0"/>
              <a:t>preferably </a:t>
            </a:r>
            <a:r>
              <a:rPr lang="en-US" sz="1600" dirty="0" smtClean="0"/>
              <a:t>in 918-920.8 </a:t>
            </a:r>
            <a:r>
              <a:rPr lang="en-US" sz="1600" dirty="0" err="1" smtClean="0"/>
              <a:t>MHz.</a:t>
            </a:r>
            <a:r>
              <a:rPr lang="en-US" sz="1600" dirty="0" smtClean="0"/>
              <a:t> </a:t>
            </a:r>
            <a:r>
              <a:rPr lang="en-US" sz="1600" dirty="0"/>
              <a:t>25 </a:t>
            </a:r>
            <a:r>
              <a:rPr lang="en-US" sz="1600" dirty="0" err="1"/>
              <a:t>mW</a:t>
            </a:r>
            <a:r>
              <a:rPr lang="en-US" sz="1600" dirty="0"/>
              <a:t> </a:t>
            </a:r>
            <a:r>
              <a:rPr lang="en-US" sz="1600" dirty="0" err="1"/>
              <a:t>e.r.p</a:t>
            </a:r>
            <a:r>
              <a:rPr lang="en-US" sz="1600" dirty="0"/>
              <a:t> + </a:t>
            </a:r>
            <a:r>
              <a:rPr lang="en-GB" sz="1600" dirty="0"/>
              <a:t>techniques to access spectrum and mitigate interference (e.g. duty cycle</a:t>
            </a:r>
            <a:r>
              <a:rPr lang="en-GB" sz="1600" dirty="0" smtClean="0"/>
              <a:t>). </a:t>
            </a:r>
            <a:r>
              <a:rPr lang="en-GB" sz="1600" dirty="0"/>
              <a:t>Additional requirements </a:t>
            </a:r>
            <a:r>
              <a:rPr lang="en-GB" sz="1600" dirty="0" smtClean="0"/>
              <a:t>compared </a:t>
            </a:r>
            <a:r>
              <a:rPr lang="en-GB" sz="1600" dirty="0"/>
              <a:t>to </a:t>
            </a:r>
            <a:r>
              <a:rPr lang="en-GB" sz="1600" dirty="0" smtClean="0"/>
              <a:t>863-868 </a:t>
            </a:r>
            <a:r>
              <a:rPr lang="en-GB" sz="1600" dirty="0" err="1" smtClean="0"/>
              <a:t>MHz.</a:t>
            </a:r>
            <a:r>
              <a:rPr lang="en-GB" sz="1600" dirty="0"/>
              <a:t> </a:t>
            </a:r>
            <a:r>
              <a:rPr lang="en-GB" sz="1600" dirty="0" smtClean="0"/>
              <a:t>Under </a:t>
            </a:r>
            <a:r>
              <a:rPr lang="en-GB" sz="1600" dirty="0"/>
              <a:t>consideration by EC for possible harmonisation</a:t>
            </a:r>
            <a:r>
              <a:rPr lang="en-GB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3 x 400 kHz (917.3-917.7 </a:t>
            </a:r>
            <a:r>
              <a:rPr lang="en-GB" sz="1600" dirty="0"/>
              <a:t>MHz, 918.5-918.9 MHz and </a:t>
            </a:r>
            <a:r>
              <a:rPr lang="en-GB" sz="1600" dirty="0" smtClean="0"/>
              <a:t>919.7-920.1) for </a:t>
            </a:r>
            <a:r>
              <a:rPr lang="en-GB" sz="1600" dirty="0"/>
              <a:t>500 </a:t>
            </a:r>
            <a:r>
              <a:rPr lang="en-GB" sz="1600" dirty="0" err="1"/>
              <a:t>mW</a:t>
            </a:r>
            <a:r>
              <a:rPr lang="en-GB" sz="1600" dirty="0"/>
              <a:t> data networks (WAN NBN </a:t>
            </a:r>
            <a:r>
              <a:rPr lang="en-GB" sz="1600" dirty="0" smtClean="0"/>
              <a:t>SRD) </a:t>
            </a:r>
            <a:r>
              <a:rPr lang="en-GB" sz="1600" dirty="0"/>
              <a:t>in channels ≤ 200 kHz</a:t>
            </a:r>
            <a:r>
              <a:rPr lang="en-GB" sz="1600" dirty="0" smtClean="0"/>
              <a:t>. Under </a:t>
            </a:r>
            <a:r>
              <a:rPr lang="en-GB" sz="1600" dirty="0"/>
              <a:t>consideration by EC for possible harmonisation</a:t>
            </a:r>
            <a:r>
              <a:rPr lang="en-GB" sz="1600" dirty="0" smtClean="0"/>
              <a:t>. Additional consideration for NBN SRDs around 916.3 </a:t>
            </a:r>
            <a:r>
              <a:rPr lang="en-GB" sz="1600" dirty="0" err="1" smtClean="0"/>
              <a:t>MHz.</a:t>
            </a: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4x400 kHz </a:t>
            </a:r>
            <a:r>
              <a:rPr lang="en-GB" sz="1600" dirty="0" smtClean="0"/>
              <a:t>(916.3 </a:t>
            </a:r>
            <a:r>
              <a:rPr lang="en-GB" sz="1600" dirty="0"/>
              <a:t>MHz, 917.5 MHz, 918.7 MHz and </a:t>
            </a:r>
            <a:r>
              <a:rPr lang="en-GB" sz="1600" dirty="0" smtClean="0"/>
              <a:t>919.9 MHz) can </a:t>
            </a:r>
            <a:r>
              <a:rPr lang="en-GB" sz="1600" dirty="0"/>
              <a:t>be used for 4W </a:t>
            </a:r>
            <a:r>
              <a:rPr lang="en-GB" sz="1600" dirty="0" smtClean="0"/>
              <a:t>RFID with higher performance. </a:t>
            </a:r>
            <a:r>
              <a:rPr lang="en-GB" sz="1600" dirty="0"/>
              <a:t>Techniques to access spectrum and mitigate </a:t>
            </a:r>
            <a:r>
              <a:rPr lang="en-GB" sz="1600" dirty="0" smtClean="0"/>
              <a:t>interference. Under </a:t>
            </a:r>
            <a:r>
              <a:rPr lang="en-GB" sz="1600" dirty="0"/>
              <a:t>consideration by EC for possible harmonisation</a:t>
            </a:r>
            <a:r>
              <a:rPr lang="en-GB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Non-specific SRD in data networks </a:t>
            </a:r>
            <a:r>
              <a:rPr lang="en-GB" sz="1600" dirty="0"/>
              <a:t>(more professional </a:t>
            </a:r>
            <a:r>
              <a:rPr lang="en-GB" sz="1600" dirty="0" smtClean="0"/>
              <a:t>use): 918-920.8 MHz </a:t>
            </a:r>
            <a:r>
              <a:rPr lang="en-GB" sz="1600" dirty="0"/>
              <a:t>in channels ≤ </a:t>
            </a:r>
            <a:r>
              <a:rPr lang="en-GB" sz="1600" dirty="0" smtClean="0"/>
              <a:t>600 </a:t>
            </a:r>
            <a:r>
              <a:rPr lang="en-GB" sz="1600" dirty="0"/>
              <a:t>kHz</a:t>
            </a:r>
            <a:r>
              <a:rPr lang="en-GB" sz="1600" dirty="0" smtClean="0"/>
              <a:t>, 25 </a:t>
            </a:r>
            <a:r>
              <a:rPr lang="en-GB" sz="1600" dirty="0" err="1" smtClean="0"/>
              <a:t>mW</a:t>
            </a:r>
            <a:r>
              <a:rPr lang="en-GB" sz="1600" dirty="0" smtClean="0"/>
              <a:t> </a:t>
            </a:r>
            <a:r>
              <a:rPr lang="en-GB" sz="1600" dirty="0" err="1" smtClean="0"/>
              <a:t>e.r.p</a:t>
            </a:r>
            <a:r>
              <a:rPr lang="en-GB" sz="1600" dirty="0" smtClean="0"/>
              <a:t>. </a:t>
            </a:r>
            <a:r>
              <a:rPr lang="en-US" sz="1600" dirty="0"/>
              <a:t>+ </a:t>
            </a:r>
            <a:r>
              <a:rPr lang="en-GB" sz="1600" dirty="0"/>
              <a:t>techniques to access spectrum and mitigate </a:t>
            </a:r>
            <a:r>
              <a:rPr lang="en-GB" sz="1600" dirty="0" smtClean="0"/>
              <a:t>interference (e.g. duty cycle). Under </a:t>
            </a:r>
            <a:r>
              <a:rPr lang="en-GB" sz="1600" dirty="0"/>
              <a:t>consideration by EC for possible harmonisation.</a:t>
            </a:r>
            <a:r>
              <a:rPr lang="en-GB" sz="1600" dirty="0" smtClean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451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Recent developments 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>(Others)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92899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Transport applications: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 of the conditions of road tolling applications in the 5795-5815 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Update of the conditions for ITS in the bands </a:t>
            </a:r>
            <a:r>
              <a:rPr lang="en-US" sz="1400" dirty="0"/>
              <a:t>5875-5925 MHz</a:t>
            </a:r>
            <a:r>
              <a:rPr lang="en-US" sz="1400" dirty="0" smtClean="0"/>
              <a:t> (ECC Decision(08)01) and 5855-5875 MHz (ECC Recommendation(08)01);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Band 76-77 GHz identified for </a:t>
            </a:r>
            <a:r>
              <a:rPr lang="en-GB" sz="1400" dirty="0"/>
              <a:t>obstacle detection radars for rotorcraft </a:t>
            </a:r>
            <a:r>
              <a:rPr lang="en-GB" sz="1400" dirty="0" smtClean="0"/>
              <a:t>use (ECC Decision(16)01);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Proposal for technical conditions for </a:t>
            </a:r>
            <a:r>
              <a:rPr lang="en-GB" sz="1400" dirty="0"/>
              <a:t>fixed transportation infrastructure </a:t>
            </a:r>
            <a:r>
              <a:rPr lang="en-GB" sz="1400" dirty="0" smtClean="0"/>
              <a:t>radars in 76-77 GHz.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bands for audio 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174-216 MHz </a:t>
            </a:r>
            <a:r>
              <a:rPr lang="en-US" sz="1400" dirty="0"/>
              <a:t>for Assistive Listening Devices (</a:t>
            </a:r>
            <a:r>
              <a:rPr lang="en-US" sz="1400" dirty="0" smtClean="0"/>
              <a:t>ALD), </a:t>
            </a:r>
            <a:r>
              <a:rPr lang="en-US" sz="1400" dirty="0"/>
              <a:t>10 </a:t>
            </a:r>
            <a:r>
              <a:rPr lang="en-US" sz="1400" dirty="0" err="1"/>
              <a:t>mW</a:t>
            </a:r>
            <a:r>
              <a:rPr lang="en-US" sz="1400" dirty="0"/>
              <a:t> </a:t>
            </a:r>
            <a:r>
              <a:rPr lang="en-US" sz="1400" dirty="0" err="1"/>
              <a:t>e.r.p</a:t>
            </a:r>
            <a:r>
              <a:rPr lang="en-US" sz="1400" dirty="0"/>
              <a:t>. </a:t>
            </a:r>
            <a:r>
              <a:rPr lang="en-GB" sz="1400" dirty="0"/>
              <a:t>in channels ≤ 50 kHz </a:t>
            </a:r>
            <a:r>
              <a:rPr lang="en-US" sz="1400" dirty="0"/>
              <a:t>+ </a:t>
            </a:r>
            <a:r>
              <a:rPr lang="en-US" sz="1400" dirty="0" smtClean="0"/>
              <a:t>requirements </a:t>
            </a:r>
            <a:r>
              <a:rPr lang="en-US" sz="1400" dirty="0"/>
              <a:t>for </a:t>
            </a:r>
            <a:r>
              <a:rPr lang="en-US" sz="1400" dirty="0" smtClean="0"/>
              <a:t>T-DAB protection;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1350-1400 MHz and 1518-1525 MHz for radio microphones.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acquisition for medical purposes: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Band </a:t>
            </a:r>
            <a:r>
              <a:rPr lang="en-GB" sz="1400" dirty="0"/>
              <a:t>2483.5-2500 MHz identified and proposed for EU harmonisation (EC Decision) for Medical Body Area Network Systems (MBANS), used for medical data acquisition, with adequate technical conditions and spectrum sharing </a:t>
            </a:r>
            <a:r>
              <a:rPr lang="en-GB" sz="1400" dirty="0" smtClean="0"/>
              <a:t>mechanisms;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Draft proposal for Ultra-Low </a:t>
            </a:r>
            <a:r>
              <a:rPr lang="en-US" sz="1400" dirty="0"/>
              <a:t>Power Wireless Medical Capsule </a:t>
            </a:r>
            <a:r>
              <a:rPr lang="en-US" sz="1400" dirty="0" smtClean="0"/>
              <a:t>Endoscopy in 430-440 MHz with -50 </a:t>
            </a:r>
            <a:r>
              <a:rPr lang="en-US" sz="1400" dirty="0" err="1"/>
              <a:t>dBm</a:t>
            </a:r>
            <a:r>
              <a:rPr lang="en-US" sz="1400" dirty="0"/>
              <a:t>/100 kHz max </a:t>
            </a:r>
            <a:r>
              <a:rPr lang="en-US" sz="1400" dirty="0" err="1"/>
              <a:t>e.r.p</a:t>
            </a:r>
            <a:r>
              <a:rPr lang="en-US" sz="1400" dirty="0"/>
              <a:t>. density </a:t>
            </a:r>
            <a:r>
              <a:rPr lang="en-US" sz="1400" dirty="0" smtClean="0"/>
              <a:t>and not </a:t>
            </a:r>
            <a:r>
              <a:rPr lang="en-US" sz="1400" dirty="0"/>
              <a:t>exceeding a total power of -40 </a:t>
            </a:r>
            <a:r>
              <a:rPr lang="en-US" sz="1400" dirty="0" err="1"/>
              <a:t>dBm</a:t>
            </a:r>
            <a:r>
              <a:rPr lang="en-US" sz="1400" dirty="0"/>
              <a:t>/10 </a:t>
            </a:r>
            <a:r>
              <a:rPr lang="en-US" sz="1400" dirty="0" err="1" smtClean="0"/>
              <a:t>MHz.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Update of the definition of duty cycle: </a:t>
            </a:r>
            <a:r>
              <a:rPr lang="en-US" sz="1400" dirty="0" smtClean="0"/>
              <a:t>in cooperation with ETSI (Appendix 5 to ERC Recommendation 70-03)  - more flexible duty cycle definitions are possible.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1627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Current and planned activities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UWB applications: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permanent mandate from EC to CEPT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Address new demands and industry developments on UWB-based medical applications</a:t>
            </a:r>
            <a:r>
              <a:rPr lang="en-US" sz="1600" dirty="0"/>
              <a:t>, </a:t>
            </a:r>
            <a:r>
              <a:rPr lang="en-US" sz="1600" dirty="0" smtClean="0"/>
              <a:t>vehicular </a:t>
            </a:r>
            <a:r>
              <a:rPr lang="en-US" sz="1600" dirty="0"/>
              <a:t>access systems </a:t>
            </a:r>
            <a:r>
              <a:rPr lang="en-US" sz="1600" dirty="0" smtClean="0"/>
              <a:t>and new or amended mitigation techniques for UWB devices. Will lead to update the relevant ECC Deliverables.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Review the regulation </a:t>
            </a:r>
            <a:r>
              <a:rPr lang="en-US" sz="1600" dirty="0"/>
              <a:t>for wideband data transmission systems in 57-66 </a:t>
            </a:r>
            <a:r>
              <a:rPr lang="en-US" sz="1600" dirty="0" smtClean="0"/>
              <a:t>GHz (e.g. more attractive regulation for access systems and 5G backhauling of small cells).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Address in cooperation with ETSI: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Opportunities for cognitive radio SRD,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Further sharing opportunities through thorough investigations in duty cycle mechanisms,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for channel access and occupation for SRD.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Potential future items, subject to demand: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Opportunities for SRD in 1900-1920 MHz;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SRD use below 9 kHz and above 120 MHz – mostly sensor applications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775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en-GB" sz="2000" dirty="0"/>
              <a:t>EFIS (ECO Frequency Information System)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428" y="2407242"/>
            <a:ext cx="82089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Developed by the ECO  recognised by the EC as the tool on the harmonized availability of information regarding spectrum use in Europe</a:t>
            </a:r>
          </a:p>
          <a:p>
            <a:pPr marL="0" indent="0">
              <a:buNone/>
            </a:pPr>
            <a:endParaRPr lang="en-GB" sz="1400" u="sng" dirty="0" smtClean="0"/>
          </a:p>
          <a:p>
            <a:pPr marL="0" indent="0">
              <a:buNone/>
            </a:pPr>
            <a:r>
              <a:rPr lang="en-GB" sz="1600" u="sng" dirty="0" smtClean="0"/>
              <a:t>Tables of frequency available in EFIS  (</a:t>
            </a:r>
            <a:r>
              <a:rPr lang="en-GB" sz="1600" u="sng" dirty="0" smtClean="0">
                <a:hlinkClick r:id="rId3"/>
              </a:rPr>
              <a:t>www.efis.dk</a:t>
            </a:r>
            <a:r>
              <a:rPr lang="en-GB" sz="1600" u="sng" dirty="0" smtClean="0"/>
              <a:t>)</a:t>
            </a:r>
            <a:r>
              <a:rPr lang="en-GB" sz="1600" dirty="0" smtClean="0"/>
              <a:t>: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1400" dirty="0" smtClean="0"/>
              <a:t>45 countries, including all EU member states</a:t>
            </a:r>
          </a:p>
          <a:p>
            <a:pPr marL="342900" lvl="1" indent="-342900">
              <a:buFontTx/>
              <a:buChar char="•"/>
            </a:pPr>
            <a:r>
              <a:rPr lang="en-GB" sz="1400" dirty="0" smtClean="0"/>
              <a:t>ITU-R Region 1</a:t>
            </a:r>
          </a:p>
          <a:p>
            <a:pPr marL="342900" lvl="1" indent="-342900">
              <a:buFontTx/>
              <a:buChar char="•"/>
            </a:pPr>
            <a:r>
              <a:rPr lang="en-GB" sz="1400" dirty="0" smtClean="0"/>
              <a:t>European Common Allocation (ECA) Table (also available as document or Excel: ERC Report 25)</a:t>
            </a:r>
          </a:p>
          <a:p>
            <a:endParaRPr lang="en-GB" sz="1400" dirty="0" smtClean="0"/>
          </a:p>
          <a:p>
            <a:pPr marL="0" indent="0">
              <a:buNone/>
            </a:pPr>
            <a:r>
              <a:rPr lang="en-GB" sz="1600" u="sng" dirty="0" smtClean="0"/>
              <a:t>Data types in EFIS</a:t>
            </a:r>
            <a:r>
              <a:rPr lang="en-GB" sz="1600" dirty="0" smtClean="0"/>
              <a:t>:</a:t>
            </a:r>
            <a:br>
              <a:rPr lang="en-GB" sz="1600" dirty="0" smtClean="0"/>
            </a:b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400" dirty="0" smtClean="0"/>
              <a:t>Allocations (RR, ECA and all the National Tables of Frequency Allocation)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Applications (National Frequency Utilisation Plans)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Radio interfaces (mostly ECS and reference documents for unlicensed usage) 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Documents (related to spectrum usage)</a:t>
            </a:r>
          </a:p>
          <a:p>
            <a:pPr>
              <a:buFont typeface="+mj-lt"/>
              <a:buAutoNum type="arabicPeriod"/>
            </a:pPr>
            <a:r>
              <a:rPr lang="en-GB" sz="1400" dirty="0" smtClean="0"/>
              <a:t>Right of use info (individual authorisations, mostly for ECS bands)</a:t>
            </a:r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221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EFIS for SRDs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08786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Specific module on the implementation of SRD spectrum regulations.</a:t>
            </a:r>
          </a:p>
          <a:p>
            <a:r>
              <a:rPr lang="da-DK" sz="2000" dirty="0" smtClean="0"/>
              <a:t>	</a:t>
            </a:r>
            <a:r>
              <a:rPr lang="da-DK" sz="2000" dirty="0" smtClean="0">
                <a:hlinkClick r:id="rId3"/>
              </a:rPr>
              <a:t>http</a:t>
            </a:r>
            <a:r>
              <a:rPr lang="da-DK" sz="2000" dirty="0">
                <a:hlinkClick r:id="rId3"/>
              </a:rPr>
              <a:t>://</a:t>
            </a:r>
            <a:r>
              <a:rPr lang="da-DK" sz="2000" dirty="0" smtClean="0">
                <a:hlinkClick r:id="rId3"/>
              </a:rPr>
              <a:t>www.efis.dk/sitecontent.jsp?sitecontent=srd_regulations</a:t>
            </a:r>
            <a:r>
              <a:rPr lang="da-DK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Electronic version of Recommendation 70-03 and its annexes.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For each Annex: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000" dirty="0" smtClean="0"/>
              <a:t>Implementation status for each entry in the 48 CEPT countries;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000" dirty="0" smtClean="0"/>
              <a:t>Map of the implementation;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2000" dirty="0" smtClean="0"/>
              <a:t>Information on the national restrictions, where appropriate.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sz="2000" smtClean="0"/>
              <a:t>Possibility for user to export the information (excel, maps).</a:t>
            </a:r>
          </a:p>
          <a:p>
            <a:endParaRPr lang="da-DK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Similar type of information developed for Asia-Pacific countries (APT)</a:t>
            </a:r>
          </a:p>
          <a:p>
            <a:pPr algn="ctr"/>
            <a:r>
              <a:rPr lang="da-DK" sz="2000" dirty="0">
                <a:hlinkClick r:id="rId4"/>
              </a:rPr>
              <a:t>http://</a:t>
            </a:r>
            <a:r>
              <a:rPr lang="da-DK" sz="2000" dirty="0" smtClean="0">
                <a:hlinkClick r:id="rId4"/>
              </a:rPr>
              <a:t>www.aptafis.org/sitecontent.jsp?sitecontent=srd_regulations</a:t>
            </a:r>
            <a:r>
              <a:rPr lang="da-DK" sz="2000" dirty="0" smtClean="0"/>
              <a:t> </a:t>
            </a:r>
          </a:p>
          <a:p>
            <a:endParaRPr lang="da-DK" sz="2000" dirty="0" smtClean="0"/>
          </a:p>
        </p:txBody>
      </p:sp>
    </p:spTree>
    <p:extLst>
      <p:ext uri="{BB962C8B-B14F-4D97-AF65-F5344CB8AC3E}">
        <p14:creationId xmlns:p14="http://schemas.microsoft.com/office/powerpoint/2010/main" val="11039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EFIS for SRDs</a:t>
            </a:r>
            <a:br>
              <a:rPr lang="da-DK" sz="2000" dirty="0" smtClean="0"/>
            </a:br>
            <a:endParaRPr lang="en-GB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06" y="2204864"/>
            <a:ext cx="4847551" cy="451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" y="2276872"/>
            <a:ext cx="418237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EFIS for SRDs</a:t>
            </a:r>
            <a:br>
              <a:rPr lang="da-DK" sz="2000" dirty="0" smtClean="0"/>
            </a:br>
            <a:endParaRPr lang="en-GB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7966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35" y="2204863"/>
            <a:ext cx="4208521" cy="33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9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Overview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708920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CEPT, ECC, ECO, who are we</a:t>
            </a:r>
            <a:r>
              <a:rPr lang="da-DK" sz="2000" dirty="0" smtClean="0"/>
              <a:t>?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European Frequency </a:t>
            </a:r>
            <a:r>
              <a:rPr lang="da-DK" sz="2000" dirty="0" smtClean="0"/>
              <a:t>Management Framework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Regulations applicable to Short Range Devices (ECC, EC</a:t>
            </a:r>
            <a:r>
              <a:rPr lang="da-DK" sz="2000" dirty="0" smtClean="0"/>
              <a:t>)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/>
              <a:t>Recent developments on regulations for </a:t>
            </a:r>
            <a:r>
              <a:rPr lang="da-DK" sz="2000" dirty="0" smtClean="0"/>
              <a:t>SRD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 smtClean="0"/>
              <a:t>Planned activities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da-DK" sz="2000" dirty="0" smtClean="0"/>
              <a:t>EFIS – Information on national use for SRD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da-DK" sz="2000" dirty="0"/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091069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Helpful links</a:t>
            </a:r>
            <a:r>
              <a:rPr lang="da-DK" sz="2000" dirty="0"/>
              <a:t/>
            </a:r>
            <a:br>
              <a:rPr lang="da-DK" sz="2000" dirty="0"/>
            </a:br>
            <a:r>
              <a:rPr lang="da-DK" sz="2000" dirty="0" smtClean="0"/>
              <a:t/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3" y="2132856"/>
            <a:ext cx="87129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ECC: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www.cept.org/ecc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Strategic plan: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www.cept.org/ecc/ecc-strategic-plan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ECC-ETSI cooperation: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www.cept.org/ecc/ecc-and-etsi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Participation in </a:t>
            </a:r>
            <a:r>
              <a:rPr lang="en-US" sz="1600" dirty="0"/>
              <a:t>ECC work: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www.cept.org/ecc/participation-in-ecc-work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Short Range Devices Maintenance Group: frequency management group maintaining Recommendation 70-03 and developing spectrum regulations for SRDs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http://www.cept.org/ecc/groups/ecc/wg-fm/srdmg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 </a:t>
            </a:r>
            <a:r>
              <a:rPr lang="en-US" sz="1600" dirty="0" err="1" smtClean="0"/>
              <a:t>Programme</a:t>
            </a:r>
            <a:r>
              <a:rPr lang="en-US" sz="1600" dirty="0"/>
              <a:t>: </a:t>
            </a: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eccwp.cept.org/default.aspx?groupid=24</a:t>
            </a:r>
            <a:r>
              <a:rPr lang="en-US" sz="16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SE24: spectrum engineering group responsible for compatibility studies on SRDs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www.cept.org/ecc/groups/ecc/wg-se/se-24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 </a:t>
            </a:r>
            <a:r>
              <a:rPr lang="en-US" sz="1600" dirty="0" err="1" smtClean="0"/>
              <a:t>programme</a:t>
            </a:r>
            <a:r>
              <a:rPr lang="en-US" sz="1600" dirty="0"/>
              <a:t>: </a:t>
            </a: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eccwp.cept.org/default.aspx?groupid=47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 Documentation </a:t>
            </a:r>
            <a:r>
              <a:rPr lang="en-US" sz="1600" dirty="0"/>
              <a:t>database: </a:t>
            </a:r>
            <a:r>
              <a:rPr lang="en-US" sz="1600" dirty="0">
                <a:hlinkClick r:id="rId11"/>
              </a:rPr>
              <a:t>http://www.ecodocdb.dk</a:t>
            </a:r>
            <a:r>
              <a:rPr lang="en-US" sz="1600" dirty="0" smtClean="0">
                <a:hlinkClick r:id="rId11"/>
              </a:rPr>
              <a:t>/</a:t>
            </a:r>
            <a:r>
              <a:rPr lang="en-US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ECO Frequency Information system </a:t>
            </a:r>
            <a:r>
              <a:rPr lang="en-US" sz="1600" dirty="0"/>
              <a:t>(EFIS): </a:t>
            </a:r>
            <a:r>
              <a:rPr lang="en-US" sz="1600" dirty="0">
                <a:hlinkClick r:id="rId12"/>
              </a:rPr>
              <a:t>http://www.efis.dk</a:t>
            </a:r>
            <a:r>
              <a:rPr lang="en-US" sz="1600" dirty="0" smtClean="0">
                <a:hlinkClick r:id="rId12"/>
              </a:rPr>
              <a:t>/</a:t>
            </a:r>
            <a:r>
              <a:rPr lang="en-US" sz="16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SRD use </a:t>
            </a:r>
            <a:r>
              <a:rPr lang="en-US" sz="1600" dirty="0"/>
              <a:t>in EFIS: </a:t>
            </a:r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www.efis.dk/sitecontent.jsp?sitecontent=srd_regulations</a:t>
            </a:r>
            <a:r>
              <a:rPr lang="en-US" sz="1600" dirty="0" smtClean="0"/>
              <a:t>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988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249289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da-DK" dirty="0"/>
          </a:p>
          <a:p>
            <a:pPr lvl="1">
              <a:spcBef>
                <a:spcPts val="0"/>
              </a:spcBef>
            </a:pP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5580112" y="5013177"/>
            <a:ext cx="338437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3"/>
              </a:rPr>
              <a:t>bruno.espinosa@eco.cept.org</a:t>
            </a:r>
            <a:endParaRPr lang="en-US" sz="1800" dirty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4"/>
              </a:rPr>
              <a:t>www.cept.org/eco</a:t>
            </a:r>
            <a:endParaRPr lang="en-US" sz="1800" dirty="0" smtClean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800" dirty="0" smtClean="0">
                <a:ea typeface="ＭＳ Ｐゴシック" pitchFamily="34" charset="-128"/>
                <a:hlinkClick r:id="rId5"/>
              </a:rPr>
              <a:t>www.cept.org/ecc</a:t>
            </a:r>
            <a:endParaRPr lang="en-US" sz="1800" dirty="0" smtClean="0">
              <a:ea typeface="ＭＳ Ｐゴシック" pitchFamily="34" charset="-128"/>
            </a:endParaRPr>
          </a:p>
          <a:p>
            <a:pPr algn="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717032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Thanks for your attention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33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CEPT, ECC and ECO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229161"/>
            <a:ext cx="868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998602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da-DK" dirty="0"/>
          </a:p>
        </p:txBody>
      </p:sp>
      <p:sp>
        <p:nvSpPr>
          <p:cNvPr id="5" name="Rectangle 4"/>
          <p:cNvSpPr/>
          <p:nvPr/>
        </p:nvSpPr>
        <p:spPr>
          <a:xfrm>
            <a:off x="170984" y="5150259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3092"/>
            <a:ext cx="4628842" cy="118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2497068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regulatory agencies and/or ministries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160240" cy="10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57301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The ECC is the part of the CEPT that deals with radio spectrum.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2965"/>
            <a:ext cx="3200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5936" y="4776697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ECO: permanent office in Copenhagen.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191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2178"/>
            <a:ext cx="59467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 smtClean="0"/>
              <a:t>Three main players in spectrum regulation in Europe</a:t>
            </a:r>
            <a:endParaRPr lang="en-US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 sz="1400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511058"/>
            <a:ext cx="4032448" cy="13542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European Commission:</a:t>
            </a:r>
          </a:p>
          <a:p>
            <a:r>
              <a:rPr lang="da-DK" sz="2000" dirty="0" smtClean="0"/>
              <a:t>Single market issues</a:t>
            </a:r>
          </a:p>
          <a:p>
            <a:r>
              <a:rPr lang="da-DK" sz="2000" dirty="0" smtClean="0"/>
              <a:t>Binding regulations through specific procedures with MS</a:t>
            </a:r>
            <a:r>
              <a:rPr lang="da-DK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05072" y="2372558"/>
            <a:ext cx="4392488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ECC:</a:t>
            </a:r>
          </a:p>
          <a:p>
            <a:r>
              <a:rPr lang="da-DK" sz="2000" dirty="0" smtClean="0"/>
              <a:t>Spectrum allocation and technical conditions for its use</a:t>
            </a:r>
          </a:p>
          <a:p>
            <a:r>
              <a:rPr lang="da-DK" sz="2000" dirty="0" smtClean="0"/>
              <a:t>48 member countries acting together</a:t>
            </a:r>
          </a:p>
          <a:p>
            <a:r>
              <a:rPr lang="da-DK" sz="2000" dirty="0" smtClean="0"/>
              <a:t>Technical and regulatory expertise used by EC (Mandate to CEPT)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311550"/>
            <a:ext cx="7632848" cy="2246769"/>
          </a:xfrm>
          <a:prstGeom prst="rect">
            <a:avLst/>
          </a:prstGeom>
          <a:noFill/>
          <a:ln w="38100">
            <a:solidFill>
              <a:srgbClr val="887F6E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ETSI:</a:t>
            </a:r>
          </a:p>
          <a:p>
            <a:r>
              <a:rPr lang="da-DK" sz="2000" dirty="0" smtClean="0"/>
              <a:t>Equipment and system specifications: including ‘spectrum use’ characteristics</a:t>
            </a:r>
          </a:p>
          <a:p>
            <a:r>
              <a:rPr lang="da-DK" sz="2000" dirty="0" smtClean="0"/>
              <a:t>Recognised standards body for ‘harmonised standards’</a:t>
            </a:r>
          </a:p>
          <a:p>
            <a:r>
              <a:rPr lang="da-DK" sz="2000" dirty="0" smtClean="0"/>
              <a:t>Makes ‘System </a:t>
            </a:r>
            <a:r>
              <a:rPr lang="da-DK" sz="2000" dirty="0"/>
              <a:t>R</a:t>
            </a:r>
            <a:r>
              <a:rPr lang="da-DK" sz="2000" dirty="0" smtClean="0"/>
              <a:t>eference </a:t>
            </a:r>
            <a:r>
              <a:rPr lang="da-DK" sz="2000" dirty="0"/>
              <a:t>D</a:t>
            </a:r>
            <a:r>
              <a:rPr lang="da-DK" sz="2000" dirty="0" smtClean="0"/>
              <a:t>ocuments’ which inform and trigger much of the ECC work</a:t>
            </a:r>
          </a:p>
          <a:p>
            <a:r>
              <a:rPr lang="da-DK" sz="2000" dirty="0" smtClean="0"/>
              <a:t>Largely </a:t>
            </a:r>
            <a:r>
              <a:rPr lang="da-DK" sz="2000" dirty="0"/>
              <a:t>industry-driven</a:t>
            </a:r>
            <a:r>
              <a:rPr lang="da-DK" sz="2000" dirty="0" smtClean="0"/>
              <a:t>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>European  Frequency Management Framework </a:t>
            </a:r>
            <a:endParaRPr lang="en-GB" sz="2000" dirty="0" smtClean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9727" r="10429" b="8659"/>
          <a:stretch>
            <a:fillRect/>
          </a:stretch>
        </p:blipFill>
        <p:spPr bwMode="auto">
          <a:xfrm>
            <a:off x="1070805" y="2167448"/>
            <a:ext cx="6669548" cy="45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38123" y="2925533"/>
            <a:ext cx="144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81443" y="228176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C00000"/>
                </a:solidFill>
              </a:rPr>
              <a:t>2002 Radio Spectrum Decision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797152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>
                <a:solidFill>
                  <a:srgbClr val="C00000"/>
                </a:solidFill>
              </a:rPr>
              <a:t>Read more at</a:t>
            </a:r>
          </a:p>
          <a:p>
            <a:r>
              <a:rPr lang="da-DK" sz="1800" dirty="0">
                <a:solidFill>
                  <a:srgbClr val="C00000"/>
                </a:solidFill>
                <a:hlinkClick r:id="rId4"/>
              </a:rPr>
              <a:t>http://cept.org/ecc/ecc-and-etsi /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974124" y="3388518"/>
            <a:ext cx="270284" cy="5306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04" y="3919160"/>
            <a:ext cx="792088" cy="7252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88" y="5445224"/>
            <a:ext cx="1011560" cy="134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2178"/>
            <a:ext cx="5946775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2000" dirty="0"/>
              <a:t>Role of the ECC in Europe </a:t>
            </a:r>
            <a:endParaRPr lang="en-US" sz="2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62200"/>
            <a:ext cx="7558608" cy="409113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Consensus and voluntary </a:t>
            </a:r>
            <a:r>
              <a:rPr lang="en-GB" sz="1800" dirty="0" smtClean="0"/>
              <a:t>character: flexible </a:t>
            </a:r>
            <a:r>
              <a:rPr lang="en-GB" sz="1800" dirty="0"/>
              <a:t>instrument of the national administrations</a:t>
            </a:r>
          </a:p>
          <a:p>
            <a:pPr algn="ctr">
              <a:buFontTx/>
              <a:buNone/>
            </a:pPr>
            <a:endParaRPr lang="en-GB" sz="1400" dirty="0"/>
          </a:p>
          <a:p>
            <a:pPr marL="0" indent="0" eaLnBrk="1" hangingPunct="1">
              <a:buNone/>
            </a:pPr>
            <a:r>
              <a:rPr lang="en-GB" sz="1800" dirty="0" smtClean="0"/>
              <a:t>4 types of deliverable</a:t>
            </a:r>
            <a:endParaRPr lang="en-GB" sz="1800" dirty="0"/>
          </a:p>
          <a:p>
            <a:pPr lvl="1" eaLnBrk="1" hangingPunct="1"/>
            <a:r>
              <a:rPr lang="en-GB" sz="1800" dirty="0" smtClean="0"/>
              <a:t>ECC Decisions</a:t>
            </a:r>
          </a:p>
          <a:p>
            <a:pPr lvl="1" eaLnBrk="1" hangingPunct="1"/>
            <a:r>
              <a:rPr lang="en-GB" sz="1800" dirty="0"/>
              <a:t>ECC Recommendations</a:t>
            </a:r>
          </a:p>
          <a:p>
            <a:pPr lvl="1" eaLnBrk="1" hangingPunct="1"/>
            <a:r>
              <a:rPr lang="en-GB" sz="1800" dirty="0"/>
              <a:t>ECC Reports</a:t>
            </a:r>
          </a:p>
          <a:p>
            <a:pPr lvl="1" eaLnBrk="1" hangingPunct="1"/>
            <a:r>
              <a:rPr lang="en-GB" sz="1800" dirty="0" smtClean="0"/>
              <a:t>CEPT </a:t>
            </a:r>
            <a:r>
              <a:rPr lang="en-GB" sz="1800" dirty="0"/>
              <a:t>Reports</a:t>
            </a:r>
          </a:p>
          <a:p>
            <a:pPr>
              <a:buFontTx/>
              <a:buNone/>
            </a:pPr>
            <a:r>
              <a:rPr lang="da-DK" sz="1800" dirty="0" smtClean="0">
                <a:hlinkClick r:id="rId4"/>
              </a:rPr>
              <a:t>http</a:t>
            </a:r>
            <a:r>
              <a:rPr lang="da-DK" sz="1800" dirty="0">
                <a:hlinkClick r:id="rId4"/>
              </a:rPr>
              <a:t>://www.ecodocdb.dk</a:t>
            </a:r>
            <a:r>
              <a:rPr lang="da-DK" sz="1800" dirty="0" smtClean="0">
                <a:hlinkClick r:id="rId4"/>
              </a:rPr>
              <a:t>/</a:t>
            </a:r>
            <a:endParaRPr lang="da-DK" sz="1800" dirty="0" smtClean="0"/>
          </a:p>
          <a:p>
            <a:pPr>
              <a:buFontTx/>
              <a:buNone/>
            </a:pPr>
            <a:endParaRPr lang="da-DK" sz="1800" dirty="0" smtClean="0"/>
          </a:p>
          <a:p>
            <a:pPr>
              <a:buFontTx/>
              <a:buNone/>
            </a:pPr>
            <a:r>
              <a:rPr lang="da-DK" sz="1800" dirty="0" smtClean="0"/>
              <a:t>Activities triggered by the national administrations, the EC (Mandate) and ETSI (System Reference Documents)</a:t>
            </a:r>
            <a:endParaRPr lang="en-GB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6" r="25626" b="26234"/>
          <a:stretch>
            <a:fillRect/>
          </a:stretch>
        </p:blipFill>
        <p:spPr bwMode="auto">
          <a:xfrm>
            <a:off x="4586620" y="2780928"/>
            <a:ext cx="4161844" cy="257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Regulations applicable to Short Range Devices (SRD) 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708920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“Short </a:t>
            </a:r>
            <a:r>
              <a:rPr lang="en-US" sz="2000" dirty="0"/>
              <a:t>Range Device” (SRD) is intended to cover the radio transmitters which provide either </a:t>
            </a:r>
            <a:r>
              <a:rPr lang="en-US" sz="2000" dirty="0" smtClean="0"/>
              <a:t>unidirectional or </a:t>
            </a:r>
            <a:r>
              <a:rPr lang="en-US" sz="2000" dirty="0"/>
              <a:t>bi-directional communication which have low capability of causing interference to other </a:t>
            </a:r>
            <a:r>
              <a:rPr lang="en-US" sz="2000" dirty="0" smtClean="0"/>
              <a:t>radio equipment.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</a:t>
            </a:r>
            <a:r>
              <a:rPr lang="en-US" sz="1800" dirty="0"/>
              <a:t>are not considered a “Radio Service” under the ITU </a:t>
            </a:r>
            <a:r>
              <a:rPr lang="en-US" sz="1800" dirty="0" smtClean="0"/>
              <a:t>Radio </a:t>
            </a:r>
            <a:r>
              <a:rPr lang="da-DK" sz="1800" dirty="0" smtClean="0"/>
              <a:t>Regulations </a:t>
            </a:r>
            <a:r>
              <a:rPr lang="da-DK" sz="1800" dirty="0"/>
              <a:t>(Article 1</a:t>
            </a:r>
            <a:r>
              <a:rPr lang="da-DK" sz="1800" dirty="0" smtClean="0"/>
              <a:t>);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</a:t>
            </a:r>
            <a:r>
              <a:rPr lang="en-US" sz="1800" dirty="0"/>
              <a:t>in general operate in shared bands and are not permitted to cause harmful interference </a:t>
            </a:r>
            <a:r>
              <a:rPr lang="en-US" sz="1800" dirty="0" smtClean="0"/>
              <a:t>to </a:t>
            </a:r>
            <a:r>
              <a:rPr lang="da-DK" sz="1800" dirty="0" smtClean="0"/>
              <a:t>radio services;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in general cannot </a:t>
            </a:r>
            <a:r>
              <a:rPr lang="en-US" sz="1800" dirty="0"/>
              <a:t>claim protection from radio services</a:t>
            </a:r>
            <a:r>
              <a:rPr lang="en-US" sz="1800" dirty="0" smtClean="0"/>
              <a:t>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SRD are normally exempted from individual licensing.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Spectrum for SRD: one of the major topics identified in the ECC strategic plan for 2015-2020.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778419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/>
              <a:t>Regulations applicable to Short Range </a:t>
            </a:r>
            <a:r>
              <a:rPr lang="da-DK" sz="2000" dirty="0" smtClean="0"/>
              <a:t>Devices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276872"/>
            <a:ext cx="8208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sz="2000" dirty="0" smtClean="0"/>
              <a:t>Recommendation 70-03 on the use of SRD in Europe</a:t>
            </a:r>
            <a:r>
              <a:rPr lang="da-DK" sz="1800" dirty="0" smtClean="0"/>
              <a:t>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general </a:t>
            </a:r>
            <a:r>
              <a:rPr lang="en-US" sz="1800" dirty="0"/>
              <a:t>position on common spectrum </a:t>
            </a:r>
            <a:r>
              <a:rPr lang="en-US" sz="1800" dirty="0" smtClean="0"/>
              <a:t>designations, </a:t>
            </a:r>
            <a:endParaRPr lang="da-DK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a-DK" sz="1800" dirty="0" smtClean="0"/>
              <a:t>developed and maintained within the ECC.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Describes </a:t>
            </a:r>
            <a:r>
              <a:rPr lang="en-US" sz="2000" dirty="0"/>
              <a:t>the spectrum management requirements for </a:t>
            </a:r>
            <a:r>
              <a:rPr lang="en-US" sz="2000" dirty="0" smtClean="0"/>
              <a:t>SRD: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identified </a:t>
            </a:r>
            <a:r>
              <a:rPr lang="en-US" sz="1800" dirty="0"/>
              <a:t>frequency bands, </a:t>
            </a:r>
            <a:endParaRPr lang="en-US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maximum </a:t>
            </a:r>
            <a:r>
              <a:rPr lang="en-US" sz="1800" dirty="0"/>
              <a:t>power levels, </a:t>
            </a:r>
            <a:endParaRPr lang="en-US" sz="1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Spectrum access and mitigation requirements (duty cycle, LBT…),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Modulation/bandwidth.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Basis for the technical Annex of the EC Decision on Short Range Devices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Current trend</a:t>
            </a:r>
            <a:r>
              <a:rPr lang="en-US" sz="1800" dirty="0" smtClean="0"/>
              <a:t>: promote as far as possible </a:t>
            </a:r>
            <a:r>
              <a:rPr lang="en-US" sz="1800" dirty="0"/>
              <a:t>technology and application-neutral solutions to keep flexibility, avoid spectrum fragmentation and foster </a:t>
            </a:r>
            <a:r>
              <a:rPr lang="en-US" sz="1800" dirty="0" smtClean="0"/>
              <a:t>innovations. Reduce the application specific bands.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39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914400" y="1446213"/>
            <a:ext cx="7978775" cy="533400"/>
          </a:xfrm>
        </p:spPr>
        <p:txBody>
          <a:bodyPr/>
          <a:lstStyle/>
          <a:p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Recommendation 70-03</a:t>
            </a:r>
            <a:br>
              <a:rPr lang="da-DK" sz="2000" dirty="0" smtClean="0"/>
            </a:br>
            <a:endParaRPr lang="en-GB" sz="2000" dirty="0" smtClean="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527175" y="27511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768" y="227687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Identifies frequency bands for a wide range of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1: Non-specific SRDs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2: Tracking, tracing and data acquisition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3: Wideband data transmission systems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4: Railway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5: Transport and traffic telematics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6: Radio determination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7: Alarms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8: Model control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9: Inductive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10: Radio microphones, ALDs, wireless audio multimedia applications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11: </a:t>
            </a:r>
            <a:r>
              <a:rPr lang="da-DK" sz="1600" dirty="0"/>
              <a:t>R</a:t>
            </a:r>
            <a:r>
              <a:rPr lang="da-DK" sz="1600" dirty="0" smtClean="0"/>
              <a:t>adio </a:t>
            </a:r>
            <a:r>
              <a:rPr lang="da-DK" sz="1600" dirty="0"/>
              <a:t>frequency identification (RFID) applications</a:t>
            </a:r>
            <a:endParaRPr lang="en-US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Annex 12: Active medical implants</a:t>
            </a:r>
          </a:p>
          <a:p>
            <a:r>
              <a:rPr lang="en-US" sz="1800" dirty="0" smtClean="0"/>
              <a:t>Includes also information on national implementation status (Appendix 1) and national restrictions (Appendix 3).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81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1772</Words>
  <Application>Microsoft Office PowerPoint</Application>
  <PresentationFormat>On-screen Show (4:3)</PresentationFormat>
  <Paragraphs>212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Spectrum Regulations for Short Range Devices in Europe</vt:lpstr>
      <vt:lpstr> Overview </vt:lpstr>
      <vt:lpstr> CEPT, ECC and ECO </vt:lpstr>
      <vt:lpstr>Three main players in spectrum regulation in Europe</vt:lpstr>
      <vt:lpstr>European  Frequency Management Framework </vt:lpstr>
      <vt:lpstr>Role of the ECC in Europe </vt:lpstr>
      <vt:lpstr> Regulations applicable to Short Range Devices (SRD)  </vt:lpstr>
      <vt:lpstr> Regulations applicable to Short Range Devices </vt:lpstr>
      <vt:lpstr> Recommendation 70-03 </vt:lpstr>
      <vt:lpstr> EC Decision on SRD </vt:lpstr>
      <vt:lpstr> Recent developments  (UHF, 1/3) </vt:lpstr>
      <vt:lpstr> Recent developments  (UHF, 2/3) </vt:lpstr>
      <vt:lpstr> Recent developments  (UHF, 3/3) </vt:lpstr>
      <vt:lpstr> Recent developments  (Others) </vt:lpstr>
      <vt:lpstr> Current and planned activities  </vt:lpstr>
      <vt:lpstr> EFIS (ECO Frequency Information System) </vt:lpstr>
      <vt:lpstr> EFIS for SRDs </vt:lpstr>
      <vt:lpstr> EFIS for SRDs </vt:lpstr>
      <vt:lpstr> EFIS for SRDs </vt:lpstr>
      <vt:lpstr> Helpful links  </vt:lpstr>
      <vt:lpstr>PowerPoint Presentation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L</dc:creator>
  <cp:lastModifiedBy>Author</cp:lastModifiedBy>
  <cp:revision>304</cp:revision>
  <cp:lastPrinted>2017-05-16T08:33:54Z</cp:lastPrinted>
  <dcterms:created xsi:type="dcterms:W3CDTF">2011-05-10T00:01:45Z</dcterms:created>
  <dcterms:modified xsi:type="dcterms:W3CDTF">2017-05-19T08:42:56Z</dcterms:modified>
</cp:coreProperties>
</file>