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handoutMasterIdLst>
    <p:handoutMasterId r:id="rId19"/>
  </p:handoutMasterIdLst>
  <p:sldIdLst>
    <p:sldId id="256" r:id="rId2"/>
    <p:sldId id="331" r:id="rId3"/>
    <p:sldId id="335" r:id="rId4"/>
    <p:sldId id="332" r:id="rId5"/>
    <p:sldId id="342" r:id="rId6"/>
    <p:sldId id="339" r:id="rId7"/>
    <p:sldId id="340" r:id="rId8"/>
    <p:sldId id="343" r:id="rId9"/>
    <p:sldId id="338" r:id="rId10"/>
    <p:sldId id="347" r:id="rId11"/>
    <p:sldId id="319" r:id="rId12"/>
    <p:sldId id="346" r:id="rId13"/>
    <p:sldId id="348" r:id="rId14"/>
    <p:sldId id="349" r:id="rId15"/>
    <p:sldId id="330" r:id="rId16"/>
    <p:sldId id="328" r:id="rId17"/>
  </p:sldIdLst>
  <p:sldSz cx="9144000" cy="6858000" type="screen4x3"/>
  <p:notesSz cx="6797675" cy="9928225"/>
  <p:defaultTextStyle>
    <a:defPPr>
      <a:defRPr lang="en-US"/>
    </a:defPPr>
    <a:lvl1pPr algn="l" rtl="0" fontAlgn="base">
      <a:spcBef>
        <a:spcPct val="0"/>
      </a:spcBef>
      <a:spcAft>
        <a:spcPct val="0"/>
      </a:spcAft>
      <a:defRPr sz="2200" kern="1200">
        <a:solidFill>
          <a:schemeClr val="tx1"/>
        </a:solidFill>
        <a:latin typeface="Arial" charset="0"/>
        <a:ea typeface="+mn-ea"/>
        <a:cs typeface="Arial" charset="0"/>
      </a:defRPr>
    </a:lvl1pPr>
    <a:lvl2pPr marL="457200" algn="l" rtl="0" fontAlgn="base">
      <a:spcBef>
        <a:spcPct val="0"/>
      </a:spcBef>
      <a:spcAft>
        <a:spcPct val="0"/>
      </a:spcAft>
      <a:defRPr sz="2200" kern="1200">
        <a:solidFill>
          <a:schemeClr val="tx1"/>
        </a:solidFill>
        <a:latin typeface="Arial" charset="0"/>
        <a:ea typeface="+mn-ea"/>
        <a:cs typeface="Arial" charset="0"/>
      </a:defRPr>
    </a:lvl2pPr>
    <a:lvl3pPr marL="914400" algn="l" rtl="0" fontAlgn="base">
      <a:spcBef>
        <a:spcPct val="0"/>
      </a:spcBef>
      <a:spcAft>
        <a:spcPct val="0"/>
      </a:spcAft>
      <a:defRPr sz="2200" kern="1200">
        <a:solidFill>
          <a:schemeClr val="tx1"/>
        </a:solidFill>
        <a:latin typeface="Arial" charset="0"/>
        <a:ea typeface="+mn-ea"/>
        <a:cs typeface="Arial" charset="0"/>
      </a:defRPr>
    </a:lvl3pPr>
    <a:lvl4pPr marL="1371600" algn="l" rtl="0" fontAlgn="base">
      <a:spcBef>
        <a:spcPct val="0"/>
      </a:spcBef>
      <a:spcAft>
        <a:spcPct val="0"/>
      </a:spcAft>
      <a:defRPr sz="2200" kern="1200">
        <a:solidFill>
          <a:schemeClr val="tx1"/>
        </a:solidFill>
        <a:latin typeface="Arial" charset="0"/>
        <a:ea typeface="+mn-ea"/>
        <a:cs typeface="Arial" charset="0"/>
      </a:defRPr>
    </a:lvl4pPr>
    <a:lvl5pPr marL="1828800" algn="l" rtl="0" fontAlgn="base">
      <a:spcBef>
        <a:spcPct val="0"/>
      </a:spcBef>
      <a:spcAft>
        <a:spcPct val="0"/>
      </a:spcAft>
      <a:defRPr sz="2200" kern="1200">
        <a:solidFill>
          <a:schemeClr val="tx1"/>
        </a:solidFill>
        <a:latin typeface="Arial" charset="0"/>
        <a:ea typeface="+mn-ea"/>
        <a:cs typeface="Arial" charset="0"/>
      </a:defRPr>
    </a:lvl5pPr>
    <a:lvl6pPr marL="2286000" algn="l" defTabSz="914400" rtl="0" eaLnBrk="1" latinLnBrk="0" hangingPunct="1">
      <a:defRPr sz="2200" kern="1200">
        <a:solidFill>
          <a:schemeClr val="tx1"/>
        </a:solidFill>
        <a:latin typeface="Arial" charset="0"/>
        <a:ea typeface="+mn-ea"/>
        <a:cs typeface="Arial" charset="0"/>
      </a:defRPr>
    </a:lvl6pPr>
    <a:lvl7pPr marL="2743200" algn="l" defTabSz="914400" rtl="0" eaLnBrk="1" latinLnBrk="0" hangingPunct="1">
      <a:defRPr sz="2200" kern="1200">
        <a:solidFill>
          <a:schemeClr val="tx1"/>
        </a:solidFill>
        <a:latin typeface="Arial" charset="0"/>
        <a:ea typeface="+mn-ea"/>
        <a:cs typeface="Arial" charset="0"/>
      </a:defRPr>
    </a:lvl7pPr>
    <a:lvl8pPr marL="3200400" algn="l" defTabSz="914400" rtl="0" eaLnBrk="1" latinLnBrk="0" hangingPunct="1">
      <a:defRPr sz="2200" kern="1200">
        <a:solidFill>
          <a:schemeClr val="tx1"/>
        </a:solidFill>
        <a:latin typeface="Arial" charset="0"/>
        <a:ea typeface="+mn-ea"/>
        <a:cs typeface="Arial" charset="0"/>
      </a:defRPr>
    </a:lvl8pPr>
    <a:lvl9pPr marL="3657600" algn="l" defTabSz="914400" rtl="0" eaLnBrk="1" latinLnBrk="0" hangingPunct="1">
      <a:defRPr sz="2200"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94891233-B8A7-4785-B64E-94E6585B13E6}">
          <p14:sldIdLst>
            <p14:sldId id="256"/>
            <p14:sldId id="331"/>
            <p14:sldId id="335"/>
            <p14:sldId id="332"/>
            <p14:sldId id="342"/>
            <p14:sldId id="339"/>
            <p14:sldId id="340"/>
            <p14:sldId id="343"/>
            <p14:sldId id="338"/>
            <p14:sldId id="347"/>
            <p14:sldId id="319"/>
            <p14:sldId id="346"/>
            <p14:sldId id="348"/>
            <p14:sldId id="349"/>
            <p14:sldId id="330"/>
            <p14:sldId id="32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FFFFFF"/>
    <a:srgbClr val="000066"/>
    <a:srgbClr val="BDE4FF"/>
    <a:srgbClr val="33CC33"/>
    <a:srgbClr val="FF0000"/>
    <a:srgbClr val="FF3300"/>
    <a:srgbClr val="BFC5C8"/>
    <a:srgbClr val="887F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153" autoAdjust="0"/>
    <p:restoredTop sz="90929"/>
  </p:normalViewPr>
  <p:slideViewPr>
    <p:cSldViewPr>
      <p:cViewPr>
        <p:scale>
          <a:sx n="100" d="100"/>
          <a:sy n="100" d="100"/>
        </p:scale>
        <p:origin x="-185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3" d="100"/>
          <a:sy n="93" d="100"/>
        </p:scale>
        <p:origin x="-3726"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B320750-D131-4A5A-B297-234B09683C30}" type="datetimeFigureOut">
              <a:rPr lang="da-DK" smtClean="0"/>
              <a:t>04-04-2016</a:t>
            </a:fld>
            <a:endParaRPr lang="da-DK"/>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da-DK"/>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FD06660-C359-4805-B9EC-105126E682FC}" type="slidenum">
              <a:rPr lang="da-DK" smtClean="0"/>
              <a:t>‹#›</a:t>
            </a:fld>
            <a:endParaRPr lang="da-DK"/>
          </a:p>
        </p:txBody>
      </p:sp>
    </p:spTree>
    <p:extLst>
      <p:ext uri="{BB962C8B-B14F-4D97-AF65-F5344CB8AC3E}">
        <p14:creationId xmlns:p14="http://schemas.microsoft.com/office/powerpoint/2010/main" val="1678686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b="1">
                <a:latin typeface="Times" pitchFamily="-32" charset="0"/>
                <a:cs typeface="+mn-cs"/>
              </a:defRPr>
            </a:lvl1pPr>
          </a:lstStyle>
          <a:p>
            <a:pPr>
              <a:defRPr/>
            </a:pPr>
            <a:endParaRPr lang="en-GB"/>
          </a:p>
        </p:txBody>
      </p:sp>
      <p:sp>
        <p:nvSpPr>
          <p:cNvPr id="12291" name="Rectangle 3"/>
          <p:cNvSpPr>
            <a:spLocks noGrp="1" noChangeArrowheads="1"/>
          </p:cNvSpPr>
          <p:nvPr>
            <p:ph type="dt" idx="1"/>
          </p:nvPr>
        </p:nvSpPr>
        <p:spPr bwMode="auto">
          <a:xfrm>
            <a:off x="3851275"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b="1">
                <a:latin typeface="Times" pitchFamily="-32" charset="0"/>
                <a:cs typeface="+mn-cs"/>
              </a:defRPr>
            </a:lvl1pPr>
          </a:lstStyle>
          <a:p>
            <a:pPr>
              <a:defRPr/>
            </a:pPr>
            <a:endParaRPr lang="en-GB"/>
          </a:p>
        </p:txBody>
      </p:sp>
      <p:sp>
        <p:nvSpPr>
          <p:cNvPr id="41988" name="Rectangle 4"/>
          <p:cNvSpPr>
            <a:spLocks noGrp="1" noRot="1" noChangeAspect="1" noChangeArrowheads="1" noTextEdit="1"/>
          </p:cNvSpPr>
          <p:nvPr>
            <p:ph type="sldImg" idx="2"/>
          </p:nvPr>
        </p:nvSpPr>
        <p:spPr bwMode="auto">
          <a:xfrm>
            <a:off x="919163" y="746125"/>
            <a:ext cx="4959350" cy="372110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06463" y="4716463"/>
            <a:ext cx="4984750" cy="44672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2294" name="Rectangle 6"/>
          <p:cNvSpPr>
            <a:spLocks noGrp="1" noChangeArrowheads="1"/>
          </p:cNvSpPr>
          <p:nvPr>
            <p:ph type="ftr" sz="quarter" idx="4"/>
          </p:nvPr>
        </p:nvSpPr>
        <p:spPr bwMode="auto">
          <a:xfrm>
            <a:off x="0" y="9431338"/>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b="1">
                <a:latin typeface="Times" pitchFamily="-32" charset="0"/>
                <a:cs typeface="+mn-cs"/>
              </a:defRPr>
            </a:lvl1pPr>
          </a:lstStyle>
          <a:p>
            <a:pPr>
              <a:defRPr/>
            </a:pPr>
            <a:endParaRPr lang="en-GB"/>
          </a:p>
        </p:txBody>
      </p:sp>
      <p:sp>
        <p:nvSpPr>
          <p:cNvPr id="12295" name="Rectangle 7"/>
          <p:cNvSpPr>
            <a:spLocks noGrp="1" noChangeArrowheads="1"/>
          </p:cNvSpPr>
          <p:nvPr>
            <p:ph type="sldNum" sz="quarter" idx="5"/>
          </p:nvPr>
        </p:nvSpPr>
        <p:spPr bwMode="auto">
          <a:xfrm>
            <a:off x="3851275" y="9431338"/>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b="1">
                <a:latin typeface="Times" pitchFamily="-32" charset="0"/>
                <a:cs typeface="+mn-cs"/>
              </a:defRPr>
            </a:lvl1pPr>
          </a:lstStyle>
          <a:p>
            <a:pPr>
              <a:defRPr/>
            </a:pPr>
            <a:fld id="{8AF0DC94-B7FF-449D-9335-2C49820EDB1F}" type="slidenum">
              <a:rPr lang="en-GB"/>
              <a:pPr>
                <a:defRPr/>
              </a:pPr>
              <a:t>‹#›</a:t>
            </a:fld>
            <a:endParaRPr lang="en-GB"/>
          </a:p>
        </p:txBody>
      </p:sp>
    </p:spTree>
    <p:extLst>
      <p:ext uri="{BB962C8B-B14F-4D97-AF65-F5344CB8AC3E}">
        <p14:creationId xmlns:p14="http://schemas.microsoft.com/office/powerpoint/2010/main" val="31792987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32"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32"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32"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32"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3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a:defRPr/>
            </a:pPr>
            <a:fld id="{8AF0DC94-B7FF-449D-9335-2C49820EDB1F}" type="slidenum">
              <a:rPr lang="en-GB" smtClean="0"/>
              <a:pPr>
                <a:defRPr/>
              </a:pPr>
              <a:t>16</a:t>
            </a:fld>
            <a:endParaRPr lang="en-GB"/>
          </a:p>
        </p:txBody>
      </p:sp>
    </p:spTree>
    <p:extLst>
      <p:ext uri="{BB962C8B-B14F-4D97-AF65-F5344CB8AC3E}">
        <p14:creationId xmlns:p14="http://schemas.microsoft.com/office/powerpoint/2010/main" val="9682713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acintosh%20HD:Users:bess:Library:Mail%20Downloads:"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Macintosh HD:Users:bess:Library:Mail Downloads:"/>
          <p:cNvPicPr>
            <a:picLocks noChangeAspect="1" noChangeArrowheads="1"/>
          </p:cNvPicPr>
          <p:nvPr userDrawn="1"/>
        </p:nvPicPr>
        <p:blipFill>
          <a:blip r:embed="rId2" r:link="rId3"/>
          <a:srcRect/>
          <a:stretch>
            <a:fillRect/>
          </a:stretch>
        </p:blipFill>
        <p:spPr bwMode="auto">
          <a:xfrm>
            <a:off x="0" y="0"/>
            <a:ext cx="9144000" cy="6858000"/>
          </a:xfrm>
          <a:prstGeom prst="rect">
            <a:avLst/>
          </a:prstGeom>
          <a:noFill/>
          <a:ln w="9525">
            <a:noFill/>
            <a:miter lim="800000"/>
            <a:headEnd/>
            <a:tailEnd/>
          </a:ln>
        </p:spPr>
      </p:pic>
      <p:sp>
        <p:nvSpPr>
          <p:cNvPr id="8195" name="Rectangle 3"/>
          <p:cNvSpPr>
            <a:spLocks noGrp="1" noChangeArrowheads="1"/>
          </p:cNvSpPr>
          <p:nvPr>
            <p:ph type="ctrTitle"/>
          </p:nvPr>
        </p:nvSpPr>
        <p:spPr>
          <a:xfrm>
            <a:off x="533400" y="2514600"/>
            <a:ext cx="7772400" cy="990600"/>
          </a:xfrm>
        </p:spPr>
        <p:txBody>
          <a:bodyPr/>
          <a:lstStyle>
            <a:lvl1pPr>
              <a:defRPr/>
            </a:lvl1pPr>
          </a:lstStyle>
          <a:p>
            <a:pPr lvl="0"/>
            <a:r>
              <a:rPr lang="en-GB" noProof="0" smtClean="0"/>
              <a:t>Click to edit Master title style</a:t>
            </a:r>
          </a:p>
        </p:txBody>
      </p:sp>
      <p:sp>
        <p:nvSpPr>
          <p:cNvPr id="8196" name="Rectangle 4"/>
          <p:cNvSpPr>
            <a:spLocks noGrp="1" noChangeArrowheads="1"/>
          </p:cNvSpPr>
          <p:nvPr>
            <p:ph type="subTitle" idx="1"/>
          </p:nvPr>
        </p:nvSpPr>
        <p:spPr>
          <a:xfrm>
            <a:off x="1905000" y="3352800"/>
            <a:ext cx="6400800" cy="381000"/>
          </a:xfrm>
        </p:spPr>
        <p:txBody>
          <a:bodyPr/>
          <a:lstStyle>
            <a:lvl1pPr marL="0" indent="0" algn="r">
              <a:buFontTx/>
              <a:buNone/>
              <a:defRPr sz="1600">
                <a:solidFill>
                  <a:srgbClr val="FFFFFF"/>
                </a:solidFill>
              </a:defRPr>
            </a:lvl1pPr>
          </a:lstStyle>
          <a:p>
            <a:pPr lvl="0"/>
            <a:r>
              <a:rPr lang="en-GB"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US"/>
              <a:t>Footer copy here</a:t>
            </a:r>
            <a:endParaRPr lang="en-US" sz="1400">
              <a:solidFill>
                <a:schemeClr val="tx1"/>
              </a:solidFill>
              <a:latin typeface="Times" pitchFamily="-32"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Title 1"/>
          <p:cNvSpPr txBox="1">
            <a:spLocks/>
          </p:cNvSpPr>
          <p:nvPr userDrawn="1"/>
        </p:nvSpPr>
        <p:spPr bwMode="auto">
          <a:xfrm>
            <a:off x="914400" y="1446213"/>
            <a:ext cx="7543800" cy="533400"/>
          </a:xfrm>
          <a:prstGeom prst="rect">
            <a:avLst/>
          </a:prstGeom>
          <a:noFill/>
          <a:ln>
            <a:noFill/>
          </a:ln>
          <a:effectLst/>
          <a:extLst/>
        </p:spPr>
        <p:txBody>
          <a:bodyPr anchor="ctr"/>
          <a:lstStyle>
            <a:lvl1pPr algn="r" rtl="0" eaLnBrk="0" fontAlgn="base" hangingPunct="0">
              <a:spcBef>
                <a:spcPct val="0"/>
              </a:spcBef>
              <a:spcAft>
                <a:spcPct val="0"/>
              </a:spcAft>
              <a:defRPr sz="2400" b="1">
                <a:solidFill>
                  <a:srgbClr val="FFFFFF"/>
                </a:solidFill>
                <a:latin typeface="+mj-lt"/>
                <a:ea typeface="+mj-ea"/>
                <a:cs typeface="+mj-cs"/>
              </a:defRPr>
            </a:lvl1pPr>
            <a:lvl2pPr algn="r" rtl="0" eaLnBrk="0" fontAlgn="base" hangingPunct="0">
              <a:spcBef>
                <a:spcPct val="0"/>
              </a:spcBef>
              <a:spcAft>
                <a:spcPct val="0"/>
              </a:spcAft>
              <a:defRPr sz="2400" b="1">
                <a:solidFill>
                  <a:srgbClr val="FFFFFF"/>
                </a:solidFill>
                <a:latin typeface="Arial" pitchFamily="34" charset="0"/>
              </a:defRPr>
            </a:lvl2pPr>
            <a:lvl3pPr algn="r" rtl="0" eaLnBrk="0" fontAlgn="base" hangingPunct="0">
              <a:spcBef>
                <a:spcPct val="0"/>
              </a:spcBef>
              <a:spcAft>
                <a:spcPct val="0"/>
              </a:spcAft>
              <a:defRPr sz="2400" b="1">
                <a:solidFill>
                  <a:srgbClr val="FFFFFF"/>
                </a:solidFill>
                <a:latin typeface="Arial" pitchFamily="34" charset="0"/>
              </a:defRPr>
            </a:lvl3pPr>
            <a:lvl4pPr algn="r" rtl="0" eaLnBrk="0" fontAlgn="base" hangingPunct="0">
              <a:spcBef>
                <a:spcPct val="0"/>
              </a:spcBef>
              <a:spcAft>
                <a:spcPct val="0"/>
              </a:spcAft>
              <a:defRPr sz="2400" b="1">
                <a:solidFill>
                  <a:srgbClr val="FFFFFF"/>
                </a:solidFill>
                <a:latin typeface="Arial" pitchFamily="34" charset="0"/>
              </a:defRPr>
            </a:lvl4pPr>
            <a:lvl5pPr algn="r" rtl="0" eaLnBrk="0" fontAlgn="base" hangingPunct="0">
              <a:spcBef>
                <a:spcPct val="0"/>
              </a:spcBef>
              <a:spcAft>
                <a:spcPct val="0"/>
              </a:spcAft>
              <a:defRPr sz="2400" b="1">
                <a:solidFill>
                  <a:srgbClr val="FFFFFF"/>
                </a:solidFill>
                <a:latin typeface="Arial" pitchFamily="34" charset="0"/>
              </a:defRPr>
            </a:lvl5pPr>
            <a:lvl6pPr marL="457200" algn="r" rtl="0" fontAlgn="base">
              <a:spcBef>
                <a:spcPct val="0"/>
              </a:spcBef>
              <a:spcAft>
                <a:spcPct val="0"/>
              </a:spcAft>
              <a:defRPr sz="2400" b="1">
                <a:solidFill>
                  <a:srgbClr val="FFFFFF"/>
                </a:solidFill>
                <a:latin typeface="Arial" pitchFamily="34" charset="0"/>
              </a:defRPr>
            </a:lvl6pPr>
            <a:lvl7pPr marL="914400" algn="r" rtl="0" fontAlgn="base">
              <a:spcBef>
                <a:spcPct val="0"/>
              </a:spcBef>
              <a:spcAft>
                <a:spcPct val="0"/>
              </a:spcAft>
              <a:defRPr sz="2400" b="1">
                <a:solidFill>
                  <a:srgbClr val="FFFFFF"/>
                </a:solidFill>
                <a:latin typeface="Arial" pitchFamily="34" charset="0"/>
              </a:defRPr>
            </a:lvl7pPr>
            <a:lvl8pPr marL="1371600" algn="r" rtl="0" fontAlgn="base">
              <a:spcBef>
                <a:spcPct val="0"/>
              </a:spcBef>
              <a:spcAft>
                <a:spcPct val="0"/>
              </a:spcAft>
              <a:defRPr sz="2400" b="1">
                <a:solidFill>
                  <a:srgbClr val="FFFFFF"/>
                </a:solidFill>
                <a:latin typeface="Arial" pitchFamily="34" charset="0"/>
              </a:defRPr>
            </a:lvl8pPr>
            <a:lvl9pPr marL="1828800" algn="r" rtl="0" fontAlgn="base">
              <a:spcBef>
                <a:spcPct val="0"/>
              </a:spcBef>
              <a:spcAft>
                <a:spcPct val="0"/>
              </a:spcAft>
              <a:defRPr sz="2400" b="1">
                <a:solidFill>
                  <a:srgbClr val="FFFFFF"/>
                </a:solidFill>
                <a:latin typeface="Arial" pitchFamily="34" charset="0"/>
              </a:defRPr>
            </a:lvl9pPr>
          </a:lstStyle>
          <a:p>
            <a:pPr>
              <a:defRPr/>
            </a:pPr>
            <a:r>
              <a:rPr lang="en-US" smtClean="0"/>
              <a:t>Click to edit Master title style</a:t>
            </a:r>
            <a:endParaRPr lang="en-GB"/>
          </a:p>
        </p:txBody>
      </p:sp>
      <p:sp>
        <p:nvSpPr>
          <p:cNvPr id="2" name="Vertical Title 1"/>
          <p:cNvSpPr>
            <a:spLocks noGrp="1"/>
          </p:cNvSpPr>
          <p:nvPr>
            <p:ph type="title" orient="vert"/>
          </p:nvPr>
        </p:nvSpPr>
        <p:spPr>
          <a:xfrm>
            <a:off x="6572250" y="1446213"/>
            <a:ext cx="1885950" cy="47259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14400" y="1446213"/>
            <a:ext cx="5505450" cy="4725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p:txBody>
          <a:bodyPr/>
          <a:lstStyle>
            <a:lvl1pPr>
              <a:defRPr/>
            </a:lvl1pPr>
          </a:lstStyle>
          <a:p>
            <a:pPr>
              <a:defRPr/>
            </a:pPr>
            <a:r>
              <a:rPr lang="en-US"/>
              <a:t>Footer copy here</a:t>
            </a:r>
            <a:endParaRPr lang="en-US" sz="1400">
              <a:solidFill>
                <a:schemeClr val="tx1"/>
              </a:solidFill>
              <a:latin typeface="Times" pitchFamily="-32"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1446213"/>
            <a:ext cx="7543800" cy="5334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914400" y="2362200"/>
            <a:ext cx="7543800" cy="3810000"/>
          </a:xfrm>
        </p:spPr>
        <p:txBody>
          <a:bodyPr/>
          <a:lstStyle/>
          <a:p>
            <a:pPr lvl="0"/>
            <a:endParaRPr lang="en-GB" noProof="0" smtClean="0"/>
          </a:p>
        </p:txBody>
      </p:sp>
      <p:sp>
        <p:nvSpPr>
          <p:cNvPr id="4" name="Rectangle 5"/>
          <p:cNvSpPr>
            <a:spLocks noGrp="1" noChangeArrowheads="1"/>
          </p:cNvSpPr>
          <p:nvPr>
            <p:ph type="ftr" sz="quarter" idx="10"/>
          </p:nvPr>
        </p:nvSpPr>
        <p:spPr>
          <a:ln/>
        </p:spPr>
        <p:txBody>
          <a:bodyPr/>
          <a:lstStyle>
            <a:lvl1pPr>
              <a:defRPr/>
            </a:lvl1pPr>
          </a:lstStyle>
          <a:p>
            <a:pPr>
              <a:defRPr/>
            </a:pPr>
            <a:r>
              <a:rPr lang="en-US"/>
              <a:t>Footer copy here</a:t>
            </a:r>
            <a:endParaRPr lang="en-US" sz="1400">
              <a:solidFill>
                <a:schemeClr val="tx1"/>
              </a:solidFill>
              <a:latin typeface="Times" pitchFamily="-32"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Footer copy here</a:t>
            </a:r>
            <a:endParaRPr lang="en-US" sz="1400">
              <a:solidFill>
                <a:schemeClr val="tx1"/>
              </a:solidFill>
              <a:latin typeface="Times" pitchFamily="-32"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US"/>
              <a:t>Footer copy here</a:t>
            </a:r>
            <a:endParaRPr lang="en-US" sz="1400">
              <a:solidFill>
                <a:schemeClr val="tx1"/>
              </a:solidFill>
              <a:latin typeface="Times" pitchFamily="-32"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itle 1"/>
          <p:cNvSpPr txBox="1">
            <a:spLocks/>
          </p:cNvSpPr>
          <p:nvPr userDrawn="1"/>
        </p:nvSpPr>
        <p:spPr bwMode="auto">
          <a:xfrm>
            <a:off x="914400" y="1446213"/>
            <a:ext cx="7543800" cy="533400"/>
          </a:xfrm>
          <a:prstGeom prst="rect">
            <a:avLst/>
          </a:prstGeom>
          <a:noFill/>
          <a:ln>
            <a:noFill/>
          </a:ln>
          <a:effectLst/>
          <a:extLst/>
        </p:spPr>
        <p:txBody>
          <a:bodyPr anchor="ctr"/>
          <a:lstStyle>
            <a:lvl1pPr algn="r" rtl="0" eaLnBrk="0" fontAlgn="base" hangingPunct="0">
              <a:spcBef>
                <a:spcPct val="0"/>
              </a:spcBef>
              <a:spcAft>
                <a:spcPct val="0"/>
              </a:spcAft>
              <a:defRPr sz="2400" b="1">
                <a:solidFill>
                  <a:srgbClr val="FFFFFF"/>
                </a:solidFill>
                <a:latin typeface="+mj-lt"/>
                <a:ea typeface="+mj-ea"/>
                <a:cs typeface="+mj-cs"/>
              </a:defRPr>
            </a:lvl1pPr>
            <a:lvl2pPr algn="r" rtl="0" eaLnBrk="0" fontAlgn="base" hangingPunct="0">
              <a:spcBef>
                <a:spcPct val="0"/>
              </a:spcBef>
              <a:spcAft>
                <a:spcPct val="0"/>
              </a:spcAft>
              <a:defRPr sz="2400" b="1">
                <a:solidFill>
                  <a:srgbClr val="FFFFFF"/>
                </a:solidFill>
                <a:latin typeface="Arial" pitchFamily="34" charset="0"/>
              </a:defRPr>
            </a:lvl2pPr>
            <a:lvl3pPr algn="r" rtl="0" eaLnBrk="0" fontAlgn="base" hangingPunct="0">
              <a:spcBef>
                <a:spcPct val="0"/>
              </a:spcBef>
              <a:spcAft>
                <a:spcPct val="0"/>
              </a:spcAft>
              <a:defRPr sz="2400" b="1">
                <a:solidFill>
                  <a:srgbClr val="FFFFFF"/>
                </a:solidFill>
                <a:latin typeface="Arial" pitchFamily="34" charset="0"/>
              </a:defRPr>
            </a:lvl3pPr>
            <a:lvl4pPr algn="r" rtl="0" eaLnBrk="0" fontAlgn="base" hangingPunct="0">
              <a:spcBef>
                <a:spcPct val="0"/>
              </a:spcBef>
              <a:spcAft>
                <a:spcPct val="0"/>
              </a:spcAft>
              <a:defRPr sz="2400" b="1">
                <a:solidFill>
                  <a:srgbClr val="FFFFFF"/>
                </a:solidFill>
                <a:latin typeface="Arial" pitchFamily="34" charset="0"/>
              </a:defRPr>
            </a:lvl4pPr>
            <a:lvl5pPr algn="r" rtl="0" eaLnBrk="0" fontAlgn="base" hangingPunct="0">
              <a:spcBef>
                <a:spcPct val="0"/>
              </a:spcBef>
              <a:spcAft>
                <a:spcPct val="0"/>
              </a:spcAft>
              <a:defRPr sz="2400" b="1">
                <a:solidFill>
                  <a:srgbClr val="FFFFFF"/>
                </a:solidFill>
                <a:latin typeface="Arial" pitchFamily="34" charset="0"/>
              </a:defRPr>
            </a:lvl5pPr>
            <a:lvl6pPr marL="457200" algn="r" rtl="0" fontAlgn="base">
              <a:spcBef>
                <a:spcPct val="0"/>
              </a:spcBef>
              <a:spcAft>
                <a:spcPct val="0"/>
              </a:spcAft>
              <a:defRPr sz="2400" b="1">
                <a:solidFill>
                  <a:srgbClr val="FFFFFF"/>
                </a:solidFill>
                <a:latin typeface="Arial" pitchFamily="34" charset="0"/>
              </a:defRPr>
            </a:lvl6pPr>
            <a:lvl7pPr marL="914400" algn="r" rtl="0" fontAlgn="base">
              <a:spcBef>
                <a:spcPct val="0"/>
              </a:spcBef>
              <a:spcAft>
                <a:spcPct val="0"/>
              </a:spcAft>
              <a:defRPr sz="2400" b="1">
                <a:solidFill>
                  <a:srgbClr val="FFFFFF"/>
                </a:solidFill>
                <a:latin typeface="Arial" pitchFamily="34" charset="0"/>
              </a:defRPr>
            </a:lvl7pPr>
            <a:lvl8pPr marL="1371600" algn="r" rtl="0" fontAlgn="base">
              <a:spcBef>
                <a:spcPct val="0"/>
              </a:spcBef>
              <a:spcAft>
                <a:spcPct val="0"/>
              </a:spcAft>
              <a:defRPr sz="2400" b="1">
                <a:solidFill>
                  <a:srgbClr val="FFFFFF"/>
                </a:solidFill>
                <a:latin typeface="Arial" pitchFamily="34" charset="0"/>
              </a:defRPr>
            </a:lvl8pPr>
            <a:lvl9pPr marL="1828800" algn="r" rtl="0" fontAlgn="base">
              <a:spcBef>
                <a:spcPct val="0"/>
              </a:spcBef>
              <a:spcAft>
                <a:spcPct val="0"/>
              </a:spcAft>
              <a:defRPr sz="2400" b="1">
                <a:solidFill>
                  <a:srgbClr val="FFFFFF"/>
                </a:solidFill>
                <a:latin typeface="Arial" pitchFamily="34" charset="0"/>
              </a:defRPr>
            </a:lvl9pPr>
          </a:lstStyle>
          <a:p>
            <a:pPr>
              <a:defRPr/>
            </a:pPr>
            <a:r>
              <a:rPr lang="en-US" smtClean="0"/>
              <a:t>Click to edit Master title style</a:t>
            </a:r>
            <a:endParaRPr lang="en-GB"/>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5"/>
          <p:cNvSpPr>
            <a:spLocks noGrp="1" noChangeArrowheads="1"/>
          </p:cNvSpPr>
          <p:nvPr>
            <p:ph type="ftr" sz="quarter" idx="10"/>
          </p:nvPr>
        </p:nvSpPr>
        <p:spPr/>
        <p:txBody>
          <a:bodyPr/>
          <a:lstStyle>
            <a:lvl1pPr>
              <a:defRPr/>
            </a:lvl1pPr>
          </a:lstStyle>
          <a:p>
            <a:pPr>
              <a:defRPr/>
            </a:pPr>
            <a:r>
              <a:rPr lang="en-US"/>
              <a:t>Footer copy here</a:t>
            </a:r>
            <a:endParaRPr lang="en-US" sz="1400">
              <a:solidFill>
                <a:schemeClr val="tx1"/>
              </a:solidFill>
              <a:latin typeface="Times" pitchFamily="-32"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2362200"/>
            <a:ext cx="36957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62500" y="2362200"/>
            <a:ext cx="36957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Title 1"/>
          <p:cNvSpPr>
            <a:spLocks noGrp="1"/>
          </p:cNvSpPr>
          <p:nvPr>
            <p:ph type="title"/>
          </p:nvPr>
        </p:nvSpPr>
        <p:spPr>
          <a:xfrm>
            <a:off x="914400" y="1446213"/>
            <a:ext cx="7543800" cy="533400"/>
          </a:xfrm>
        </p:spPr>
        <p:txBody>
          <a:bodyPr/>
          <a:lstStyle/>
          <a:p>
            <a:r>
              <a:rPr lang="en-US" smtClean="0"/>
              <a:t>Click to edit Master title style</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US"/>
              <a:t>Footer copy here</a:t>
            </a:r>
            <a:endParaRPr lang="en-US" sz="1400">
              <a:solidFill>
                <a:schemeClr val="tx1"/>
              </a:solidFill>
              <a:latin typeface="Times" pitchFamily="-32"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US"/>
              <a:t>Footer copy here</a:t>
            </a:r>
            <a:endParaRPr lang="en-US" sz="1400">
              <a:solidFill>
                <a:schemeClr val="tx1"/>
              </a:solidFill>
              <a:latin typeface="Times" pitchFamily="-32"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US"/>
              <a:t>Footer copy here</a:t>
            </a:r>
            <a:endParaRPr lang="en-US" sz="1400">
              <a:solidFill>
                <a:schemeClr val="tx1"/>
              </a:solidFill>
              <a:latin typeface="Times" pitchFamily="-32"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p:cNvSpPr>
            <a:spLocks noGrp="1"/>
          </p:cNvSpPr>
          <p:nvPr>
            <p:ph type="title"/>
          </p:nvPr>
        </p:nvSpPr>
        <p:spPr>
          <a:xfrm>
            <a:off x="914400" y="1446213"/>
            <a:ext cx="7543800" cy="533400"/>
          </a:xfrm>
        </p:spPr>
        <p:txBody>
          <a:bodyPr/>
          <a:lstStyle/>
          <a:p>
            <a:r>
              <a:rPr lang="en-US" smtClean="0"/>
              <a:t>Click to edit Master 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US"/>
              <a:t>Footer copy here</a:t>
            </a:r>
            <a:endParaRPr lang="en-US" sz="1400">
              <a:solidFill>
                <a:schemeClr val="tx1"/>
              </a:solidFill>
              <a:latin typeface="Times" pitchFamily="-32"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Footer copy here</a:t>
            </a:r>
            <a:endParaRPr lang="en-US" sz="1400">
              <a:solidFill>
                <a:schemeClr val="tx1"/>
              </a:solidFill>
              <a:latin typeface="Times" pitchFamily="-32"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Footer copy here</a:t>
            </a:r>
            <a:endParaRPr lang="en-US" sz="1400">
              <a:solidFill>
                <a:schemeClr val="tx1"/>
              </a:solidFill>
              <a:latin typeface="Times" pitchFamily="-32"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acintosh%20HD:Users:bess:Library:Mail%20Downloads:"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Macintosh HD:Users:bess:Library:Mail Downloads:"/>
          <p:cNvPicPr>
            <a:picLocks noChangeAspect="1" noChangeArrowheads="1"/>
          </p:cNvPicPr>
          <p:nvPr/>
        </p:nvPicPr>
        <p:blipFill>
          <a:blip r:embed="rId15" r:link="rId16"/>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914400" y="1446213"/>
            <a:ext cx="75438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914400" y="2362200"/>
            <a:ext cx="75438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914400" y="6324600"/>
            <a:ext cx="2895600" cy="3048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900">
                <a:solidFill>
                  <a:srgbClr val="887F6E"/>
                </a:solidFill>
                <a:latin typeface="Arial" pitchFamily="34" charset="0"/>
                <a:cs typeface="+mn-cs"/>
              </a:defRPr>
            </a:lvl1pPr>
          </a:lstStyle>
          <a:p>
            <a:pPr>
              <a:defRPr/>
            </a:pPr>
            <a:r>
              <a:rPr lang="en-US"/>
              <a:t>Footer copy here</a:t>
            </a:r>
            <a:endParaRPr lang="en-US" sz="1400">
              <a:solidFill>
                <a:schemeClr val="tx1"/>
              </a:solidFill>
              <a:latin typeface="Times" pitchFamily="-32" charset="0"/>
            </a:endParaRPr>
          </a:p>
        </p:txBody>
      </p:sp>
    </p:spTree>
  </p:cSld>
  <p:clrMap bg1="lt1" tx1="dk1" bg2="lt2" tx2="dk2" accent1="accent1" accent2="accent2" accent3="accent3" accent4="accent4" accent5="accent5" accent6="accent6" hlink="hlink" folHlink="folHlink"/>
  <p:sldLayoutIdLst>
    <p:sldLayoutId id="2147483715" r:id="rId1"/>
    <p:sldLayoutId id="2147483714" r:id="rId2"/>
    <p:sldLayoutId id="2147483716" r:id="rId3"/>
    <p:sldLayoutId id="2147483713" r:id="rId4"/>
    <p:sldLayoutId id="2147483712" r:id="rId5"/>
    <p:sldLayoutId id="2147483711" r:id="rId6"/>
    <p:sldLayoutId id="2147483710" r:id="rId7"/>
    <p:sldLayoutId id="2147483709" r:id="rId8"/>
    <p:sldLayoutId id="2147483708" r:id="rId9"/>
    <p:sldLayoutId id="2147483707" r:id="rId10"/>
    <p:sldLayoutId id="2147483717" r:id="rId11"/>
    <p:sldLayoutId id="2147483706" r:id="rId12"/>
    <p:sldLayoutId id="2147483705" r:id="rId13"/>
  </p:sldLayoutIdLst>
  <p:hf sldNum="0" hdr="0" dt="0"/>
  <p:txStyles>
    <p:titleStyle>
      <a:lvl1pPr algn="r" rtl="0" eaLnBrk="0" fontAlgn="base" hangingPunct="0">
        <a:spcBef>
          <a:spcPct val="0"/>
        </a:spcBef>
        <a:spcAft>
          <a:spcPct val="0"/>
        </a:spcAft>
        <a:defRPr sz="2400" b="1">
          <a:solidFill>
            <a:srgbClr val="FFFFFF"/>
          </a:solidFill>
          <a:latin typeface="+mj-lt"/>
          <a:ea typeface="+mj-ea"/>
          <a:cs typeface="+mj-cs"/>
        </a:defRPr>
      </a:lvl1pPr>
      <a:lvl2pPr algn="r" rtl="0" eaLnBrk="0" fontAlgn="base" hangingPunct="0">
        <a:spcBef>
          <a:spcPct val="0"/>
        </a:spcBef>
        <a:spcAft>
          <a:spcPct val="0"/>
        </a:spcAft>
        <a:defRPr sz="2400" b="1">
          <a:solidFill>
            <a:srgbClr val="FFFFFF"/>
          </a:solidFill>
          <a:latin typeface="Arial" pitchFamily="34" charset="0"/>
        </a:defRPr>
      </a:lvl2pPr>
      <a:lvl3pPr algn="r" rtl="0" eaLnBrk="0" fontAlgn="base" hangingPunct="0">
        <a:spcBef>
          <a:spcPct val="0"/>
        </a:spcBef>
        <a:spcAft>
          <a:spcPct val="0"/>
        </a:spcAft>
        <a:defRPr sz="2400" b="1">
          <a:solidFill>
            <a:srgbClr val="FFFFFF"/>
          </a:solidFill>
          <a:latin typeface="Arial" pitchFamily="34" charset="0"/>
        </a:defRPr>
      </a:lvl3pPr>
      <a:lvl4pPr algn="r" rtl="0" eaLnBrk="0" fontAlgn="base" hangingPunct="0">
        <a:spcBef>
          <a:spcPct val="0"/>
        </a:spcBef>
        <a:spcAft>
          <a:spcPct val="0"/>
        </a:spcAft>
        <a:defRPr sz="2400" b="1">
          <a:solidFill>
            <a:srgbClr val="FFFFFF"/>
          </a:solidFill>
          <a:latin typeface="Arial" pitchFamily="34" charset="0"/>
        </a:defRPr>
      </a:lvl4pPr>
      <a:lvl5pPr algn="r" rtl="0" eaLnBrk="0" fontAlgn="base" hangingPunct="0">
        <a:spcBef>
          <a:spcPct val="0"/>
        </a:spcBef>
        <a:spcAft>
          <a:spcPct val="0"/>
        </a:spcAft>
        <a:defRPr sz="2400" b="1">
          <a:solidFill>
            <a:srgbClr val="FFFFFF"/>
          </a:solidFill>
          <a:latin typeface="Arial" pitchFamily="34" charset="0"/>
        </a:defRPr>
      </a:lvl5pPr>
      <a:lvl6pPr marL="457200" algn="r" rtl="0" fontAlgn="base">
        <a:spcBef>
          <a:spcPct val="0"/>
        </a:spcBef>
        <a:spcAft>
          <a:spcPct val="0"/>
        </a:spcAft>
        <a:defRPr sz="2400" b="1">
          <a:solidFill>
            <a:srgbClr val="FFFFFF"/>
          </a:solidFill>
          <a:latin typeface="Arial" pitchFamily="34" charset="0"/>
        </a:defRPr>
      </a:lvl6pPr>
      <a:lvl7pPr marL="914400" algn="r" rtl="0" fontAlgn="base">
        <a:spcBef>
          <a:spcPct val="0"/>
        </a:spcBef>
        <a:spcAft>
          <a:spcPct val="0"/>
        </a:spcAft>
        <a:defRPr sz="2400" b="1">
          <a:solidFill>
            <a:srgbClr val="FFFFFF"/>
          </a:solidFill>
          <a:latin typeface="Arial" pitchFamily="34" charset="0"/>
        </a:defRPr>
      </a:lvl7pPr>
      <a:lvl8pPr marL="1371600" algn="r" rtl="0" fontAlgn="base">
        <a:spcBef>
          <a:spcPct val="0"/>
        </a:spcBef>
        <a:spcAft>
          <a:spcPct val="0"/>
        </a:spcAft>
        <a:defRPr sz="2400" b="1">
          <a:solidFill>
            <a:srgbClr val="FFFFFF"/>
          </a:solidFill>
          <a:latin typeface="Arial" pitchFamily="34" charset="0"/>
        </a:defRPr>
      </a:lvl8pPr>
      <a:lvl9pPr marL="1828800" algn="r" rtl="0" fontAlgn="base">
        <a:spcBef>
          <a:spcPct val="0"/>
        </a:spcBef>
        <a:spcAft>
          <a:spcPct val="0"/>
        </a:spcAft>
        <a:defRPr sz="2400" b="1">
          <a:solidFill>
            <a:srgbClr val="FFFFFF"/>
          </a:solidFill>
          <a:latin typeface="Arial" pitchFamily="34" charset="0"/>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efis.dk/" TargetMode="External"/><Relationship Id="rId7" Type="http://schemas.openxmlformats.org/officeDocument/2006/relationships/hyperlink" Target="http://www.cept.org/ecc/topics" TargetMode="External"/><Relationship Id="rId2" Type="http://schemas.openxmlformats.org/officeDocument/2006/relationships/hyperlink" Target="http://www.ecodocdb.dk/" TargetMode="External"/><Relationship Id="rId1" Type="http://schemas.openxmlformats.org/officeDocument/2006/relationships/slideLayout" Target="../slideLayouts/slideLayout6.xml"/><Relationship Id="rId6" Type="http://schemas.openxmlformats.org/officeDocument/2006/relationships/hyperlink" Target="http://www.seamcat.org/" TargetMode="External"/><Relationship Id="rId5" Type="http://schemas.openxmlformats.org/officeDocument/2006/relationships/hyperlink" Target="http://700mhz.cept.org/countries" TargetMode="External"/><Relationship Id="rId4" Type="http://schemas.openxmlformats.org/officeDocument/2006/relationships/hyperlink" Target="http://eccwp.cept.or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cept.org/eco/about-eco/eco-annual-report" TargetMode="External"/><Relationship Id="rId2" Type="http://schemas.openxmlformats.org/officeDocument/2006/relationships/hyperlink" Target="http://cept.org/eco" TargetMode="Externa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cept.org/cep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cept.org/cept/framework/arrangement-and-rop"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hyperlink" Target="http://cept.org/com-itu" TargetMode="External"/><Relationship Id="rId2" Type="http://schemas.openxmlformats.org/officeDocument/2006/relationships/hyperlink" Target="http://cept.org/ecc"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hyperlink" Target="http://cept.org/cer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hyperlink" Target="http://www.cept.org/cer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cept.org/com-it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cept.org/ecc/who-we-are/what-we-d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5"/>
          <p:cNvSpPr>
            <a:spLocks noGrp="1" noChangeArrowheads="1"/>
          </p:cNvSpPr>
          <p:nvPr>
            <p:ph type="ctrTitle"/>
          </p:nvPr>
        </p:nvSpPr>
        <p:spPr>
          <a:xfrm>
            <a:off x="179512" y="2348880"/>
            <a:ext cx="8197850" cy="990600"/>
          </a:xfrm>
        </p:spPr>
        <p:txBody>
          <a:bodyPr/>
          <a:lstStyle/>
          <a:p>
            <a:pPr eaLnBrk="1" hangingPunct="1"/>
            <a:r>
              <a:rPr lang="en-GB" dirty="0" smtClean="0"/>
              <a:t>Introduction to CEPT, its committees and ECO</a:t>
            </a:r>
            <a:br>
              <a:rPr lang="en-GB" dirty="0" smtClean="0"/>
            </a:br>
            <a:endParaRPr lang="en-GB" dirty="0" smtClean="0"/>
          </a:p>
        </p:txBody>
      </p:sp>
      <p:sp>
        <p:nvSpPr>
          <p:cNvPr id="43010" name="Rectangle 16"/>
          <p:cNvSpPr>
            <a:spLocks noGrp="1" noChangeArrowheads="1"/>
          </p:cNvSpPr>
          <p:nvPr>
            <p:ph type="subTitle" idx="1"/>
          </p:nvPr>
        </p:nvSpPr>
        <p:spPr>
          <a:xfrm>
            <a:off x="899592" y="2852936"/>
            <a:ext cx="7552928" cy="381000"/>
          </a:xfrm>
        </p:spPr>
        <p:txBody>
          <a:bodyPr/>
          <a:lstStyle/>
          <a:p>
            <a:pPr eaLnBrk="1" hangingPunct="1"/>
            <a:r>
              <a:rPr lang="da-DK" b="1" dirty="0" smtClean="0"/>
              <a:t>Bruno Espinosa, </a:t>
            </a:r>
            <a:r>
              <a:rPr lang="da-DK" b="1" dirty="0"/>
              <a:t>ECO </a:t>
            </a:r>
            <a:r>
              <a:rPr lang="da-DK" b="1" dirty="0" smtClean="0"/>
              <a:t>Deputy Director  </a:t>
            </a:r>
            <a:endParaRPr lang="da-DK" b="1" dirty="0"/>
          </a:p>
          <a:p>
            <a:pPr eaLnBrk="1" hangingPunct="1"/>
            <a:r>
              <a:rPr lang="en-GB" b="1" dirty="0"/>
              <a:t>CEPT Workshop on European Spectrum Management and Numbering</a:t>
            </a:r>
          </a:p>
          <a:p>
            <a:pPr eaLnBrk="1" hangingPunct="1"/>
            <a:r>
              <a:rPr lang="en-GB" b="1" dirty="0" smtClean="0"/>
              <a:t>5</a:t>
            </a:r>
            <a:r>
              <a:rPr lang="en-GB" b="1" baseline="30000" dirty="0" smtClean="0"/>
              <a:t>th</a:t>
            </a:r>
            <a:r>
              <a:rPr lang="en-GB" b="1" dirty="0" smtClean="0"/>
              <a:t> April 2016</a:t>
            </a:r>
            <a:endParaRPr lang="da-DK" b="1" dirty="0"/>
          </a:p>
          <a:p>
            <a:pPr eaLnBrk="1" hangingPunct="1"/>
            <a:endParaRPr lang="en-GB" i="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542925" y="1446213"/>
            <a:ext cx="7915275" cy="533400"/>
          </a:xfrm>
        </p:spPr>
        <p:txBody>
          <a:bodyPr/>
          <a:lstStyle/>
          <a:p>
            <a:r>
              <a:rPr lang="en-US" dirty="0" smtClean="0"/>
              <a:t>ECO </a:t>
            </a:r>
            <a:r>
              <a:rPr lang="en-GB" dirty="0"/>
              <a:t>(European Communications Office)</a:t>
            </a:r>
            <a:r>
              <a:rPr lang="en-US" dirty="0" smtClean="0"/>
              <a:t> - Mission</a:t>
            </a:r>
            <a:endParaRPr lang="da-DK" dirty="0" smtClean="0"/>
          </a:p>
        </p:txBody>
      </p:sp>
      <p:sp>
        <p:nvSpPr>
          <p:cNvPr id="4" name="Rectangle 3"/>
          <p:cNvSpPr/>
          <p:nvPr/>
        </p:nvSpPr>
        <p:spPr>
          <a:xfrm>
            <a:off x="467544" y="2204864"/>
            <a:ext cx="8137698" cy="4173450"/>
          </a:xfrm>
          <a:prstGeom prst="rect">
            <a:avLst/>
          </a:prstGeom>
        </p:spPr>
        <p:txBody>
          <a:bodyPr wrap="square">
            <a:spAutoFit/>
          </a:bodyPr>
          <a:lstStyle/>
          <a:p>
            <a:pPr marL="342900" indent="-342900">
              <a:buFont typeface="Arial" pitchFamily="34" charset="0"/>
              <a:buChar char="•"/>
              <a:defRPr/>
            </a:pPr>
            <a:endParaRPr lang="en-US" sz="1800" dirty="0" smtClean="0">
              <a:solidFill>
                <a:srgbClr val="333399"/>
              </a:solidFill>
            </a:endParaRPr>
          </a:p>
          <a:p>
            <a:pPr marL="285750" indent="-285750">
              <a:lnSpc>
                <a:spcPct val="80000"/>
              </a:lnSpc>
              <a:buClr>
                <a:srgbClr val="FF0000"/>
              </a:buClr>
              <a:buFont typeface="Arial" pitchFamily="34" charset="0"/>
              <a:buChar char="•"/>
            </a:pPr>
            <a:r>
              <a:rPr lang="en-US" dirty="0" smtClean="0">
                <a:solidFill>
                  <a:srgbClr val="333399"/>
                </a:solidFill>
              </a:rPr>
              <a:t>Permanent </a:t>
            </a:r>
            <a:r>
              <a:rPr lang="en-US" dirty="0">
                <a:solidFill>
                  <a:srgbClr val="333399"/>
                </a:solidFill>
              </a:rPr>
              <a:t>office of the European Conference of Postal and Telecommunications Administrations (CEPT</a:t>
            </a:r>
            <a:r>
              <a:rPr lang="en-US" dirty="0" smtClean="0">
                <a:solidFill>
                  <a:srgbClr val="333399"/>
                </a:solidFill>
              </a:rPr>
              <a:t>);</a:t>
            </a:r>
          </a:p>
          <a:p>
            <a:pPr>
              <a:lnSpc>
                <a:spcPct val="80000"/>
              </a:lnSpc>
              <a:buClr>
                <a:srgbClr val="FF0000"/>
              </a:buClr>
            </a:pPr>
            <a:endParaRPr lang="en-US" dirty="0" smtClean="0">
              <a:solidFill>
                <a:srgbClr val="333399"/>
              </a:solidFill>
            </a:endParaRPr>
          </a:p>
          <a:p>
            <a:pPr marL="285750" indent="-285750">
              <a:lnSpc>
                <a:spcPct val="80000"/>
              </a:lnSpc>
              <a:buClr>
                <a:srgbClr val="FF0000"/>
              </a:buClr>
              <a:buFont typeface="Arial" pitchFamily="34" charset="0"/>
              <a:buChar char="•"/>
            </a:pPr>
            <a:r>
              <a:rPr lang="en-US" dirty="0" smtClean="0">
                <a:solidFill>
                  <a:srgbClr val="333399"/>
                </a:solidFill>
              </a:rPr>
              <a:t>Provide </a:t>
            </a:r>
            <a:r>
              <a:rPr lang="en-US" dirty="0">
                <a:solidFill>
                  <a:srgbClr val="333399"/>
                </a:solidFill>
              </a:rPr>
              <a:t>a </a:t>
            </a:r>
            <a:r>
              <a:rPr lang="en-US" dirty="0" err="1" smtClean="0">
                <a:solidFill>
                  <a:srgbClr val="333399"/>
                </a:solidFill>
              </a:rPr>
              <a:t>centre</a:t>
            </a:r>
            <a:r>
              <a:rPr lang="en-US" dirty="0" smtClean="0">
                <a:solidFill>
                  <a:srgbClr val="333399"/>
                </a:solidFill>
              </a:rPr>
              <a:t> </a:t>
            </a:r>
            <a:r>
              <a:rPr lang="en-US" dirty="0">
                <a:solidFill>
                  <a:srgbClr val="333399"/>
                </a:solidFill>
              </a:rPr>
              <a:t>of expertise in electronic </a:t>
            </a:r>
            <a:r>
              <a:rPr lang="en-US" dirty="0" smtClean="0">
                <a:solidFill>
                  <a:srgbClr val="333399"/>
                </a:solidFill>
              </a:rPr>
              <a:t>communications;</a:t>
            </a:r>
          </a:p>
          <a:p>
            <a:pPr marL="285750" indent="-285750">
              <a:lnSpc>
                <a:spcPct val="80000"/>
              </a:lnSpc>
              <a:buClr>
                <a:srgbClr val="FF0000"/>
              </a:buClr>
              <a:buFont typeface="Arial" pitchFamily="34" charset="0"/>
              <a:buChar char="•"/>
            </a:pPr>
            <a:endParaRPr lang="en-US" dirty="0">
              <a:solidFill>
                <a:srgbClr val="333399"/>
              </a:solidFill>
            </a:endParaRPr>
          </a:p>
          <a:p>
            <a:pPr marL="285750" indent="-285750">
              <a:lnSpc>
                <a:spcPct val="80000"/>
              </a:lnSpc>
              <a:buClr>
                <a:srgbClr val="FF0000"/>
              </a:buClr>
              <a:buFont typeface="Arial" pitchFamily="34" charset="0"/>
              <a:buChar char="•"/>
            </a:pPr>
            <a:r>
              <a:rPr lang="en-US" dirty="0" smtClean="0">
                <a:solidFill>
                  <a:srgbClr val="333399"/>
                </a:solidFill>
              </a:rPr>
              <a:t>Advice and support to the CEPT committees, in particular the ECC;</a:t>
            </a:r>
            <a:endParaRPr lang="en-US" dirty="0">
              <a:solidFill>
                <a:srgbClr val="333399"/>
              </a:solidFill>
            </a:endParaRPr>
          </a:p>
          <a:p>
            <a:pPr>
              <a:lnSpc>
                <a:spcPct val="80000"/>
              </a:lnSpc>
              <a:buClr>
                <a:srgbClr val="FF0000"/>
              </a:buClr>
            </a:pPr>
            <a:endParaRPr lang="en-US" dirty="0">
              <a:solidFill>
                <a:srgbClr val="333399"/>
              </a:solidFill>
            </a:endParaRPr>
          </a:p>
          <a:p>
            <a:pPr marL="285750" indent="-285750">
              <a:lnSpc>
                <a:spcPct val="80000"/>
              </a:lnSpc>
              <a:buClr>
                <a:srgbClr val="FF0000"/>
              </a:buClr>
              <a:buFont typeface="Arial" pitchFamily="34" charset="0"/>
              <a:buChar char="•"/>
            </a:pPr>
            <a:r>
              <a:rPr lang="en-US" dirty="0">
                <a:solidFill>
                  <a:srgbClr val="333399"/>
                </a:solidFill>
              </a:rPr>
              <a:t>To support and work together with CEPT member countries and other stakeholders providing a forum to debate and advance European communications policy for the benefit of all Europe’s citizens</a:t>
            </a:r>
            <a:r>
              <a:rPr lang="en-US" dirty="0" smtClean="0">
                <a:solidFill>
                  <a:srgbClr val="333399"/>
                </a:solidFill>
              </a:rPr>
              <a:t>.</a:t>
            </a:r>
          </a:p>
          <a:p>
            <a:endParaRPr lang="en-US" sz="2000" dirty="0">
              <a:solidFill>
                <a:srgbClr val="333399"/>
              </a:solidFill>
            </a:endParaRPr>
          </a:p>
          <a:p>
            <a:pPr>
              <a:lnSpc>
                <a:spcPct val="80000"/>
              </a:lnSpc>
              <a:buClr>
                <a:srgbClr val="FF0000"/>
              </a:buClr>
            </a:pPr>
            <a:endParaRPr lang="en-US" sz="2000" dirty="0">
              <a:solidFill>
                <a:srgbClr val="333399"/>
              </a:solidFill>
            </a:endParaRPr>
          </a:p>
        </p:txBody>
      </p:sp>
    </p:spTree>
    <p:extLst>
      <p:ext uri="{BB962C8B-B14F-4D97-AF65-F5344CB8AC3E}">
        <p14:creationId xmlns:p14="http://schemas.microsoft.com/office/powerpoint/2010/main" val="950770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914400" y="1446213"/>
            <a:ext cx="7543800" cy="533400"/>
          </a:xfrm>
          <a:prstGeom prst="rect">
            <a:avLst/>
          </a:prstGeom>
        </p:spPr>
        <p:txBody>
          <a:bodyPr/>
          <a:lstStyle>
            <a:lvl1pPr algn="r" rtl="0" eaLnBrk="0" fontAlgn="base" hangingPunct="0">
              <a:spcBef>
                <a:spcPct val="0"/>
              </a:spcBef>
              <a:spcAft>
                <a:spcPct val="0"/>
              </a:spcAft>
              <a:defRPr sz="2400" b="1">
                <a:solidFill>
                  <a:srgbClr val="FFFFFF"/>
                </a:solidFill>
                <a:latin typeface="+mj-lt"/>
                <a:ea typeface="+mj-ea"/>
                <a:cs typeface="+mj-cs"/>
              </a:defRPr>
            </a:lvl1pPr>
            <a:lvl2pPr algn="r" rtl="0" eaLnBrk="0" fontAlgn="base" hangingPunct="0">
              <a:spcBef>
                <a:spcPct val="0"/>
              </a:spcBef>
              <a:spcAft>
                <a:spcPct val="0"/>
              </a:spcAft>
              <a:defRPr sz="2400" b="1">
                <a:solidFill>
                  <a:srgbClr val="FFFFFF"/>
                </a:solidFill>
                <a:latin typeface="Arial" pitchFamily="34" charset="0"/>
              </a:defRPr>
            </a:lvl2pPr>
            <a:lvl3pPr algn="r" rtl="0" eaLnBrk="0" fontAlgn="base" hangingPunct="0">
              <a:spcBef>
                <a:spcPct val="0"/>
              </a:spcBef>
              <a:spcAft>
                <a:spcPct val="0"/>
              </a:spcAft>
              <a:defRPr sz="2400" b="1">
                <a:solidFill>
                  <a:srgbClr val="FFFFFF"/>
                </a:solidFill>
                <a:latin typeface="Arial" pitchFamily="34" charset="0"/>
              </a:defRPr>
            </a:lvl3pPr>
            <a:lvl4pPr algn="r" rtl="0" eaLnBrk="0" fontAlgn="base" hangingPunct="0">
              <a:spcBef>
                <a:spcPct val="0"/>
              </a:spcBef>
              <a:spcAft>
                <a:spcPct val="0"/>
              </a:spcAft>
              <a:defRPr sz="2400" b="1">
                <a:solidFill>
                  <a:srgbClr val="FFFFFF"/>
                </a:solidFill>
                <a:latin typeface="Arial" pitchFamily="34" charset="0"/>
              </a:defRPr>
            </a:lvl4pPr>
            <a:lvl5pPr algn="r" rtl="0" eaLnBrk="0" fontAlgn="base" hangingPunct="0">
              <a:spcBef>
                <a:spcPct val="0"/>
              </a:spcBef>
              <a:spcAft>
                <a:spcPct val="0"/>
              </a:spcAft>
              <a:defRPr sz="2400" b="1">
                <a:solidFill>
                  <a:srgbClr val="FFFFFF"/>
                </a:solidFill>
                <a:latin typeface="Arial" pitchFamily="34" charset="0"/>
              </a:defRPr>
            </a:lvl5pPr>
            <a:lvl6pPr marL="457200" algn="r" rtl="0" fontAlgn="base">
              <a:spcBef>
                <a:spcPct val="0"/>
              </a:spcBef>
              <a:spcAft>
                <a:spcPct val="0"/>
              </a:spcAft>
              <a:defRPr sz="2400" b="1">
                <a:solidFill>
                  <a:srgbClr val="FFFFFF"/>
                </a:solidFill>
                <a:latin typeface="Arial" pitchFamily="34" charset="0"/>
              </a:defRPr>
            </a:lvl6pPr>
            <a:lvl7pPr marL="914400" algn="r" rtl="0" fontAlgn="base">
              <a:spcBef>
                <a:spcPct val="0"/>
              </a:spcBef>
              <a:spcAft>
                <a:spcPct val="0"/>
              </a:spcAft>
              <a:defRPr sz="2400" b="1">
                <a:solidFill>
                  <a:srgbClr val="FFFFFF"/>
                </a:solidFill>
                <a:latin typeface="Arial" pitchFamily="34" charset="0"/>
              </a:defRPr>
            </a:lvl7pPr>
            <a:lvl8pPr marL="1371600" algn="r" rtl="0" fontAlgn="base">
              <a:spcBef>
                <a:spcPct val="0"/>
              </a:spcBef>
              <a:spcAft>
                <a:spcPct val="0"/>
              </a:spcAft>
              <a:defRPr sz="2400" b="1">
                <a:solidFill>
                  <a:srgbClr val="FFFFFF"/>
                </a:solidFill>
                <a:latin typeface="Arial" pitchFamily="34" charset="0"/>
              </a:defRPr>
            </a:lvl8pPr>
            <a:lvl9pPr marL="1828800" algn="r" rtl="0" fontAlgn="base">
              <a:spcBef>
                <a:spcPct val="0"/>
              </a:spcBef>
              <a:spcAft>
                <a:spcPct val="0"/>
              </a:spcAft>
              <a:defRPr sz="2400" b="1">
                <a:solidFill>
                  <a:srgbClr val="FFFFFF"/>
                </a:solidFill>
                <a:latin typeface="Arial" pitchFamily="34" charset="0"/>
              </a:defRPr>
            </a:lvl9pPr>
          </a:lstStyle>
          <a:p>
            <a:r>
              <a:rPr lang="en-GB" dirty="0" smtClean="0"/>
              <a:t>ECO - History</a:t>
            </a:r>
            <a:endParaRPr lang="en-US" dirty="0" smtClean="0"/>
          </a:p>
        </p:txBody>
      </p:sp>
      <p:sp>
        <p:nvSpPr>
          <p:cNvPr id="7" name="Rectangle 3"/>
          <p:cNvSpPr txBox="1">
            <a:spLocks noChangeArrowheads="1"/>
          </p:cNvSpPr>
          <p:nvPr/>
        </p:nvSpPr>
        <p:spPr>
          <a:xfrm>
            <a:off x="457200" y="1012825"/>
            <a:ext cx="6537325" cy="3360738"/>
          </a:xfrm>
          <a:prstGeom prst="rect">
            <a:avLst/>
          </a:prstGeom>
        </p:spPr>
        <p:txBody>
          <a:bodyPr/>
          <a:lstStyle>
            <a:lvl1pPr marL="342900" indent="-342900" algn="l" rtl="0" eaLnBrk="0" fontAlgn="base" hangingPunct="0">
              <a:spcBef>
                <a:spcPct val="2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endParaRPr lang="en-US" smtClean="0"/>
          </a:p>
          <a:p>
            <a:endParaRPr lang="en-US" smtClean="0"/>
          </a:p>
          <a:p>
            <a:endParaRPr lang="en-US" smtClean="0"/>
          </a:p>
          <a:p>
            <a:endParaRPr lang="en-US" smtClean="0"/>
          </a:p>
          <a:p>
            <a:pPr lvl="1"/>
            <a:endParaRPr lang="en-GB" smtClean="0"/>
          </a:p>
          <a:p>
            <a:endParaRPr lang="en-US" smtClean="0"/>
          </a:p>
          <a:p>
            <a:endParaRPr lang="en-US"/>
          </a:p>
        </p:txBody>
      </p:sp>
      <p:sp>
        <p:nvSpPr>
          <p:cNvPr id="8" name="Стрелка вправо 3"/>
          <p:cNvSpPr/>
          <p:nvPr/>
        </p:nvSpPr>
        <p:spPr>
          <a:xfrm>
            <a:off x="258763" y="3933056"/>
            <a:ext cx="8258175" cy="881062"/>
          </a:xfrm>
          <a:prstGeom prst="rightArrow">
            <a:avLst/>
          </a:prstGeom>
          <a:solidFill>
            <a:srgbClr val="DFDFF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9" name="Скругленная прямоугольная выноска 9"/>
          <p:cNvSpPr>
            <a:spLocks noChangeArrowheads="1"/>
          </p:cNvSpPr>
          <p:nvPr/>
        </p:nvSpPr>
        <p:spPr bwMode="auto">
          <a:xfrm>
            <a:off x="2058988" y="4842693"/>
            <a:ext cx="2652712" cy="1854200"/>
          </a:xfrm>
          <a:prstGeom prst="wedgeRoundRectCallout">
            <a:avLst>
              <a:gd name="adj1" fmla="val -1528"/>
              <a:gd name="adj2" fmla="val -61986"/>
              <a:gd name="adj3" fmla="val 16667"/>
            </a:avLst>
          </a:prstGeom>
          <a:solidFill>
            <a:srgbClr val="E1F2F3"/>
          </a:solidFill>
          <a:ln w="25400" algn="ctr">
            <a:solidFill>
              <a:srgbClr val="89A4A7"/>
            </a:solidFill>
            <a:miter lim="800000"/>
            <a:headEnd/>
            <a:tailEnd/>
          </a:ln>
        </p:spPr>
        <p:txBody>
          <a:bodyPr/>
          <a:lstStyle/>
          <a:p>
            <a:r>
              <a:rPr lang="en-US" sz="1600" dirty="0"/>
              <a:t>The European </a:t>
            </a:r>
            <a:r>
              <a:rPr lang="en-US" sz="1600" dirty="0" err="1"/>
              <a:t>Radiocommunications</a:t>
            </a:r>
            <a:r>
              <a:rPr lang="en-US" sz="1600" dirty="0"/>
              <a:t> Office (ERO) and the European Telecommunications Office (ETO) merged</a:t>
            </a:r>
            <a:endParaRPr lang="ru-RU" sz="1600" dirty="0"/>
          </a:p>
        </p:txBody>
      </p:sp>
      <p:sp>
        <p:nvSpPr>
          <p:cNvPr id="10" name="TextBox 6"/>
          <p:cNvSpPr txBox="1">
            <a:spLocks noChangeArrowheads="1"/>
          </p:cNvSpPr>
          <p:nvPr/>
        </p:nvSpPr>
        <p:spPr bwMode="auto">
          <a:xfrm>
            <a:off x="280988" y="4191818"/>
            <a:ext cx="10191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b="1" dirty="0"/>
              <a:t>  </a:t>
            </a:r>
            <a:r>
              <a:rPr lang="en-GB" b="1" dirty="0" smtClean="0"/>
              <a:t>1991</a:t>
            </a:r>
            <a:endParaRPr lang="ru-RU" sz="1600" dirty="0"/>
          </a:p>
        </p:txBody>
      </p:sp>
      <p:sp>
        <p:nvSpPr>
          <p:cNvPr id="11" name="TextBox 6"/>
          <p:cNvSpPr txBox="1">
            <a:spLocks noChangeArrowheads="1"/>
          </p:cNvSpPr>
          <p:nvPr/>
        </p:nvSpPr>
        <p:spPr bwMode="auto">
          <a:xfrm>
            <a:off x="3111500" y="4217218"/>
            <a:ext cx="9564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b="1" dirty="0"/>
              <a:t>2001</a:t>
            </a:r>
            <a:r>
              <a:rPr lang="en-GB" sz="1600" dirty="0"/>
              <a:t> </a:t>
            </a:r>
            <a:endParaRPr lang="ru-RU" sz="1600" dirty="0"/>
          </a:p>
        </p:txBody>
      </p:sp>
      <p:sp>
        <p:nvSpPr>
          <p:cNvPr id="12" name="TextBox 6"/>
          <p:cNvSpPr txBox="1">
            <a:spLocks noChangeArrowheads="1"/>
          </p:cNvSpPr>
          <p:nvPr/>
        </p:nvSpPr>
        <p:spPr bwMode="auto">
          <a:xfrm>
            <a:off x="6426200" y="4188643"/>
            <a:ext cx="88210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b="1" dirty="0" smtClean="0"/>
              <a:t>2009 </a:t>
            </a:r>
            <a:endParaRPr lang="ru-RU" b="1" dirty="0"/>
          </a:p>
        </p:txBody>
      </p:sp>
      <p:grpSp>
        <p:nvGrpSpPr>
          <p:cNvPr id="13" name="Group 69"/>
          <p:cNvGrpSpPr>
            <a:grpSpLocks/>
          </p:cNvGrpSpPr>
          <p:nvPr/>
        </p:nvGrpSpPr>
        <p:grpSpPr bwMode="auto">
          <a:xfrm>
            <a:off x="457200" y="2356049"/>
            <a:ext cx="4630737" cy="1679575"/>
            <a:chOff x="249" y="775"/>
            <a:chExt cx="2917" cy="1058"/>
          </a:xfrm>
        </p:grpSpPr>
        <p:sp>
          <p:nvSpPr>
            <p:cNvPr id="14" name="Скругленная прямоугольная выноска 4"/>
            <p:cNvSpPr>
              <a:spLocks noChangeArrowheads="1"/>
            </p:cNvSpPr>
            <p:nvPr/>
          </p:nvSpPr>
          <p:spPr bwMode="auto">
            <a:xfrm>
              <a:off x="249" y="775"/>
              <a:ext cx="1760" cy="994"/>
            </a:xfrm>
            <a:prstGeom prst="wedgeRoundRectCallout">
              <a:avLst>
                <a:gd name="adj1" fmla="val -39884"/>
                <a:gd name="adj2" fmla="val 63884"/>
                <a:gd name="adj3" fmla="val 16667"/>
              </a:avLst>
            </a:prstGeom>
            <a:solidFill>
              <a:srgbClr val="E1F2F3"/>
            </a:solidFill>
            <a:ln w="25400" algn="ctr">
              <a:solidFill>
                <a:srgbClr val="89A4A7"/>
              </a:solidFill>
              <a:miter lim="800000"/>
              <a:headEnd/>
              <a:tailEnd/>
            </a:ln>
          </p:spPr>
          <p:txBody>
            <a:bodyPr/>
            <a:lstStyle/>
            <a:p>
              <a:pPr>
                <a:spcBef>
                  <a:spcPct val="20000"/>
                </a:spcBef>
                <a:buClr>
                  <a:srgbClr val="FF3300"/>
                </a:buClr>
                <a:buSzPct val="110000"/>
              </a:pPr>
              <a:r>
                <a:rPr lang="en-US" sz="1600" dirty="0"/>
                <a:t>European </a:t>
              </a:r>
              <a:r>
                <a:rPr lang="en-US" sz="1600" dirty="0" err="1"/>
                <a:t>Radiocommunications</a:t>
              </a:r>
              <a:r>
                <a:rPr lang="en-US" sz="1600" dirty="0"/>
                <a:t> Office (ERO) was </a:t>
              </a:r>
              <a:r>
                <a:rPr lang="en-US" sz="1600" dirty="0" smtClean="0"/>
                <a:t>established </a:t>
              </a:r>
              <a:r>
                <a:rPr lang="en-US" sz="1600" dirty="0"/>
                <a:t>in 1991</a:t>
              </a:r>
            </a:p>
          </p:txBody>
        </p:sp>
        <p:pic>
          <p:nvPicPr>
            <p:cNvPr id="15" name="Picture 68" descr="ero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7" y="805"/>
              <a:ext cx="1029" cy="10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72"/>
          <p:cNvGrpSpPr>
            <a:grpSpLocks/>
          </p:cNvGrpSpPr>
          <p:nvPr/>
        </p:nvGrpSpPr>
        <p:grpSpPr bwMode="auto">
          <a:xfrm>
            <a:off x="5540375" y="2852936"/>
            <a:ext cx="2408238" cy="3657600"/>
            <a:chOff x="3490" y="1051"/>
            <a:chExt cx="1517" cy="2304"/>
          </a:xfrm>
        </p:grpSpPr>
        <p:sp>
          <p:nvSpPr>
            <p:cNvPr id="17" name="Скругленная прямоугольная выноска 9"/>
            <p:cNvSpPr>
              <a:spLocks noChangeArrowheads="1"/>
            </p:cNvSpPr>
            <p:nvPr/>
          </p:nvSpPr>
          <p:spPr bwMode="auto">
            <a:xfrm>
              <a:off x="3490" y="2316"/>
              <a:ext cx="1517" cy="1039"/>
            </a:xfrm>
            <a:prstGeom prst="wedgeRoundRectCallout">
              <a:avLst>
                <a:gd name="adj1" fmla="val -3065"/>
                <a:gd name="adj2" fmla="val -62032"/>
                <a:gd name="adj3" fmla="val 16667"/>
              </a:avLst>
            </a:prstGeom>
            <a:solidFill>
              <a:srgbClr val="E1F2F3"/>
            </a:solidFill>
            <a:ln w="25400" algn="ctr">
              <a:solidFill>
                <a:srgbClr val="89A4A7"/>
              </a:solidFill>
              <a:miter lim="800000"/>
              <a:headEnd/>
              <a:tailEnd/>
            </a:ln>
          </p:spPr>
          <p:txBody>
            <a:bodyPr/>
            <a:lstStyle/>
            <a:p>
              <a:r>
                <a:rPr lang="en-US" sz="1600" dirty="0"/>
                <a:t>The European Communications Office (ECO) was formally established on 1 July 2009</a:t>
              </a:r>
              <a:endParaRPr lang="ru-RU" sz="1600" dirty="0"/>
            </a:p>
          </p:txBody>
        </p:sp>
        <p:pic>
          <p:nvPicPr>
            <p:cNvPr id="18" name="Picture 71" descr="eco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 y="1051"/>
              <a:ext cx="732" cy="73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542925" y="1446213"/>
            <a:ext cx="7915275" cy="533400"/>
          </a:xfrm>
        </p:spPr>
        <p:txBody>
          <a:bodyPr/>
          <a:lstStyle/>
          <a:p>
            <a:r>
              <a:rPr lang="en-US" dirty="0" smtClean="0"/>
              <a:t>ECO – Support to ECC strategic plan</a:t>
            </a:r>
            <a:endParaRPr lang="da-DK" dirty="0" smtClean="0"/>
          </a:p>
        </p:txBody>
      </p:sp>
      <p:sp>
        <p:nvSpPr>
          <p:cNvPr id="4" name="Rectangle 3"/>
          <p:cNvSpPr/>
          <p:nvPr/>
        </p:nvSpPr>
        <p:spPr>
          <a:xfrm>
            <a:off x="538758" y="2060848"/>
            <a:ext cx="8061325" cy="4653582"/>
          </a:xfrm>
          <a:prstGeom prst="rect">
            <a:avLst/>
          </a:prstGeom>
        </p:spPr>
        <p:txBody>
          <a:bodyPr>
            <a:spAutoFit/>
          </a:bodyPr>
          <a:lstStyle/>
          <a:p>
            <a:pPr marL="342900" indent="-342900">
              <a:buFont typeface="Arial" pitchFamily="34" charset="0"/>
              <a:buChar char="•"/>
              <a:defRPr/>
            </a:pPr>
            <a:endParaRPr lang="en-GB" sz="1800" dirty="0" smtClean="0">
              <a:solidFill>
                <a:srgbClr val="333399"/>
              </a:solidFill>
            </a:endParaRPr>
          </a:p>
          <a:p>
            <a:pPr>
              <a:lnSpc>
                <a:spcPct val="80000"/>
              </a:lnSpc>
              <a:buClr>
                <a:srgbClr val="FF0000"/>
              </a:buClr>
            </a:pPr>
            <a:r>
              <a:rPr lang="en-GB" dirty="0" smtClean="0">
                <a:solidFill>
                  <a:srgbClr val="333399"/>
                </a:solidFill>
              </a:rPr>
              <a:t>ECC strategic plan: defines key actions and challenges for ECC. New version for 2015-2020. </a:t>
            </a:r>
          </a:p>
          <a:p>
            <a:pPr>
              <a:lnSpc>
                <a:spcPct val="80000"/>
              </a:lnSpc>
              <a:buClr>
                <a:srgbClr val="FF0000"/>
              </a:buClr>
            </a:pPr>
            <a:r>
              <a:rPr lang="en-GB" dirty="0" smtClean="0">
                <a:solidFill>
                  <a:srgbClr val="333399"/>
                </a:solidFill>
              </a:rPr>
              <a:t>Identifies tasks for the ECO as support for ECC in its focal point role</a:t>
            </a:r>
            <a:r>
              <a:rPr lang="en-GB" sz="2000" dirty="0" smtClean="0">
                <a:solidFill>
                  <a:srgbClr val="333399"/>
                </a:solidFill>
              </a:rPr>
              <a:t>:</a:t>
            </a:r>
          </a:p>
          <a:p>
            <a:pPr>
              <a:lnSpc>
                <a:spcPct val="80000"/>
              </a:lnSpc>
              <a:buClr>
                <a:srgbClr val="FF0000"/>
              </a:buClr>
            </a:pPr>
            <a:r>
              <a:rPr lang="en-GB" sz="2000" dirty="0" smtClean="0">
                <a:solidFill>
                  <a:srgbClr val="333399"/>
                </a:solidFill>
              </a:rPr>
              <a:t> </a:t>
            </a:r>
          </a:p>
          <a:p>
            <a:pPr marL="285750" indent="-285750">
              <a:lnSpc>
                <a:spcPct val="80000"/>
              </a:lnSpc>
              <a:buClr>
                <a:srgbClr val="FF0000"/>
              </a:buClr>
              <a:buFont typeface="Arial" pitchFamily="34" charset="0"/>
              <a:buChar char="•"/>
            </a:pPr>
            <a:r>
              <a:rPr lang="en-GB" sz="2000" dirty="0" smtClean="0">
                <a:solidFill>
                  <a:srgbClr val="333399"/>
                </a:solidFill>
              </a:rPr>
              <a:t>explore relationships with universities, relevant scientific institutes and European research programmes,</a:t>
            </a:r>
          </a:p>
          <a:p>
            <a:pPr marL="285750" indent="-285750">
              <a:lnSpc>
                <a:spcPct val="80000"/>
              </a:lnSpc>
              <a:buClr>
                <a:srgbClr val="FF0000"/>
              </a:buClr>
              <a:buFont typeface="Arial" pitchFamily="34" charset="0"/>
              <a:buChar char="•"/>
            </a:pPr>
            <a:r>
              <a:rPr lang="en-GB" sz="2000" dirty="0" smtClean="0">
                <a:solidFill>
                  <a:srgbClr val="333399"/>
                </a:solidFill>
              </a:rPr>
              <a:t>ensure proper maintenance and development of EFIS,</a:t>
            </a:r>
          </a:p>
          <a:p>
            <a:pPr marL="285750" indent="-285750">
              <a:lnSpc>
                <a:spcPct val="80000"/>
              </a:lnSpc>
              <a:buClr>
                <a:srgbClr val="FF0000"/>
              </a:buClr>
              <a:buFont typeface="Arial" pitchFamily="34" charset="0"/>
              <a:buChar char="•"/>
            </a:pPr>
            <a:r>
              <a:rPr lang="en-GB" sz="2000" dirty="0" smtClean="0">
                <a:solidFill>
                  <a:srgbClr val="333399"/>
                </a:solidFill>
              </a:rPr>
              <a:t>assist Administrations in making proposals for studies,</a:t>
            </a:r>
          </a:p>
          <a:p>
            <a:pPr marL="285750" indent="-285750">
              <a:lnSpc>
                <a:spcPct val="80000"/>
              </a:lnSpc>
              <a:buClr>
                <a:srgbClr val="FF0000"/>
              </a:buClr>
              <a:buFont typeface="Arial" pitchFamily="34" charset="0"/>
              <a:buChar char="•"/>
            </a:pPr>
            <a:r>
              <a:rPr lang="en-GB" sz="2000" dirty="0" smtClean="0">
                <a:solidFill>
                  <a:srgbClr val="333399"/>
                </a:solidFill>
              </a:rPr>
              <a:t>promote ECC deliverables and activity,</a:t>
            </a:r>
          </a:p>
          <a:p>
            <a:pPr marL="285750" indent="-285750">
              <a:lnSpc>
                <a:spcPct val="80000"/>
              </a:lnSpc>
              <a:buClr>
                <a:srgbClr val="FF0000"/>
              </a:buClr>
              <a:buFont typeface="Arial" pitchFamily="34" charset="0"/>
              <a:buChar char="•"/>
            </a:pPr>
            <a:r>
              <a:rPr lang="en-GB" sz="2000" dirty="0" smtClean="0">
                <a:solidFill>
                  <a:srgbClr val="333399"/>
                </a:solidFill>
              </a:rPr>
              <a:t>develop a communication programme (e.g. electronic newsletters) to support the promotion of ECC achievements,</a:t>
            </a:r>
          </a:p>
          <a:p>
            <a:pPr marL="285750" indent="-285750">
              <a:lnSpc>
                <a:spcPct val="80000"/>
              </a:lnSpc>
              <a:buClr>
                <a:srgbClr val="FF0000"/>
              </a:buClr>
              <a:buFont typeface="Arial" pitchFamily="34" charset="0"/>
              <a:buChar char="•"/>
            </a:pPr>
            <a:r>
              <a:rPr lang="en-GB" sz="2000" dirty="0" smtClean="0">
                <a:solidFill>
                  <a:srgbClr val="333399"/>
                </a:solidFill>
              </a:rPr>
              <a:t>develop training sessions and materials for newcomers,</a:t>
            </a:r>
          </a:p>
          <a:p>
            <a:pPr marL="285750" indent="-285750">
              <a:lnSpc>
                <a:spcPct val="80000"/>
              </a:lnSpc>
              <a:buClr>
                <a:srgbClr val="FF0000"/>
              </a:buClr>
              <a:buFont typeface="Arial" pitchFamily="34" charset="0"/>
              <a:buChar char="•"/>
            </a:pPr>
            <a:r>
              <a:rPr lang="en-GB" sz="2000" dirty="0" smtClean="0">
                <a:solidFill>
                  <a:srgbClr val="333399"/>
                </a:solidFill>
              </a:rPr>
              <a:t>support ECC in developing close relations with industry and other external organisations,</a:t>
            </a:r>
          </a:p>
          <a:p>
            <a:pPr marL="285750" indent="-285750">
              <a:lnSpc>
                <a:spcPct val="80000"/>
              </a:lnSpc>
              <a:buClr>
                <a:srgbClr val="FF0000"/>
              </a:buClr>
              <a:buFont typeface="Arial" pitchFamily="34" charset="0"/>
              <a:buChar char="•"/>
            </a:pPr>
            <a:r>
              <a:rPr lang="en-GB" sz="2000" dirty="0" smtClean="0">
                <a:solidFill>
                  <a:srgbClr val="333399"/>
                </a:solidFill>
              </a:rPr>
              <a:t>support ECC in organising workshops on thematic issues.</a:t>
            </a:r>
          </a:p>
          <a:p>
            <a:pPr>
              <a:lnSpc>
                <a:spcPct val="80000"/>
              </a:lnSpc>
              <a:buClr>
                <a:srgbClr val="FF0000"/>
              </a:buClr>
            </a:pPr>
            <a:endParaRPr lang="en-GB" sz="2000" dirty="0">
              <a:solidFill>
                <a:srgbClr val="333399"/>
              </a:solidFill>
            </a:endParaRPr>
          </a:p>
        </p:txBody>
      </p:sp>
    </p:spTree>
    <p:extLst>
      <p:ext uri="{BB962C8B-B14F-4D97-AF65-F5344CB8AC3E}">
        <p14:creationId xmlns:p14="http://schemas.microsoft.com/office/powerpoint/2010/main" val="40091747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ECO – operational services</a:t>
            </a:r>
            <a:endParaRPr lang="da-DK" dirty="0"/>
          </a:p>
        </p:txBody>
      </p:sp>
      <p:sp>
        <p:nvSpPr>
          <p:cNvPr id="3" name="Footer Placeholder 2"/>
          <p:cNvSpPr>
            <a:spLocks noGrp="1"/>
          </p:cNvSpPr>
          <p:nvPr>
            <p:ph type="ftr" sz="quarter" idx="10"/>
          </p:nvPr>
        </p:nvSpPr>
        <p:spPr/>
        <p:txBody>
          <a:bodyPr/>
          <a:lstStyle/>
          <a:p>
            <a:pPr>
              <a:defRPr/>
            </a:pPr>
            <a:r>
              <a:rPr lang="en-US" smtClean="0"/>
              <a:t>Footer copy here</a:t>
            </a:r>
            <a:endParaRPr lang="en-US" sz="1400">
              <a:solidFill>
                <a:schemeClr val="tx1"/>
              </a:solidFill>
              <a:latin typeface="Times" pitchFamily="-32" charset="0"/>
            </a:endParaRPr>
          </a:p>
        </p:txBody>
      </p:sp>
      <p:sp>
        <p:nvSpPr>
          <p:cNvPr id="4" name="Rectangle 3"/>
          <p:cNvSpPr/>
          <p:nvPr/>
        </p:nvSpPr>
        <p:spPr>
          <a:xfrm>
            <a:off x="0" y="2132856"/>
            <a:ext cx="9144000" cy="4179606"/>
          </a:xfrm>
          <a:prstGeom prst="rect">
            <a:avLst/>
          </a:prstGeom>
        </p:spPr>
        <p:txBody>
          <a:bodyPr wrap="square">
            <a:spAutoFit/>
          </a:bodyPr>
          <a:lstStyle/>
          <a:p>
            <a:pPr marL="285750" indent="-285750">
              <a:lnSpc>
                <a:spcPct val="80000"/>
              </a:lnSpc>
              <a:buClr>
                <a:srgbClr val="FF0000"/>
              </a:buClr>
              <a:buFont typeface="Arial" pitchFamily="34" charset="0"/>
              <a:buChar char="•"/>
            </a:pPr>
            <a:r>
              <a:rPr lang="en-US" dirty="0" smtClean="0">
                <a:solidFill>
                  <a:srgbClr val="333399"/>
                </a:solidFill>
              </a:rPr>
              <a:t>Manage CEPT family of websites</a:t>
            </a:r>
          </a:p>
          <a:p>
            <a:pPr marL="285750" indent="-285750">
              <a:lnSpc>
                <a:spcPct val="80000"/>
              </a:lnSpc>
              <a:buClr>
                <a:srgbClr val="FF0000"/>
              </a:buClr>
              <a:buFont typeface="Arial" pitchFamily="34" charset="0"/>
              <a:buChar char="•"/>
            </a:pPr>
            <a:r>
              <a:rPr lang="en-US" dirty="0" smtClean="0">
                <a:solidFill>
                  <a:srgbClr val="333399"/>
                </a:solidFill>
              </a:rPr>
              <a:t>Conduct, on behalf of ECC, consultations on draft deliverables and questionnaires on </a:t>
            </a:r>
            <a:r>
              <a:rPr lang="en-US" dirty="0">
                <a:solidFill>
                  <a:srgbClr val="333399"/>
                </a:solidFill>
              </a:rPr>
              <a:t>specific </a:t>
            </a:r>
            <a:r>
              <a:rPr lang="en-US" dirty="0" smtClean="0">
                <a:solidFill>
                  <a:srgbClr val="333399"/>
                </a:solidFill>
              </a:rPr>
              <a:t>topics </a:t>
            </a:r>
            <a:endParaRPr lang="en-US" dirty="0">
              <a:solidFill>
                <a:srgbClr val="333399"/>
              </a:solidFill>
            </a:endParaRPr>
          </a:p>
          <a:p>
            <a:pPr marL="285750" indent="-285750">
              <a:lnSpc>
                <a:spcPct val="80000"/>
              </a:lnSpc>
              <a:buClr>
                <a:srgbClr val="FF0000"/>
              </a:buClr>
              <a:buFont typeface="Arial" pitchFamily="34" charset="0"/>
              <a:buChar char="•"/>
            </a:pPr>
            <a:r>
              <a:rPr lang="en-US" dirty="0" smtClean="0">
                <a:solidFill>
                  <a:srgbClr val="333399"/>
                </a:solidFill>
              </a:rPr>
              <a:t>Publish </a:t>
            </a:r>
            <a:r>
              <a:rPr lang="en-US" dirty="0">
                <a:solidFill>
                  <a:srgbClr val="333399"/>
                </a:solidFill>
              </a:rPr>
              <a:t>CEPT deliverables </a:t>
            </a:r>
            <a:r>
              <a:rPr lang="en-US" dirty="0" smtClean="0">
                <a:solidFill>
                  <a:srgbClr val="333399"/>
                </a:solidFill>
              </a:rPr>
              <a:t>and </a:t>
            </a:r>
            <a:r>
              <a:rPr lang="en-US" dirty="0">
                <a:solidFill>
                  <a:srgbClr val="333399"/>
                </a:solidFill>
              </a:rPr>
              <a:t>keep a record of their implementation: </a:t>
            </a:r>
            <a:r>
              <a:rPr lang="en-US" dirty="0">
                <a:solidFill>
                  <a:srgbClr val="333399"/>
                </a:solidFill>
                <a:hlinkClick r:id="rId2"/>
              </a:rPr>
              <a:t>http://www.ecodocdb.dk</a:t>
            </a:r>
            <a:r>
              <a:rPr lang="en-US" dirty="0" smtClean="0">
                <a:solidFill>
                  <a:srgbClr val="333399"/>
                </a:solidFill>
                <a:hlinkClick r:id="rId2"/>
              </a:rPr>
              <a:t>/</a:t>
            </a:r>
            <a:r>
              <a:rPr lang="en-US" dirty="0" smtClean="0">
                <a:solidFill>
                  <a:srgbClr val="333399"/>
                </a:solidFill>
              </a:rPr>
              <a:t> </a:t>
            </a:r>
            <a:endParaRPr lang="en-US" dirty="0">
              <a:solidFill>
                <a:srgbClr val="333399"/>
              </a:solidFill>
            </a:endParaRPr>
          </a:p>
          <a:p>
            <a:pPr marL="285750" indent="-285750">
              <a:lnSpc>
                <a:spcPct val="80000"/>
              </a:lnSpc>
              <a:buClr>
                <a:srgbClr val="FF0000"/>
              </a:buClr>
              <a:buFont typeface="Arial" pitchFamily="34" charset="0"/>
              <a:buChar char="•"/>
            </a:pPr>
            <a:r>
              <a:rPr lang="en-US" dirty="0" smtClean="0">
                <a:solidFill>
                  <a:srgbClr val="333399"/>
                </a:solidFill>
              </a:rPr>
              <a:t>Develop </a:t>
            </a:r>
            <a:r>
              <a:rPr lang="en-US" dirty="0">
                <a:solidFill>
                  <a:srgbClr val="333399"/>
                </a:solidFill>
              </a:rPr>
              <a:t>and maintain online information </a:t>
            </a:r>
            <a:r>
              <a:rPr lang="en-US" dirty="0" smtClean="0">
                <a:solidFill>
                  <a:srgbClr val="333399"/>
                </a:solidFill>
              </a:rPr>
              <a:t>systems: </a:t>
            </a:r>
          </a:p>
          <a:p>
            <a:pPr marL="742950" lvl="1" indent="-285750">
              <a:lnSpc>
                <a:spcPct val="80000"/>
              </a:lnSpc>
              <a:buClr>
                <a:srgbClr val="FF0000"/>
              </a:buClr>
              <a:buFont typeface="Arial" pitchFamily="34" charset="0"/>
              <a:buChar char="•"/>
            </a:pPr>
            <a:r>
              <a:rPr lang="en-US" dirty="0" smtClean="0">
                <a:solidFill>
                  <a:srgbClr val="333399"/>
                </a:solidFill>
              </a:rPr>
              <a:t>EFIS</a:t>
            </a:r>
            <a:r>
              <a:rPr lang="en-US" dirty="0">
                <a:solidFill>
                  <a:srgbClr val="333399"/>
                </a:solidFill>
              </a:rPr>
              <a:t>, </a:t>
            </a:r>
            <a:r>
              <a:rPr lang="en-US" dirty="0">
                <a:solidFill>
                  <a:srgbClr val="333399"/>
                </a:solidFill>
                <a:hlinkClick r:id="rId3"/>
              </a:rPr>
              <a:t>http://www.efis.dk</a:t>
            </a:r>
            <a:r>
              <a:rPr lang="en-US" dirty="0" smtClean="0">
                <a:solidFill>
                  <a:srgbClr val="333399"/>
                </a:solidFill>
                <a:hlinkClick r:id="rId3"/>
              </a:rPr>
              <a:t>/</a:t>
            </a:r>
            <a:r>
              <a:rPr lang="en-US" dirty="0" smtClean="0">
                <a:solidFill>
                  <a:srgbClr val="333399"/>
                </a:solidFill>
              </a:rPr>
              <a:t> </a:t>
            </a:r>
          </a:p>
          <a:p>
            <a:pPr marL="742950" lvl="1" indent="-285750">
              <a:lnSpc>
                <a:spcPct val="80000"/>
              </a:lnSpc>
              <a:buClr>
                <a:srgbClr val="FF0000"/>
              </a:buClr>
              <a:buFont typeface="Arial" pitchFamily="34" charset="0"/>
              <a:buChar char="•"/>
            </a:pPr>
            <a:r>
              <a:rPr lang="en-US" dirty="0" smtClean="0">
                <a:solidFill>
                  <a:srgbClr val="333399"/>
                </a:solidFill>
              </a:rPr>
              <a:t>ECC Work </a:t>
            </a:r>
            <a:r>
              <a:rPr lang="en-US" dirty="0" err="1" smtClean="0">
                <a:solidFill>
                  <a:srgbClr val="333399"/>
                </a:solidFill>
              </a:rPr>
              <a:t>Programme</a:t>
            </a:r>
            <a:r>
              <a:rPr lang="en-US" dirty="0">
                <a:solidFill>
                  <a:srgbClr val="333399"/>
                </a:solidFill>
              </a:rPr>
              <a:t> database, </a:t>
            </a:r>
            <a:r>
              <a:rPr lang="en-US" dirty="0">
                <a:solidFill>
                  <a:srgbClr val="333399"/>
                </a:solidFill>
                <a:hlinkClick r:id="rId4"/>
              </a:rPr>
              <a:t>http://eccwp.cept.org</a:t>
            </a:r>
            <a:r>
              <a:rPr lang="en-US" dirty="0" smtClean="0">
                <a:solidFill>
                  <a:srgbClr val="333399"/>
                </a:solidFill>
                <a:hlinkClick r:id="rId4"/>
              </a:rPr>
              <a:t>/</a:t>
            </a:r>
            <a:endParaRPr lang="en-US" dirty="0" smtClean="0">
              <a:solidFill>
                <a:srgbClr val="333399"/>
              </a:solidFill>
            </a:endParaRPr>
          </a:p>
          <a:p>
            <a:pPr marL="742950" lvl="1" indent="-285750">
              <a:lnSpc>
                <a:spcPct val="80000"/>
              </a:lnSpc>
              <a:buClr>
                <a:srgbClr val="FF0000"/>
              </a:buClr>
              <a:buFont typeface="Arial" pitchFamily="34" charset="0"/>
              <a:buChar char="•"/>
            </a:pPr>
            <a:r>
              <a:rPr lang="en-US" dirty="0" smtClean="0">
                <a:solidFill>
                  <a:srgbClr val="333399"/>
                </a:solidFill>
              </a:rPr>
              <a:t>Information repository </a:t>
            </a:r>
            <a:r>
              <a:rPr lang="en-US" dirty="0">
                <a:solidFill>
                  <a:srgbClr val="333399"/>
                </a:solidFill>
              </a:rPr>
              <a:t>for coordination at 700 MHz, </a:t>
            </a:r>
            <a:r>
              <a:rPr lang="en-US" dirty="0">
                <a:solidFill>
                  <a:srgbClr val="333399"/>
                </a:solidFill>
                <a:hlinkClick r:id="rId5"/>
              </a:rPr>
              <a:t>http://</a:t>
            </a:r>
            <a:r>
              <a:rPr lang="en-US" dirty="0" smtClean="0">
                <a:solidFill>
                  <a:srgbClr val="333399"/>
                </a:solidFill>
                <a:hlinkClick r:id="rId5"/>
              </a:rPr>
              <a:t>700mhz.cept.org/countries</a:t>
            </a:r>
            <a:r>
              <a:rPr lang="en-US" dirty="0" smtClean="0">
                <a:solidFill>
                  <a:srgbClr val="333399"/>
                </a:solidFill>
              </a:rPr>
              <a:t>  </a:t>
            </a:r>
          </a:p>
          <a:p>
            <a:pPr marL="285750" lvl="1" indent="-285750">
              <a:lnSpc>
                <a:spcPct val="80000"/>
              </a:lnSpc>
              <a:buClr>
                <a:srgbClr val="FF0000"/>
              </a:buClr>
              <a:buFont typeface="Arial" pitchFamily="34" charset="0"/>
              <a:buChar char="•"/>
            </a:pPr>
            <a:r>
              <a:rPr lang="en-US" dirty="0" smtClean="0">
                <a:solidFill>
                  <a:srgbClr val="333399"/>
                </a:solidFill>
              </a:rPr>
              <a:t>Develop and maintain SEAMCAT Spectrum Engineering tool, </a:t>
            </a:r>
            <a:r>
              <a:rPr lang="en-US" dirty="0">
                <a:solidFill>
                  <a:srgbClr val="333399"/>
                </a:solidFill>
                <a:hlinkClick r:id="rId6"/>
              </a:rPr>
              <a:t>http://www.seamcat.org/</a:t>
            </a:r>
            <a:r>
              <a:rPr lang="en-US" dirty="0">
                <a:solidFill>
                  <a:srgbClr val="333399"/>
                </a:solidFill>
              </a:rPr>
              <a:t> </a:t>
            </a:r>
          </a:p>
          <a:p>
            <a:pPr marL="285750" indent="-285750">
              <a:lnSpc>
                <a:spcPct val="80000"/>
              </a:lnSpc>
              <a:buClr>
                <a:srgbClr val="FF0000"/>
              </a:buClr>
              <a:buFont typeface="Arial" pitchFamily="34" charset="0"/>
              <a:buChar char="•"/>
            </a:pPr>
            <a:r>
              <a:rPr lang="en-US" dirty="0" smtClean="0">
                <a:solidFill>
                  <a:srgbClr val="333399"/>
                </a:solidFill>
              </a:rPr>
              <a:t>Provide a central source of information:</a:t>
            </a:r>
          </a:p>
          <a:p>
            <a:pPr lvl="2">
              <a:lnSpc>
                <a:spcPct val="80000"/>
              </a:lnSpc>
              <a:buClr>
                <a:srgbClr val="FF0000"/>
              </a:buClr>
            </a:pPr>
            <a:r>
              <a:rPr lang="en-US" dirty="0">
                <a:solidFill>
                  <a:srgbClr val="333399"/>
                </a:solidFill>
                <a:hlinkClick r:id="rId7"/>
              </a:rPr>
              <a:t>http://</a:t>
            </a:r>
            <a:r>
              <a:rPr lang="en-US" dirty="0" smtClean="0">
                <a:solidFill>
                  <a:srgbClr val="333399"/>
                </a:solidFill>
                <a:hlinkClick r:id="rId7"/>
              </a:rPr>
              <a:t>www.cept.org/ecc/topics</a:t>
            </a:r>
            <a:r>
              <a:rPr lang="en-US" dirty="0" smtClean="0">
                <a:solidFill>
                  <a:srgbClr val="333399"/>
                </a:solidFill>
              </a:rPr>
              <a:t> </a:t>
            </a:r>
          </a:p>
          <a:p>
            <a:pPr marL="285750" indent="-285750">
              <a:lnSpc>
                <a:spcPct val="80000"/>
              </a:lnSpc>
              <a:buClr>
                <a:srgbClr val="FF0000"/>
              </a:buClr>
              <a:buFont typeface="Arial" pitchFamily="34" charset="0"/>
              <a:buChar char="•"/>
            </a:pPr>
            <a:endParaRPr lang="en-US" sz="2400" dirty="0">
              <a:solidFill>
                <a:srgbClr val="333399"/>
              </a:solidFill>
            </a:endParaRPr>
          </a:p>
        </p:txBody>
      </p:sp>
    </p:spTree>
    <p:extLst>
      <p:ext uri="{BB962C8B-B14F-4D97-AF65-F5344CB8AC3E}">
        <p14:creationId xmlns:p14="http://schemas.microsoft.com/office/powerpoint/2010/main" val="2344042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dirty="0" smtClean="0"/>
              <a:t>ECO</a:t>
            </a:r>
            <a:endParaRPr lang="da-DK" dirty="0"/>
          </a:p>
        </p:txBody>
      </p:sp>
      <p:sp>
        <p:nvSpPr>
          <p:cNvPr id="6" name="Rectangle 5"/>
          <p:cNvSpPr/>
          <p:nvPr/>
        </p:nvSpPr>
        <p:spPr>
          <a:xfrm>
            <a:off x="542925" y="2060848"/>
            <a:ext cx="8061523" cy="1508105"/>
          </a:xfrm>
          <a:prstGeom prst="rect">
            <a:avLst/>
          </a:prstGeom>
        </p:spPr>
        <p:txBody>
          <a:bodyPr wrap="square">
            <a:spAutoFit/>
          </a:bodyPr>
          <a:lstStyle/>
          <a:p>
            <a:pPr marL="342900" indent="-342900">
              <a:buFont typeface="Arial" charset="0"/>
              <a:buChar char="•"/>
            </a:pPr>
            <a:endParaRPr lang="da-DK" sz="1400" dirty="0" smtClean="0">
              <a:solidFill>
                <a:srgbClr val="333399"/>
              </a:solidFill>
            </a:endParaRPr>
          </a:p>
          <a:p>
            <a:pPr marL="342900" indent="-342900">
              <a:buClr>
                <a:srgbClr val="FF0000"/>
              </a:buClr>
              <a:buFont typeface="Arial" charset="0"/>
              <a:buChar char="•"/>
            </a:pPr>
            <a:r>
              <a:rPr lang="da-DK" sz="2400" dirty="0" smtClean="0">
                <a:solidFill>
                  <a:srgbClr val="333399"/>
                </a:solidFill>
              </a:rPr>
              <a:t>12 employees</a:t>
            </a:r>
          </a:p>
          <a:p>
            <a:pPr marL="800100" lvl="1" indent="-342900">
              <a:buClr>
                <a:srgbClr val="FF0000"/>
              </a:buClr>
              <a:buFont typeface="Arial" pitchFamily="34" charset="0"/>
              <a:buChar char="•"/>
            </a:pPr>
            <a:r>
              <a:rPr lang="da-DK" sz="2000" dirty="0" smtClean="0">
                <a:solidFill>
                  <a:srgbClr val="333399"/>
                </a:solidFill>
              </a:rPr>
              <a:t>7 experts </a:t>
            </a:r>
          </a:p>
          <a:p>
            <a:pPr marL="800100" lvl="1" indent="-342900">
              <a:buClr>
                <a:srgbClr val="FF0000"/>
              </a:buClr>
              <a:buFont typeface="Arial" pitchFamily="34" charset="0"/>
              <a:buChar char="•"/>
            </a:pPr>
            <a:r>
              <a:rPr lang="da-DK" sz="2000" dirty="0" smtClean="0">
                <a:solidFill>
                  <a:srgbClr val="333399"/>
                </a:solidFill>
              </a:rPr>
              <a:t>5 general staff</a:t>
            </a:r>
          </a:p>
          <a:p>
            <a:pPr marL="342900" indent="-342900">
              <a:buFont typeface="Arial" charset="0"/>
              <a:buChar char="•"/>
            </a:pPr>
            <a:endParaRPr lang="da-DK" sz="1400" dirty="0">
              <a:solidFill>
                <a:srgbClr val="333399"/>
              </a:solidFill>
            </a:endParaRPr>
          </a:p>
        </p:txBody>
      </p:sp>
      <p:sp>
        <p:nvSpPr>
          <p:cNvPr id="2" name="Rectangle 1"/>
          <p:cNvSpPr/>
          <p:nvPr/>
        </p:nvSpPr>
        <p:spPr>
          <a:xfrm>
            <a:off x="323528" y="6193124"/>
            <a:ext cx="2525050" cy="430887"/>
          </a:xfrm>
          <a:prstGeom prst="rect">
            <a:avLst/>
          </a:prstGeom>
        </p:spPr>
        <p:txBody>
          <a:bodyPr wrap="none">
            <a:spAutoFit/>
          </a:bodyPr>
          <a:lstStyle/>
          <a:p>
            <a:r>
              <a:rPr lang="da-DK" dirty="0" smtClean="0">
                <a:hlinkClick r:id="rId2"/>
              </a:rPr>
              <a:t>http</a:t>
            </a:r>
            <a:r>
              <a:rPr lang="da-DK" dirty="0">
                <a:hlinkClick r:id="rId2"/>
              </a:rPr>
              <a:t>://</a:t>
            </a:r>
            <a:r>
              <a:rPr lang="da-DK" dirty="0" smtClean="0">
                <a:hlinkClick r:id="rId2"/>
              </a:rPr>
              <a:t>cept.org/eco</a:t>
            </a:r>
            <a:r>
              <a:rPr lang="da-DK" dirty="0" smtClean="0"/>
              <a:t> </a:t>
            </a:r>
            <a:endParaRPr lang="da-DK" dirty="0"/>
          </a:p>
        </p:txBody>
      </p:sp>
      <p:sp>
        <p:nvSpPr>
          <p:cNvPr id="4" name="Rectangle 3"/>
          <p:cNvSpPr/>
          <p:nvPr/>
        </p:nvSpPr>
        <p:spPr>
          <a:xfrm>
            <a:off x="4283968" y="6023848"/>
            <a:ext cx="4572000" cy="769441"/>
          </a:xfrm>
          <a:prstGeom prst="rect">
            <a:avLst/>
          </a:prstGeom>
        </p:spPr>
        <p:txBody>
          <a:bodyPr>
            <a:spAutoFit/>
          </a:bodyPr>
          <a:lstStyle/>
          <a:p>
            <a:r>
              <a:rPr lang="da-DK" dirty="0">
                <a:hlinkClick r:id="rId3"/>
              </a:rPr>
              <a:t>http://</a:t>
            </a:r>
            <a:r>
              <a:rPr lang="da-DK" dirty="0" smtClean="0">
                <a:hlinkClick r:id="rId3"/>
              </a:rPr>
              <a:t>cept.org/eco/about-eco/eco-annual-report</a:t>
            </a:r>
            <a:r>
              <a:rPr lang="da-DK" dirty="0" smtClean="0"/>
              <a:t> </a:t>
            </a:r>
            <a:endParaRPr lang="da-DK"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2130802"/>
            <a:ext cx="2838450" cy="385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Q:\1- ECO\1.1 OFFICE\1.1.17 Annual Report\2016\ECO group photo\ECO staff for web - ECO staff grou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3805862"/>
            <a:ext cx="5004048" cy="1861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6234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ECO Council</a:t>
            </a:r>
            <a:endParaRPr lang="da-DK" dirty="0"/>
          </a:p>
        </p:txBody>
      </p:sp>
      <p:sp>
        <p:nvSpPr>
          <p:cNvPr id="7" name="Rectangle 6"/>
          <p:cNvSpPr/>
          <p:nvPr/>
        </p:nvSpPr>
        <p:spPr>
          <a:xfrm>
            <a:off x="2286000" y="1182231"/>
            <a:ext cx="4572000" cy="430887"/>
          </a:xfrm>
          <a:prstGeom prst="rect">
            <a:avLst/>
          </a:prstGeom>
        </p:spPr>
        <p:txBody>
          <a:bodyPr>
            <a:spAutoFit/>
          </a:bodyPr>
          <a:lstStyle/>
          <a:p>
            <a:r>
              <a:rPr lang="da-DK" dirty="0" smtClean="0"/>
              <a:t>.</a:t>
            </a:r>
            <a:endParaRPr lang="da-DK" dirty="0"/>
          </a:p>
        </p:txBody>
      </p:sp>
      <p:sp>
        <p:nvSpPr>
          <p:cNvPr id="8" name="Rectangle 7"/>
          <p:cNvSpPr/>
          <p:nvPr/>
        </p:nvSpPr>
        <p:spPr>
          <a:xfrm>
            <a:off x="542925" y="2194406"/>
            <a:ext cx="3020963" cy="3108543"/>
          </a:xfrm>
          <a:prstGeom prst="rect">
            <a:avLst/>
          </a:prstGeom>
        </p:spPr>
        <p:txBody>
          <a:bodyPr wrap="square">
            <a:spAutoFit/>
          </a:bodyPr>
          <a:lstStyle/>
          <a:p>
            <a:pPr marL="342900" indent="-342900">
              <a:buFont typeface="Arial" charset="0"/>
              <a:buChar char="•"/>
            </a:pPr>
            <a:endParaRPr lang="da-DK" sz="1400" dirty="0" smtClean="0">
              <a:solidFill>
                <a:srgbClr val="333399"/>
              </a:solidFill>
            </a:endParaRPr>
          </a:p>
          <a:p>
            <a:r>
              <a:rPr lang="da-DK" sz="1400" dirty="0" smtClean="0">
                <a:solidFill>
                  <a:srgbClr val="333399"/>
                </a:solidFill>
              </a:rPr>
              <a:t>ECO Council – 35 CEPT countries: </a:t>
            </a:r>
          </a:p>
          <a:p>
            <a:r>
              <a:rPr lang="da-DK" sz="1400" dirty="0">
                <a:solidFill>
                  <a:srgbClr val="333399"/>
                </a:solidFill>
              </a:rPr>
              <a:t>Austria, Belgium, Bosnia and Herzegovina, Bulgaria, Croatia, Cyprus, Czech Republic, Denmark, Estonia, Finland, France, Germany, Greece, Hungary, Iceland, Ireland, Italy, Latvia, Liechtenstein, Lithuania, Luxembourg, Monaco, Montenegro, the Netherlands, Norway, Poland, Portugal, Romania, Slovak Republic, Spain, Sweden, Switzerland, Turkey, the United Kingdom and Vatican City.</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2132856"/>
            <a:ext cx="4660181" cy="4674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12109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da-DK" dirty="0" smtClean="0">
                <a:solidFill>
                  <a:srgbClr val="333399"/>
                </a:solidFill>
              </a:rPr>
              <a:t>Thanks for your attention!!</a:t>
            </a:r>
          </a:p>
          <a:p>
            <a:pPr marL="0" indent="0">
              <a:buNone/>
            </a:pPr>
            <a:endParaRPr lang="da-DK" dirty="0">
              <a:solidFill>
                <a:srgbClr val="333399"/>
              </a:solidFill>
            </a:endParaRPr>
          </a:p>
          <a:p>
            <a:pPr marL="0" indent="0">
              <a:buNone/>
            </a:pPr>
            <a:r>
              <a:rPr lang="da-DK" dirty="0" smtClean="0">
                <a:solidFill>
                  <a:srgbClr val="333399"/>
                </a:solidFill>
              </a:rPr>
              <a:t>Questions ??</a:t>
            </a:r>
            <a:endParaRPr lang="da-DK" dirty="0">
              <a:solidFill>
                <a:srgbClr val="333399"/>
              </a:solidFill>
            </a:endParaRPr>
          </a:p>
        </p:txBody>
      </p:sp>
    </p:spTree>
    <p:extLst>
      <p:ext uri="{BB962C8B-B14F-4D97-AF65-F5344CB8AC3E}">
        <p14:creationId xmlns:p14="http://schemas.microsoft.com/office/powerpoint/2010/main" val="3974822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European Conference of Postal and Telecommunications Administrations </a:t>
            </a:r>
            <a:r>
              <a:rPr lang="en-US" dirty="0" smtClean="0"/>
              <a:t> - </a:t>
            </a:r>
            <a:r>
              <a:rPr lang="da-DK" dirty="0" smtClean="0"/>
              <a:t>CEPT </a:t>
            </a:r>
            <a:endParaRPr lang="da-DK" dirty="0"/>
          </a:p>
        </p:txBody>
      </p:sp>
      <p:sp>
        <p:nvSpPr>
          <p:cNvPr id="3" name="Content Placeholder 2"/>
          <p:cNvSpPr>
            <a:spLocks noGrp="1"/>
          </p:cNvSpPr>
          <p:nvPr>
            <p:ph idx="1"/>
          </p:nvPr>
        </p:nvSpPr>
        <p:spPr>
          <a:xfrm>
            <a:off x="611560" y="2362200"/>
            <a:ext cx="8352928" cy="4019128"/>
          </a:xfrm>
        </p:spPr>
        <p:txBody>
          <a:bodyPr/>
          <a:lstStyle/>
          <a:p>
            <a:pPr>
              <a:buClr>
                <a:srgbClr val="FF0000"/>
              </a:buClr>
            </a:pPr>
            <a:r>
              <a:rPr lang="en-GB" sz="2400" dirty="0" smtClean="0">
                <a:solidFill>
                  <a:srgbClr val="333399"/>
                </a:solidFill>
              </a:rPr>
              <a:t>CEPT established in 1959 by 19 countries as voluntary association.</a:t>
            </a:r>
          </a:p>
          <a:p>
            <a:pPr>
              <a:buClr>
                <a:srgbClr val="FF0000"/>
              </a:buClr>
            </a:pPr>
            <a:r>
              <a:rPr lang="en-GB" sz="2400" dirty="0" smtClean="0">
                <a:solidFill>
                  <a:srgbClr val="333399"/>
                </a:solidFill>
              </a:rPr>
              <a:t>Original members were the monopoly-holding postal and telecommunications administrations.</a:t>
            </a:r>
          </a:p>
          <a:p>
            <a:pPr>
              <a:buClr>
                <a:srgbClr val="FF0000"/>
              </a:buClr>
            </a:pPr>
            <a:r>
              <a:rPr lang="en-GB" sz="2400" dirty="0" smtClean="0">
                <a:solidFill>
                  <a:srgbClr val="333399"/>
                </a:solidFill>
              </a:rPr>
              <a:t>Organisation gathering policy makers and regulators from 48 countries across Europe:</a:t>
            </a:r>
          </a:p>
          <a:p>
            <a:pPr lvl="1">
              <a:lnSpc>
                <a:spcPct val="80000"/>
              </a:lnSpc>
              <a:buClr>
                <a:srgbClr val="FF0000"/>
              </a:buClr>
            </a:pPr>
            <a:r>
              <a:rPr lang="en-US" dirty="0">
                <a:solidFill>
                  <a:srgbClr val="333399"/>
                </a:solidFill>
              </a:rPr>
              <a:t>Promote cooperation between Members</a:t>
            </a:r>
          </a:p>
          <a:p>
            <a:pPr lvl="1">
              <a:lnSpc>
                <a:spcPct val="80000"/>
              </a:lnSpc>
              <a:buClr>
                <a:srgbClr val="FF0000"/>
              </a:buClr>
            </a:pPr>
            <a:r>
              <a:rPr lang="en-US" dirty="0">
                <a:solidFill>
                  <a:srgbClr val="333399"/>
                </a:solidFill>
              </a:rPr>
              <a:t>Contribute to creating a European dynamic market </a:t>
            </a:r>
          </a:p>
          <a:p>
            <a:pPr lvl="1">
              <a:lnSpc>
                <a:spcPct val="80000"/>
              </a:lnSpc>
              <a:buClr>
                <a:srgbClr val="FF0000"/>
              </a:buClr>
            </a:pPr>
            <a:r>
              <a:rPr lang="en-US" dirty="0">
                <a:solidFill>
                  <a:srgbClr val="333399"/>
                </a:solidFill>
              </a:rPr>
              <a:t>Promote </a:t>
            </a:r>
            <a:r>
              <a:rPr lang="en-GB" dirty="0" smtClean="0">
                <a:solidFill>
                  <a:srgbClr val="333399"/>
                </a:solidFill>
              </a:rPr>
              <a:t>harmonisation</a:t>
            </a:r>
            <a:r>
              <a:rPr lang="en-US" dirty="0" smtClean="0">
                <a:solidFill>
                  <a:srgbClr val="333399"/>
                </a:solidFill>
              </a:rPr>
              <a:t> </a:t>
            </a:r>
            <a:r>
              <a:rPr lang="en-US" dirty="0">
                <a:solidFill>
                  <a:srgbClr val="333399"/>
                </a:solidFill>
              </a:rPr>
              <a:t>of </a:t>
            </a:r>
            <a:r>
              <a:rPr lang="en-GB" dirty="0">
                <a:solidFill>
                  <a:srgbClr val="333399"/>
                </a:solidFill>
              </a:rPr>
              <a:t>telecommunication, radio spectrum and postal regulations</a:t>
            </a:r>
            <a:endParaRPr lang="en-US" dirty="0">
              <a:solidFill>
                <a:srgbClr val="333399"/>
              </a:solidFill>
            </a:endParaRPr>
          </a:p>
          <a:p>
            <a:pPr>
              <a:buClr>
                <a:srgbClr val="FF0000"/>
              </a:buClr>
            </a:pPr>
            <a:r>
              <a:rPr lang="en-GB" sz="2400" dirty="0" smtClean="0">
                <a:solidFill>
                  <a:srgbClr val="333399"/>
                </a:solidFill>
                <a:hlinkClick r:id="rId2"/>
              </a:rPr>
              <a:t>http://cept.org/cept</a:t>
            </a:r>
            <a:r>
              <a:rPr lang="en-GB" sz="2400" dirty="0" smtClean="0">
                <a:solidFill>
                  <a:srgbClr val="333399"/>
                </a:solidFill>
              </a:rPr>
              <a:t> </a:t>
            </a:r>
          </a:p>
          <a:p>
            <a:pPr>
              <a:buClr>
                <a:srgbClr val="FF0000"/>
              </a:buClr>
            </a:pPr>
            <a:endParaRPr lang="en-US" sz="2400" dirty="0" smtClean="0">
              <a:solidFill>
                <a:srgbClr val="333399"/>
              </a:solidFill>
            </a:endParaRPr>
          </a:p>
          <a:p>
            <a:endParaRPr lang="da-DK" b="1" dirty="0" smtClean="0">
              <a:solidFill>
                <a:srgbClr val="333399"/>
              </a:solidFill>
            </a:endParaRPr>
          </a:p>
          <a:p>
            <a:endParaRPr lang="da-DK"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30" t="22413" r="90592" b="65622"/>
          <a:stretch/>
        </p:blipFill>
        <p:spPr bwMode="auto">
          <a:xfrm>
            <a:off x="1115616" y="11409"/>
            <a:ext cx="936104" cy="1222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3392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837" y="1268760"/>
            <a:ext cx="7543800" cy="533400"/>
          </a:xfrm>
        </p:spPr>
        <p:txBody>
          <a:bodyPr/>
          <a:lstStyle/>
          <a:p>
            <a:r>
              <a:rPr lang="da-DK" dirty="0" smtClean="0"/>
              <a:t>CEPT framework</a:t>
            </a:r>
            <a:endParaRPr lang="da-DK" dirty="0"/>
          </a:p>
        </p:txBody>
      </p:sp>
      <p:sp>
        <p:nvSpPr>
          <p:cNvPr id="4" name="Footer Placeholder 3"/>
          <p:cNvSpPr>
            <a:spLocks noGrp="1"/>
          </p:cNvSpPr>
          <p:nvPr>
            <p:ph type="ftr" sz="quarter" idx="10"/>
          </p:nvPr>
        </p:nvSpPr>
        <p:spPr/>
        <p:txBody>
          <a:bodyPr/>
          <a:lstStyle/>
          <a:p>
            <a:pPr>
              <a:defRPr/>
            </a:pPr>
            <a:r>
              <a:rPr lang="en-US" dirty="0" smtClean="0"/>
              <a:t>Footer copy here</a:t>
            </a:r>
            <a:endParaRPr lang="en-US" sz="1400" dirty="0">
              <a:solidFill>
                <a:schemeClr val="tx1"/>
              </a:solidFill>
              <a:latin typeface="Times" pitchFamily="-32" charset="0"/>
            </a:endParaRPr>
          </a:p>
        </p:txBody>
      </p:sp>
      <p:sp>
        <p:nvSpPr>
          <p:cNvPr id="6" name="Text Box 15"/>
          <p:cNvSpPr txBox="1">
            <a:spLocks noChangeArrowheads="1"/>
          </p:cNvSpPr>
          <p:nvPr/>
        </p:nvSpPr>
        <p:spPr bwMode="auto">
          <a:xfrm>
            <a:off x="5580112" y="2204864"/>
            <a:ext cx="345638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da-DK" sz="1800" dirty="0" smtClean="0">
                <a:solidFill>
                  <a:schemeClr val="accent2"/>
                </a:solidFill>
              </a:rPr>
              <a:t>CEPT: all EU </a:t>
            </a:r>
            <a:r>
              <a:rPr lang="da-DK" sz="1800" dirty="0">
                <a:solidFill>
                  <a:schemeClr val="accent2"/>
                </a:solidFill>
              </a:rPr>
              <a:t>states </a:t>
            </a:r>
            <a:r>
              <a:rPr lang="da-DK" sz="1800" dirty="0" smtClean="0">
                <a:solidFill>
                  <a:schemeClr val="accent2"/>
                </a:solidFill>
              </a:rPr>
              <a:t>(blue) and rest of Europe</a:t>
            </a:r>
            <a:endParaRPr lang="en-US" sz="1800" dirty="0">
              <a:solidFill>
                <a:schemeClr val="accent2"/>
              </a:solidFill>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30" t="22413" r="90592" b="65622"/>
          <a:stretch/>
        </p:blipFill>
        <p:spPr bwMode="auto">
          <a:xfrm>
            <a:off x="251520" y="116632"/>
            <a:ext cx="642317" cy="838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132856"/>
            <a:ext cx="5553307" cy="4114579"/>
          </a:xfrm>
          <a:prstGeom prst="rect">
            <a:avLst/>
          </a:prstGeom>
        </p:spPr>
      </p:pic>
      <p:sp>
        <p:nvSpPr>
          <p:cNvPr id="9" name="Text Box 15"/>
          <p:cNvSpPr txBox="1">
            <a:spLocks noChangeArrowheads="1"/>
          </p:cNvSpPr>
          <p:nvPr/>
        </p:nvSpPr>
        <p:spPr bwMode="auto">
          <a:xfrm>
            <a:off x="2987824" y="6194395"/>
            <a:ext cx="60665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da-DK" sz="1800" dirty="0">
                <a:solidFill>
                  <a:schemeClr val="accent2"/>
                </a:solidFill>
                <a:hlinkClick r:id="rId4"/>
              </a:rPr>
              <a:t>http://</a:t>
            </a:r>
            <a:r>
              <a:rPr lang="da-DK" sz="1800" dirty="0" smtClean="0">
                <a:solidFill>
                  <a:schemeClr val="accent2"/>
                </a:solidFill>
                <a:hlinkClick r:id="rId4"/>
              </a:rPr>
              <a:t>www.cept.org/cept/framework/arrangement-and-rop</a:t>
            </a:r>
            <a:r>
              <a:rPr lang="da-DK" sz="1800" dirty="0" smtClean="0">
                <a:solidFill>
                  <a:schemeClr val="accent2"/>
                </a:solidFill>
              </a:rPr>
              <a:t> </a:t>
            </a:r>
            <a:endParaRPr lang="en-US" sz="1800" dirty="0">
              <a:solidFill>
                <a:schemeClr val="accent2"/>
              </a:solidFill>
            </a:endParaRPr>
          </a:p>
        </p:txBody>
      </p:sp>
      <p:sp>
        <p:nvSpPr>
          <p:cNvPr id="10" name="Text Box 15"/>
          <p:cNvSpPr txBox="1">
            <a:spLocks noChangeArrowheads="1"/>
          </p:cNvSpPr>
          <p:nvPr/>
        </p:nvSpPr>
        <p:spPr bwMode="auto">
          <a:xfrm>
            <a:off x="5668541" y="3356992"/>
            <a:ext cx="345638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da-DK" sz="1800" dirty="0" smtClean="0">
                <a:solidFill>
                  <a:schemeClr val="accent2"/>
                </a:solidFill>
              </a:rPr>
              <a:t>Framework: Arrangement and Rules of Procedure (2009)</a:t>
            </a:r>
            <a:endParaRPr lang="en-US" sz="1800" dirty="0">
              <a:solidFill>
                <a:schemeClr val="accent2"/>
              </a:solidFill>
            </a:endParaRPr>
          </a:p>
        </p:txBody>
      </p:sp>
      <p:sp>
        <p:nvSpPr>
          <p:cNvPr id="11" name="Text Box 15"/>
          <p:cNvSpPr txBox="1">
            <a:spLocks noChangeArrowheads="1"/>
          </p:cNvSpPr>
          <p:nvPr/>
        </p:nvSpPr>
        <p:spPr bwMode="auto">
          <a:xfrm>
            <a:off x="5687616" y="4581128"/>
            <a:ext cx="345638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da-DK" sz="1800" dirty="0" smtClean="0">
                <a:solidFill>
                  <a:schemeClr val="accent2"/>
                </a:solidFill>
              </a:rPr>
              <a:t>CEPT Assembly: Ad hoc (December 2011)</a:t>
            </a:r>
            <a:endParaRPr lang="en-US" sz="1800" dirty="0">
              <a:solidFill>
                <a:schemeClr val="accent2"/>
              </a:solidFill>
            </a:endParaRPr>
          </a:p>
        </p:txBody>
      </p:sp>
    </p:spTree>
    <p:extLst>
      <p:ext uri="{BB962C8B-B14F-4D97-AF65-F5344CB8AC3E}">
        <p14:creationId xmlns:p14="http://schemas.microsoft.com/office/powerpoint/2010/main" val="282353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CEPT - Priorities</a:t>
            </a:r>
            <a:endParaRPr lang="da-DK" dirty="0"/>
          </a:p>
        </p:txBody>
      </p:sp>
      <p:sp>
        <p:nvSpPr>
          <p:cNvPr id="3" name="Content Placeholder 2"/>
          <p:cNvSpPr>
            <a:spLocks noGrp="1"/>
          </p:cNvSpPr>
          <p:nvPr>
            <p:ph idx="1"/>
          </p:nvPr>
        </p:nvSpPr>
        <p:spPr>
          <a:xfrm>
            <a:off x="251520" y="2132856"/>
            <a:ext cx="8424935" cy="4536504"/>
          </a:xfrm>
        </p:spPr>
        <p:txBody>
          <a:bodyPr/>
          <a:lstStyle/>
          <a:p>
            <a:pPr>
              <a:buClr>
                <a:srgbClr val="FF0000"/>
              </a:buClr>
            </a:pPr>
            <a:r>
              <a:rPr lang="en-US" dirty="0" smtClean="0">
                <a:solidFill>
                  <a:srgbClr val="333399"/>
                </a:solidFill>
              </a:rPr>
              <a:t>Focusing </a:t>
            </a:r>
            <a:r>
              <a:rPr lang="en-US" dirty="0">
                <a:solidFill>
                  <a:srgbClr val="333399"/>
                </a:solidFill>
              </a:rPr>
              <a:t>leadership </a:t>
            </a:r>
            <a:r>
              <a:rPr lang="en-US" dirty="0" smtClean="0">
                <a:solidFill>
                  <a:srgbClr val="333399"/>
                </a:solidFill>
              </a:rPr>
              <a:t>on:</a:t>
            </a:r>
            <a:endParaRPr lang="en-US" dirty="0">
              <a:solidFill>
                <a:srgbClr val="333399"/>
              </a:solidFill>
            </a:endParaRPr>
          </a:p>
          <a:p>
            <a:pPr lvl="1">
              <a:buClr>
                <a:srgbClr val="FF0000"/>
              </a:buClr>
            </a:pPr>
            <a:r>
              <a:rPr lang="en-US" dirty="0" smtClean="0">
                <a:solidFill>
                  <a:srgbClr val="333399"/>
                </a:solidFill>
              </a:rPr>
              <a:t>telecommunications </a:t>
            </a:r>
            <a:r>
              <a:rPr lang="en-US" dirty="0">
                <a:solidFill>
                  <a:srgbClr val="333399"/>
                </a:solidFill>
              </a:rPr>
              <a:t>(with a strong emphasis on spectrum management);</a:t>
            </a:r>
          </a:p>
          <a:p>
            <a:pPr lvl="1">
              <a:buClr>
                <a:srgbClr val="FF0000"/>
              </a:buClr>
            </a:pPr>
            <a:r>
              <a:rPr lang="en-US" dirty="0" smtClean="0">
                <a:solidFill>
                  <a:srgbClr val="333399"/>
                </a:solidFill>
              </a:rPr>
              <a:t>electronic communications and postal </a:t>
            </a:r>
            <a:r>
              <a:rPr lang="en-US" dirty="0">
                <a:solidFill>
                  <a:srgbClr val="333399"/>
                </a:solidFill>
              </a:rPr>
              <a:t>services regulation;</a:t>
            </a:r>
          </a:p>
          <a:p>
            <a:pPr lvl="1">
              <a:buClr>
                <a:srgbClr val="FF0000"/>
              </a:buClr>
            </a:pPr>
            <a:r>
              <a:rPr lang="en-US" dirty="0" smtClean="0">
                <a:solidFill>
                  <a:srgbClr val="333399"/>
                </a:solidFill>
              </a:rPr>
              <a:t>engagement </a:t>
            </a:r>
            <a:r>
              <a:rPr lang="en-US" dirty="0">
                <a:solidFill>
                  <a:srgbClr val="333399"/>
                </a:solidFill>
              </a:rPr>
              <a:t>by CEPT members with the International Telecommunication Union (ITU) and the Universal Postal Union (UPU).</a:t>
            </a:r>
          </a:p>
          <a:p>
            <a:pPr>
              <a:buClr>
                <a:srgbClr val="FF0000"/>
              </a:buClr>
            </a:pPr>
            <a:r>
              <a:rPr lang="en-US" dirty="0" smtClean="0">
                <a:solidFill>
                  <a:srgbClr val="333399"/>
                </a:solidFill>
              </a:rPr>
              <a:t>Strengthening cooperation with partners</a:t>
            </a:r>
            <a:endParaRPr lang="da-DK" dirty="0" smtClean="0">
              <a:solidFill>
                <a:srgbClr val="333399"/>
              </a:solidFill>
            </a:endParaRPr>
          </a:p>
          <a:p>
            <a:endParaRPr lang="da-DK" dirty="0"/>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30" t="22413" r="90592" b="65622"/>
          <a:stretch/>
        </p:blipFill>
        <p:spPr bwMode="auto">
          <a:xfrm>
            <a:off x="251520" y="69776"/>
            <a:ext cx="642317" cy="838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937518"/>
            <a:ext cx="85725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5208" y="4889892"/>
            <a:ext cx="72390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8127" y="4917274"/>
            <a:ext cx="809625"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http://www.cept.org/files/1047/images/Logo/Logo%20RCC.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3799" y="4900015"/>
            <a:ext cx="628650" cy="9429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cept.org/files/1047/images/Logo/Logo%20CITE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60418" y="4935039"/>
            <a:ext cx="904875" cy="8286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cept.org/files/1047/images/Logo/Logo%20EC.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9672" y="6021288"/>
            <a:ext cx="714375" cy="49530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cept.org/files/1047/images/Logo/Logo%20IMO_thumb.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95936" y="6049863"/>
            <a:ext cx="962025" cy="46672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4" descr="data:image/jpeg;base64,/9j/4AAQSkZJRgABAQAAAQABAAD/2wCEAAkGBxQQEhUUEhQWFRUWFBsbFhcYGRceIRshHCAaIB0bGhoYHyggGxomHhggITEhJSkwLi8uGCEzODMsNyotLisBCgoKDg0OGxAQGywkICYsLDA0LiwsLCwsLC8sLCwsLCwsLywsLCwsLCwsLCwsLCwsLCwsLCwsLCwsLCwsLCwsLP/AABEIALQA8AMBEQACEQEDEQH/xAAbAAACAwEBAQAAAAAAAAAAAAAABgQFBwMCAf/EAEQQAAIBAwIDBQUFBAkDBAMAAAECAwAEEQUSBiExEyJBUWEHFDJxgSNCUmKRM3KhsRUWQ1OCkrLBwjSi0SSDk7NEY3P/xAAZAQEAAwEBAAAAAAAAAAAAAAAAAgMEAQX/xAA2EQACAQIEAggGAgICAwEAAAAAAQIDEQQSITFBURMiYXGBkaHwBTKxwdHhI0IU8TNiUpKiJP/aAAwDAQACEQMRAD8A3GgCgCgCgCgIWr6rFaRmWdwiDxPifIAcyT5Cpwpym8sURlJRV2JWj8U3Wrzslqvu1tH+0lIDOc9FXPdVj5d7A5nqBWyph4UI3nq+XAohVlUfV0RoCLgAeQ8awGk9UAUAUAUAUAUAUAUAUAUAUAUAUAUBX63pYuoihZo26pIhIZG8GUj+XQjkanTnklfcjKOZWM8s+O7rTpzbakvahSPtUGGwej46Op+hHPrXoSwkKsM9LTsMqryhLLU8zS7C9jnjWSJw6MMqynka82UXF2e5rTTV0SK4dCgCgCgCgCgCgCgPMkgUEsQABkknAAHiSegolcFVBxDC8D3OSLdASJCOTgdWQdSvgD4+FWujJSUOPIhnVr8DF9Rv7jXLxFAwWJESHmIl+8zY8cAFj44A8q9mEIYam359p50pSrzsbdoGjx2UCQxDko5nxY+LH1JrxatR1JOTPShBQVkWNVkgoAoAoAoCLqOoxWyGSeRI0GMs5AHPpzNShCU3aKucbS3KHiri02ZdI4HlkWESZ3Rqg3FgAzMwbJKnoD4VdRodJZt2V+25CdTLwJfDOvm63pIgjlRUYhW3KySAmORGwCVYA8iAQVI8iY1aWSzTuvut0djK5e1STCgCgCgCgCgCgCgFjjrhRdRh5YWePJic/wAUb8px9ORrThsQ6UuwprUlUjbiZXwdxHJpNyyTBliLbbiM/cI5bwPMeOPiHnyr08RQVeF478DFRqOlLLLY13U+JUtJo0uAFhm5RTg5Xd4pJ+DI5q2SCN3THPyoUHOLcd1uvweg5qL1L6qCYUAUAUAUAUAUBlvtD1N769i0yJisZdRMR1JPeI+SoM48SR5V6eFgqdN1nvwMdablNU0dvatM7e66dbISXG8oo+6mFRfRc5JJ6bBUcEks1Wb98TuJu0oRLbhXRYtHjTtSHubl1Tl1J/AnjsUZYn0J8qqr1ZYiTt8q9+pOlTVJdrHasZoCgCgPjNigFyDjqxZC5m2ALu2yKyMVzgsFYAsAeXKtDwtVO1vLUrVWJdy38aRGZnURBN5fI27cZ3Z8sVSoycsttSd9LmaawVuHe5lDG4mgdLSyC7mMbKVSRwR9m252YscBQ2D416ELxWRbJ6y7eK7fuZ2rvM/Il8S6YNzQTLMVawgjWWKCWUb4nc5IQcx0JBIyDUaM380bfM92lo+87OKtlfI9cP66FmjuJoxBGIEtJEwV92dW3LvDc+ykDDaxxjoeua5VpPK4J3d796/K4iM1e704GjE1gNAvf1rDkmC2uLiMHHbRqmw+e3e6lx6qCPKr+gt80knye/0IZ+SuWWj6zDdqxhbJU4dGBVkPk6NhlPzFVzpyg+sSUkywqB0KAKAKAKA8TuVViFLEAkKMZOPAZ5ZNdSuzjEPibh6DW4FurN17Xb3W6Bx/dyDqrDzPMfKttGtPDSyTWnvVGerSjVV0R7Wza90SSCVSJ7YMhVuoaLmoPzTHTkQ3lUnJU8SpR2f3OZXOjle6Ovsg4iNxC1vIctAFMZPjG2QB/hIx8itcx9HJLOuP1GFqOUcr4GhVgNQUAUAUAUB4WQEkAjK9fTPPn9KWBjHswY3eqPcN+GWU58N5AX9A2PpXsY3+OioLsXkefh+tVcmPPGHFltpzMVRZLt0A2jqAPh7RvurzzjqefzrFQw86yttH3saataNPvKn2e6dPeT/0leHcdpW3GMAA9WUfdXwHick+VW4qcKcehp+JCgpSeefgaPXnmoKA4Xl2kKF5XVEXqzEAD6muxi5OyONpasyHWNdGopM7yzJbPtEUf2MoWVTySaJQZNjnaV2n8XpXqwpdC0klm56rTse2hlc1NXvodZNKvjGmILe2hMiSJbzyqdjqQT2ZYAqrEc18ifOuKpSu9W3zS3XaRcanBJLtJ/DbCe0Wa5HZ6fbmSbs26OxdnVAPGGLIVRjvN4DAqusstTLHWbsvfa+PIspvNG/AcuErJwslzOu2e5YO6n+zUDEcWfyKef5mY8s4rLXkrqEdl6834l0E92X9UExU4tsxC3vgTfHs7O9jxntIfx7fFo8k+qs48q00JZlk47p8n+yua4+ZU63Y3NtZOiSLNYjac7n7YQErvjVhycbMgNkHb59atpyhOom1aXpfmQndR02+xSaBJNHIiW5aOSWNZvsGEsKCQgKktsxBjRdwG6M7jzY8hV1XK03LVLTXR6cnx8SMHbRemwx2t+J7mwnRQlzKsq3CqchokByxPLcolC7GP429azuOWE4vZWt3/wCtyy92mh5rGWhQBQBQBQBQGU8XadcaPcte2RxDK2ZkxlQ2fvqPukk4Yc1JPnXp0Jwrw6OputjFVjKlLPDxHDg7jCHUF5Ds5wO/ETz5eKnlvX18M8wKy4jDSpPmuZfSrRqbbmfcCwe5ay9v0UGWMD8vxJn/AAgVvxL6TDqfd+zLRWSs4mtR6kpuHtzydY1kGfvKSRkfJhg/MedeU4PLmN19bE2oEgoAoCNqV6tvFJK/wxoWP0GalCLlJRXE5J2VxP8AZvdvNYzzyc5ZZpXfHngAAegAAHoBWvFxUaqitkkUUZOUHIzbhXWjptnJMmBNcBY4SfuLGMySeR7zqoHiVPka9GvS6aoovZavx2RlhPo4t8XsNPBPs7aVveL8HBO4RPnc5PPdNnn/AIep8cdDmxGMSWSl5/gso4dvrTNYVcDAGAOgryjcfaAqeIeIrewQNcPt3Z2qASzYxnao5nGRk+GatpUZ1XaKITnGCuzPeMNYN1PmbtLa2giDESJM6TrIQAZEidQEBXAOT1NbqFPJDq6yb7Lq3eUTneWui+pUaR2ksyXDrNPcRQboImjYkM27sgWJJ7JTk9pIQWJGOmTdUtGLgrJN6u/n49i2IQWZ5ncseIraz93/APUC4F4XjJeePDTsD+ySRwY0Qk9FOFHMg9DVRlUz9W2XXbh223/JOaTjrud9M1iDdDa3E0XZ2fe7KImUyyZJjVQgy6xrjw5uR5VydOdnOKd5cXpZce6/0OxaVovgMer6lqM6g21s8EancWZojK4Ge6sTZUZOCQzAkcu6TkZ4QoxfWld+NvP9eZY3N7Ii8KrLqiSSXFzOY1fahhbsUfAySoUCVSpO0gsRkHyqVbLRaUYq/bq19vQ5C89Wy8/qPYEgvbJIw+9IWc/UuSap/wAqqtpWJdFHkfP6i6eM7bWNSepXK9f3TXf8qtxkw6UORV6j7PwFAs5mhwCNjd5WU/Em8YljVuh2t9Ksji9f5Ff35Mg6Kt1XYg8JkaXPJHdW62yTbeym3b1z07HtcDCDOUDAdWHOp1v5opwd2uH3t9RDqOzRotYC8r49aha4NsrhpVUs6rz2AYHeI5Ke8MA86m6clHO1oRzK9iwqBIKAKAKA8yIGBVgCCMEEZBB8CD1FE7Aybi/gCS0f3rTy2EO7s1zvjPnH+Jfy9ceYOB6tDFxmslXz595hq4dxeeBF0i/F5qVheLgGUskwGMCSNDkj8rIysD6EVKpB06M6b4bdzYi81SMy59pWqe5ajYXAOAqOJPVNyBv4MT8xVOEp9JRnD3csryyTjI0yvONQUAUAp+1Kcpps2PvFFPyZgDWrBq9ZFGJdqbKn2Mvus5kPhcMPoyIf9zVvxBWqJ9hXhPkfecfZvwV2EUdze/tFQGON+kCjnk55B+efy/PJruLxWaThT2+pKlRt1pDDw3xGdQuJmh/6WABFf+9duZI8lVQMefaZ8qz1aPRQWb5n6IshPO3bZDPWctCgFnjzT7i5hSK3jRyZAzO7BezC+KHBIc5xnB5bq0YacISbk/2VVYuSshI0Xgx4ruGKWKQ7ZJWM8S7RhliMZVjyRQ3aLtXDZIOK21MSpU24vlo/G/2KIUbSSfbqOnClkILq+RWdgGh5yOztnZzyzEk+FYq0nKEW+3sL4RtJ2K5+L5exka4s0lhSTsmaKUOJGyBiOORVL947QMnJBFWf48cyUZWb11W3ezmd8VoWENpdzgIqJp9v4rGVaVh5DaOzh9SNx5ciOog5U46/M/T8v0JWb7Bd4i0W5sO9FfXBimdY1DPJJJHnJPZrhu2O0Hl3WGM7jzrRSqwq6SgrruSfftb3oVSg46pvUYuGtTKypZpaNbxR229e0ddwAYIAUTcBk5OS2eXSs9WCadRyu2/fuxbGTvlsNVZiwKAKA5XNusqMkih0YYZWGQQeoINdTad0cauJGs6fLYhUFxKunFgJNn7SAcgAJfiEHgSO8g6HHTZTnGprZZ/R+HP0ZU049xUXNjFIsbQ6fbPbGTsLcNJJGzZJPa5CkFWYEg9TgHPPlapyTalNp7vj4EHGL1SVti04Z4hvSptlhhuJbYBJZGumUsRkbucBzzUgkE8wedV1qNK+dtpPbT9k6dRvTkN3Dup+92sNxt2drGr7c5xuGcZwM/pWWrDJNx5FsXdXLGqzoUAUBn2rcTvpWoMk+XtbgCRD4xno+3zXOCR1G7I8q306Cr0rx+ZepmnV6OdnsyXccJRtfW2oWm3aXJmC4wwZWxIpHjk8x45zyIOYLENUpUp+H4JOjFzU0KftubdcQL5W7f8Ac2P+Na/h3yN9pmxjs0anoMhe2gY8y0MZP1UV5dRWm+9m6Pyon1AkFAKftRgL6bNj7pRj8lZTWrBu1ZFGJV6bFb2IzYN4pPICFv17UE/9orV8RXyvv+xTg9mQOO+L31GQWdllomYLlf7ZvL0iHX169BznhsMqS6Spv9P2RrVnN5IGncL6KtjbRwLzKjLt+JjzY/r/AAxXm1qrqTcmbKcFCNkW1VEwoAoAoBd4e71zqB//AHon6RRn/nV9XSEO77srjuyn4U0KJ7h5otwtYHKWsZkdl3ruDyorEhVGSi48mPiKtrVZKCi/me/dwX3ZGEU5XWw9VjLhAvdVMsjXijfgtbaan95I3xzdPh7uAfBY3PRq2xp5V0b75di5e+JS5X63kM/D+hi2DO8jzTyBe1mfGW2jkAAAFQZOAB4nqedZ6tXPolZLZFkY2LiqiQUAUAUB5dAwIIBBGCD4+hoBFfTJI5UsBN2aq4nsZGTfgJ8cBBYZ2bgVOfhbH3ee3OmulavwfDufiUuLXVT7ip0uG4RoWt51E1zLPG26IFSqTSu8vNxt5PyQZ5kDOMkWzcHfMtElx7LJbepWlLSz114dpoPD2me6W0Nvu39lGqbsYztGM4ycfrWGrPPNy5miKsrFjVZIKAKAW+POGhqFsVXHbR96Inz8VJ8mHL9D4Vow1fop34cSmtS6SNuJnHs44vNlJ7vcEiFn297l2L5wc56KTyI8Dz869HF4bpFnjv8AUyYetkeSRz9sk+b4g9Et1/m5rvw9fx+JzF6zsbFosJjt4UPVYUU/RQK8io7zb7T0I7Im1AkFAUl0BqFnOgx3xNEOfipZAf1XNXR/iqJ9zIPrxaMT4evmis79gdpkjt4sZwe+0u4D12q1ezWgpVILvflY86m8tOTHv2U8NCFPfZ8AuAIQR8Kn73zfkB5AetYcdXzPo4+PvsNGFpZVmZplecbAoAoCDq2rwWiB7iVYlLYBY4yeZwPoCfpU4U5Tdoq5xyS3DT9Yt7j9jNHJyzhHUn6gHIpKnOPzKxxST2FH310tLyWHlLdXrxRHyYssCv8AIBN2fIVqypzjGWyV/uV30b5v9DnplilvFHDGMJGgVR6AY/Wsk5OUnJ8S1KysSaidM2sQbWC2uMZj0+S5t5V8RGXC9qPVVjU48VZsdMH0JdeUocZWfjbb1KFok+Vxn17iRUaO3tpIXupnCKpYEICpYyOqncVCjIHiSBkZzWanRbvKSdl7sWSnwREv7m909PeJ54rmBMdsohMTIpIBkUiRg23OSpHMA4OanGNKq8sU0+Gt/DZHG5R13G2spYFAFAFAUvFti0sG+MZmgcTRerJ1X5Ou5D6NV1GSUrPZ6P32bkZ7aCZb6pFFbaTKxxuuGk2DLPtkSfGEUbm7zKOQ6mtbpyc6kez6NFOZKMWzQNL1SK5UtE2cHDAghlPk6thlPoRWGcJQdmXRknseNV1u3tRm4mjiHhvYAn5DqfpSFOc/lVzrkluedF1uK7DmLd9mwVg6Mh5gEEBwCVIPI9DXalOULXOKSexZVWSPE8oRWZuQUEn5Dma6ld2ON2Mu9q/C4dffoMEFR24HRgcbZB9OR8xg+HP0sDiLPopeH4MeJpXWeIkoW1G5tY3yWYRQufMITlvns/lW3SjCTXa/fiZk+knFG165rvYXdlbj/wDIeTd05BF/3Zh+hrxqdLNTlPlY9KU7SS5l/VBYFAZ77HNV7WCeFvjjnZ/pKWP+sOP0rfj6eWSkuK+hlwtTNF3F274QMusPbHPu7v7y454KnOR89zMvoGNaI4m2HU+OxU6Lda3Dcb+MdW/9VZWEWAXmSSTH3UjO5VwPxFP0Q+dZKFPqTqy5W8WaKk+soIdaxl4UAr8WXzrPbxGZrWCTfunULkuCoSLcwKx7sk5I57cDFaaMU4uVrtcPuVzbva9hT0DXVF5b+/3a9rDBMriULHslZkUqDgBsqm4emDk5rTVpPo5dHHRtba6alUZdZZnrYvtN4Hs5GVi6XEMQIgQCPEe455unefGMLk8h5nnVM8VVSts3v2++JONON77lRFw61sBG0N8TFIzRTQTK6gZbawilchX2tggIeeatdZT1vHXg1b1X5IKnl010PGqavLtCtqDxoCMrdW8tuzjny94QDHzVfCkKa4Qu+xppeH5Z1y7fPQl8K2F7Puljkns4tg7NZZTcB2ye/iZQ/ZFcY5qTUa0qceq0pPsVreWl/MQUnrt6lnZ2l9ZmffFFeJO5d+zbsyDsVSOzk3KQ23Px8snrVcpUp2s3G3jx5/onaUb6XFvhfXxpYFvPp8kW52aHBTPeJOwvKUBK9N2eYx08dNaj03XjO/P82VyiFTo3lcSXNxDJq7R26LGkMkoEyAmSQRrkt2hUBIgduzGWPe5Gq1RjQvJ3ulpwV+znzJ5+k0RpdeeaQoAoAoAoDGuDbbs71oSmfdpLl0dhzYRKscSKfJAzHaDgGQeNeviHempX3t66vz+xhpXzNPhcvP6Ojt9Jiv4+V1FbrN2wPelZgGdJSP2iuTgg+YIwQKozuVd038rdrcu7lY0ZUoXRH4fn9xmMcdhv7K4eKe4VN8rswZoiD1+DbuZiBlx86lVj0kcznurpcO312IRbi7ZRj4Tmkurh75YhFb3FvGFzIGd9hYo5VRhOTsMbj4VnrJQj0d7tNlsG278BurKWHx1BBB6HkaAQ/Zbq/b2zWU/OW1HZMDz3IMqOvlgqR6DzrdjKeWfSR2epno1M6cZbop+COFPd9WnU80tk3Rk+Uuez+oVWGfy+tW4nEZ6CfF/bcrpUctVs4cUX/a69bqP7GSJPqcs3+qpUYZcLJ87kakr10uRrleUbgoDEOHL7+jdYkRu6jTvE2fBXbMZP6r+pr2asOmw6a3tfy3POpy6Os0bFfNFAHuZAAUiO5/HauWx+teTHNK0FzN7suszKPZ1K9/qr3Uo5hGcjrt3YVFB9BkfQ16mLSpUFBGKg89VyZsleQbyJqd7HChMkqQg91XcgAMenxHBPp6VKEXJ6K5xszzTrSKa0ZJL9oJtpiuVnmWaN2xzbZM2CpB3qUK9R5YrfOUozuoXW6srP0+9yhWasn9z7PxZ7vD2Z1DTphHHgJsdmfaOQwJTljj+NFh3OV1CSv75HXK0SmWG1YxXXdnmZh20NvC4CI3hCYl3CSPruJJbDemLb1FensuDb49t+D9CtZXaW/wBi7uJLhSjWJ1BIFb7Z5kaQ48o4Z/tn9SDgcsBueKUoO/SZb8Laeq098Cbv/W/vvPb8Q3SjtBdWtzZsMNMYW2oem2dUfMY5/FgjzArnQ09srUuV/poM0uaaKq30wXDNDDbWls0M4Eji5kAYKQcdhtVmjcHAJIyDkGrXPL1pSbuuX35ohlT2SWpK1fgyziGb+4tog3wrDEEY+gMjyM/0AqNPE1H/AMab73f6WJSpQ46dxFk07T7RQ0en91uSveuYw/7kRDSu3psHXrzqfSVpuzn/AOuvm9vU44QWtvMsOGIry6IvbVLOBemxC4WdQMASBSQpHVWI3DJ5YJBrrOnD+Obb+3cdp531kkhrXiC5XlJp0+7x7J4HX6MzoT/lFZeig9prxv8Ahl2Z8g/rDO3JdOuc/na3UfUiQn+FOhgv7r1/AzPkU+tcX3FuQs/udoT0DyyTuR03dnGi4Az4nFXU8PCfy3l4W+7ITqOK1siHqbamrptvVMVxGFhmWJQO0Kl0GzcditgDcS3ljnUodBZ3jqt1fgRfSX30HThzV1vbaKdeXaICRnO1ujKfUHI+lZKtN05uL4F0JKUU0JNtZXcsjNaRxAQ3twY53lPIO/20bxBDuUsD0YHujy57HKmlabeqWluzR3v9ilKX9ebJ9lwx7ojS3s6m1gPax26BhFGVy2e+SzAHmqE4U9PDFcq+d2gus9G+L98Sai1q34EXQUu7ozokgtTIRLcvs3srSqNkEeWAVo4VTLkHvMO7UqnRws2r20XDbi+9/wCzkbu9h606yS3iSGMbUjQKo8gBgVjlJybk92WpWJNROhQGI6/dNpOsPMo7pbtGUfeST4x88gn5gV7NKKr4dRfd5bHnTfRVrmv3t9FDDJc8ioj3lhjvADK8/ry+deTGMpSUDe2ksxi/s8R7vVI5ZDl9zzSH1wf0GWAHyFezi2oUHFdiPOoXnVzG714Z6YUBi/tj0fs7pZgO5cJhv3k5EH1KkEfunyr2Ph9S8MvI8/FwtLMix4j4oNxokZzmSSRYZT6plmz+8Ez/AIqro0MuJa4LUnUq3o356Fl7F9O2W8056yyBR+7HkD/uZv4VX8Qneajy+5LCRtG/Mf7ufs0Z9rNtUnagyxx4KB1PpWCKu7GpuyM0/pl5997Jb9s0cTELLuWC1TGWXcykzXDY721cDG3K9W9Do1G1NO2vDdv7Ll7tRfMs1v0dNI1BpHCQ6VZTPjLvE6hIm5HY7mEqH59FJpOCSvKo13rf1Ck3plTGmLVruId/TiB5QTRP/r7OszhTk9J+af7LE5LgdBxMR+0s7tP/AG1f/wCpmrnQ8pJ++2x3PzTOF3xhs2n3O7KswRWKImWbouJHUjJ8xXY4e/8AZe+5EXU7GVWp6RdXchljtIbSUrjtzOd5H4ZI44ysi/lckVbCpTgrOTa5W+juclGUtlZi4AunSGHUIYLiMOAiGHvKjAYa2J3dpGCSGiyCmOWQQK0f8qzU20+/68n28Su+TSXMuuHdClWSdrGCOzgkcFJpY/tVG0BljiIBVSem8gD8JqmrVi0ukeZrgnp4v33k4xd3ZWG7SOHYbZjIN0kzDvTyndI3pu+6OfwqAPSss60pq2y5LYtUUjjf8LxPIZome2nb4pYSFLf/ANFIKSf4geprsa8ksr1XJ+9DjgntocVi1OPl2lpOPxMksR+oUuK7ei+DXk/wOv2HxtOv5+U1zHAnitshLH/3ZSdv0T6imelHaN+/8L8i0nuzxqmi2VpZXAddkciESvzaRyeSksctJJuxjJJJxXYVKs6ituvL9I5KMcrTEmz0N44rSK+nDI9xGvuAYEAEHO4ZLMQ2GKg7VwevhslVTlJ01wfW9/7ZnjBpJSfgavFEkSYUKiKOQAAAA9ByArzG3JmvRGacI6m12YYYp5bdJRPMzIi5eVpN7Rq0isMIsgJwPHryNejXh0d5SSdrLwtvpzsZ6c82iZa8T2L2oie5upJ7ITKbhZBHlcZKEtGo3R7wuUxzyOeMg1UZKd1CNpW0t++JOasld3RfcGWziAyyrtluZGmdfFd+NiHzKoFXP5aprtZsq2WnvvZOC0uy+qgmFAfGbAyeQHU0Blvtr0//AKa4HTvRN9e8n8n/AMwr0/h0/mh4mLGR0Uis1PXz/QVvFnvSOYuvPZETk+o5Kv8AiqyFH/8AVJ8tfMhOo+gS5l97GtFMcUl045ykJH+4pOT/AImP6IKo+IVbyUFwLcJC0c3M0ivPNYUAsapax61pwKEDtUDxE/ccdM/I5U/WtMJSw9bXgVTiqsDGI1Zbe6glBVopY5dh+66lopB65WQc/wAgr2HZzjJcU190edqoSi+BrMG6x0PdGdsi2m8EfiYZB/Vq8p2qYnXa5vXUpeA16XeieGOVekiKw9NwBx9Kyzjlk4l0XdXJLqCCCMgjBB8aidOdtbpEipGqoijCqoAAHkAOldbbd2ErHWuAKAqeKtNa5tZI4ziQAPEfKRCGQ/5lFW0ZqE03tx7uJGaujvoWprd28c68g6glT1U/eU+oOQflUakHCTizsXdXJ9QOhQBQBQBQBQCZq94Jbied8GDTYyygnk8+3dk5/u0IA9ZT5VrhG0VFby+n7+xU3dvs+pW8KWUrwxe6QxwsYwZb6eIGSRm5uY4+TNlie+7AeQIqdaUVJ53f/qnoiMLtdXzZeX/CcskToL+53spUs/ZlTkYIZAoGP3cH1qqNeKlfIvUnKm2t2L/DGgi2vYILhI4zFAXhaNmxcuDtaRsgd+NGxtOcCUnODir61XPTcovd634Ll4/Yrp08rSGXjQrILe2PMz3CZT8SRkPJkfgwoB8O8B41moXV58l6vRFlTXqjJVBYFAFALPtKvjBptywOGaMovzfu/wC9acJDNWiiurJRi2yL7QkFzpUjjwRJR9CrfyqWFeSul4EK6zUmzK9D019Skt7RCQkSuXb8Id90jfM91R6geVepUmqKlUfH7LQw006jUOCNo1a6Wzjt4YgFLzRRRIPLILY+SKxrxoRdRuT5N+/E9KTypJF5VJMKAybhfXP6Jvp7Kc4t2mYxsTyj3HKnn9xgQD5EZ8TXqVqXT0lUjvbzMVOp0c3CWxY+1fg03EbXVsuZVQ9ogHOQAciPzr5eI5eAqvBYnI8ktvoTr0M3WRae0uTstKZVPI9kg+WV/wBhVeDWavr2ksRpS0JXsxuO002D8u5P8rEVDGRtWZLDu9NDVWYuCgCgCgCgFSR/6NuizEC0unyT4QzHxPgEl8+WGH5q0pdLC39l6r9fTuK/lfYNdZiwKAXbzjW1iYrukfD7C0cUrqHzt2b1Urv3csZzmr44apL9tIg6kUVlhxFeXVxNFAkMYj2sguI7hHZGyN2046MpB+nnVkqNOEE5Nu/JpkFOUm0vUs8ap52P6T/+ar/g/wC3oS6/YUt1xTco/Z9tZSS/3cEdxM49SqNyGfFiAKtVCDV7St22RHPLsKazv7xGmikliV5pO0NvHAbiRd2M7kV9kQOPvsQCaulGm0pJPTjey+mvgVxctU/LctrXR767cCWe7gtx+0EjQK8n5Yxbj7NPNi5PkB1quVSlBaJN9l7Lvvv5FijJvd2H1FwAPIY58/41hLhQ4r1a2uCLSNUubntMIgYr2TqM72lTnGVHPu97wrVRpzh13ovr4cSqcovq7steG+G0tFDMzTXBQLJPIWZmx4DcTtTPPaOVV1qzm7LRckShBRReVSTCgCgED2zz7bONfx3Cg/IK7fzUVv8Ah6vUb7DLi/kJ+mq91oiqo3O9psUZ6kAqBk9OlVTtDEvvLI9aku47cPaPBotozSuoOA08p5biOiqOuBnCjrz8zXKtSeIqWS7kKcI0YitwrqD6xqvvLKVitYz2aE/Dv5DOOW9sEn90DnjNaq8Fh6GRby+xTTm6tTNwRqdeYbAoDOva1wuZ0F3EMvEpEqgfEnXd815/QnyFehga+V5Jcdu/9mTFUsyzIrPZpxzt2Wl03d5CCUnp5RsfL8J+nlVmMwu9SHivuQw+I/rIu/bKT7inrcJn9G/3qn4f/wAvgWYv5Dp7Hpt1gV/BM4/XDf8AKuY9Wq37EdwrvTHgGsRpPtAFAFAFAcbu1SZGjkUOjqVZWGQQeoIrqk4u6AsRXcmldy4LS2Q/Z3HMtCPwT+JQeEvkO95nQ4qtrHSXLn3fjyK7uO+wxTapAgVnmiVXGUJdQG/dJPP6VQoSeyZPMuYr6vpSxTCL47TUJGjlhP3JGV37WJvANsOV/EQwxzrTCblHN/aOt+zRWZW1Z24M53GkLHIsk+rOkiRmMNm2RtpIOG3qcnKjJ/lXVUbVlT08TltfmIcs+jMcXF8Lk+Ky3DOvz7NTsH6VJLEr5Y27l99x1OLLKxt5LtQlqnuFlyO5FCSzD8gH7FMfePePht61XJqDvPrS9F+fodXW20RBGve4xP7lYxi0jmMbTmUqNynDyOqxsxQMCC5OTgnpzqzoukf8kuta9reS337DmbKuqtCDNxlfyrI0RtViR9vvGH7IjA5rK7DfzyuFU8wenLM1h6SazXu+HHyIOpPhbv4FZNfXN5E8slxO9vG21gi9iLiQnalvCow4UsQrOzc84CirFCFOWVJXfjZc3w7iN3PW+n1GbhnShb3dvbErm0sCTtGAXncbyB5Ds/8AurPWqOUHP/yl9P8AZbBWklyQ9ViLgoAoDlNOqbdxA3NtXPiTnkPXkf0rqTexy5mftvl5WiebSt/lCD/nXpfDV8z7jHjHokX/ALPLtYdKjklYKiBySfABmrPiouVdpF1B2pJsy/ijiCbVrhQqtt3bbeAdefifDeR1PRRkZxkn06NGNCGvizFUqSqysjZOC+Hl0+2WLkXJ3SsPFj1x6ADA9BXkYis6s83A9ClTUI2L6qCwKAKAyP2h+z4puuLRN0ZyZYVHw+bIB1XzXw8M9B6uExl+pN68zDXw/wDaBUw8SNfadJaSndJEqyQSZyZFjOWU+bhQSD4jPlztdFUqyqLZ6PsuQVRzpuD3Q0+xK4BguY/FZg30dAB/FDWb4jHrRfZ9y3BtZWiw4e1o2+pXNhKe4zmS2J8N43snyySR5YI8qrq0s1GNVdzLITtUcH4DzWI0BQBQBQBQHwigM603+jLKW5W9S3hla4cgSRqFMf8AZ9nuGNmDk4+8WrfLp6ijku1bhz4397FEcqbT3uLymxuUZoTaJErbIYpI5LiZx0G2ITLtyRhUx05nHSr/AOWDtK9+LvZedvUh1Xr/ALGTQuErkxjellaDOcR2qNJg+BJYojfLf1qipXp30zPx0/foTjCTWtifrGlRW8Y99vpngLAdgwiAlORhNsMYeTJx3F69CDVcKkpP+OCvz1083p3knBLdk1Te3pzzsbfy5NPIPX7sA/zN+6ekP46f/Z+i/Pod60uw5cJX6WxbT5XVJYS3ZhmGZY2JKOMnLNg4bxyCehBrtaDn/LFaP0fvY5B26rE/Xy+oXDNDjZIRDZNzOdoPaSRDpHEM5eQDLBEUHnWunalHXhq/snzfJd5VNOba8i3vZY7WWCBFaSOxRRHGvWe5kU7FB6AqgZ2PRRICegqqKc05PRy48kt/X6E7JWS4fUncPac8Wo5mYPO9m0k7DOMvIoVFHgiBCB9T1NQqzUqXV2vp5fc7CNpa72HesZcFAFAZ7pOsHUNZbacwWkcgQeBYlVZ/nnIB8gcdTW+pS6LD67yZmhUz1Wlsij9tMjPc2sagswibao5kmRlAAHmSmPrV/wAOSUJN+7FWLbbUSo4i1NpY7fTLX7VYgqts59rKOoU9CinPPpnn4VbRpqLlWnpf0RXUldKlE0PgHglbAdrLh7hhgkdIx+FPP1bx+VefisU6rstjXRoKmr8RyrIXhQBQBQFDqGvi0uViuCFinH2Mp5KGHxRufuk8mU+PeHLbzvjSc4Xjut19yDllepR8Xez9Z394s2EFwG3Yx3XPXJ/C2fvdDk5B8LqGMcVknqimrQUutHRi37MHey1GW2nTsmmj+AjAyhJXb4FcMwGM9K04y1Sipxd7FWHvCbjI8+16Nre9t7iLuu0eVP5omH8MOB8s0wFp0pQfu5zFXjNSRqukX63MMcyfDIgYemR0+nT6V5c4OEnF8DdF5lcl1E6FAFAFARdU1GO2iaWZtqIMk/7ADmSTyAHMmpQg5yyx3ONpK7FDU9YnbabiY2KyfsreJBLcv6kYYKfNVVsfirVCnD+qzW4vSPvxRW5PjofNPR1lEy2V5PKFwstzLEMA9dq7jsz44QUk1ly5klySft+ZxLW9nftOn9ab2adrWC1hEij7SQz9osPl2iog7x8E3ZOKdBSjHPKTtyta/dqM8m8tvUtbTR4bPddXUvaTBTvuZcDaPEIOkSflH1JPOqpVJVOpBWXJe9Sailq9yqj1mbUZZI42aygjjSQuygSyI+/DJv7sKdw8yC3ouatdONKKb6z9F+SOZyutios7OxvhKsXZLYW7B7iRjukuHxuDM7d8R4yd5OX5gcgc2ylVp2bvme3JL89nAgskr22Re6Iyokmp3I7JTFiFCMdjAvNQB4O/JiP3V8MmipdtUY6669r/AETVl12Q/Zpp/aq9/M6yTTO5AVgwhDEbkBH3yAobPPCKPDnPFzytUoqyXqRor+ze5c6OAdSvifiEVsAPJcTEHPqxbl+UVVP/AIYd7+xYvmfgMdZyYUBQ8c6ubOymkU4fbtQ/mbkD9M5+lX4an0lRIrrTyQbEv2H2O1bmXHImOJfTYCx/+xf0rZ8SnrGPe/fkZ8GtGyDr2jXGralM1uNsUZEXbNnaNmQ23HNjuLAgeXMip0qsKFFKW71sRqUpVKmmw86HoFpo8LOWAIUdpO+AT6D8K56KP41hqVqmIlb0NEKcKUT1wvqT6g7XW0pbjKWynkX/ABzMPXAVR4AN+LkrQVJZOPH8fklCWfrcBlrOWBQBQBQFXxLocd/bvBJyDDutjJVh0YfLy8RkVZRqulNSRCpBTjZmU2HFF9oshtrhRKiDkjMR3fBopME7eXQg+XKvVlQpYlZ46e+JhVWdF5Zao0DTNfsNV7PBAlRtyK/dkQjxU+PkdpIIyDyrz50atG99vQ1xqQqbFX7Y9NMtokqjJgkyx8lYbW+mdp+lW4CeWo4viV4qF4X5HH2Nat2kElux70Lbl/cfJ/gwb9RUviFO0lNcTmEneOXkPtveJIzqrAtGcOvipPMZHqOY86wOLSuzUmjvXDoUAUAq8YxXDz2vYwGdIzJIRuVV7QBRCZCTnYNztyB5qvKtNBwUZXdnp5cSuad0Ft2GmAy3coe7nPfcAl5D4RwxjLdmvQKB6nmaPNW0guqvTtbOq0d9yHrWrzSJmdv6PtmIAyd1zNn7kap+zJ9Czc+W09JU6cU+r1n/APK7+foiLk+On1JGmXM8cax2GmiOEfD28oh/xbFV2Oep3YPnXJxi3epO77Ff8HYt20RLt+HnmkWa/kWZkOY4UUiKM/i2sSZH/M3TwA55g6yistNW7eL/AAdy3+Yg8S8Jz3U0xSaNIriKJJNyMzARM7bVGQpV9/PPl0NWUsRGEVdaq/r+CM4N7C5xfZx2LT9pIX7WyVg0zD7R4JQdgHJfhcdxQBg9KvoSlUtZbS4cLr3qV1FlT7iet2j6dNbs/YTWuZIknyCEjcyW7MG5lSqqD5EEHBGKhlaqqW6emnboyWmSz4Hm9czTT3Fq72zLp6zXGzZgyEF4kk3KQzBN2SMHBHPmKR6sVGav1rK/LjYWu21ppwGnhPTAie8NJJLLcRRF3kK5wASqgKoAA3t4eNZq07vKlZJvYnTWl+ZfVSWEE6rH7x7up3S7N7gfcXoC/lk8gOp5+ANT6N5c/A5dXsZn7a9Wy8NuD3YwZZPme6n6DefqK9L4dT0c/AxYuW0UOfA9gLDT4xKQh2mSQsQNpfngk9MZA5+VYsTPparsaKMckEmUev8AtOt7cdnZoJmHQ/DGv1xlvkBj1FX0sDOes9PqVzxUI6R1FXRdOu9fnD3MjdhGe8w5KPNIh03HoW6jz6VqqTp4WNoLV+9SmCnWleWxtFtAsaKiKFVQAqjoAOgFeO227s3pW0OtcOhQBQBQBQFTxHw7Bfx9nOvTOxxyZCfFT4fLoccxVtKtKk7xIVKcZqzMa4m4AurPJ2+8RDn2kanIx4snMr8xkcvCvYo4ynU02Z51TDShtqduHvaJcQLsmxdwEYKue9g8jhzndy8G6+YqNXBQk7x6rJU8TKOktTro95Dp13Hd2zl7KQ9nIDndCG57JR6Y3K3iFbqRz5UjKtB05rrL17jsLU5KUdmOHtIspYGTUrNtska7Zscw8ZOVLfiVT1Hk2cjFZMJKMr0Z7PbvNFdSXXjwL3gzi2PUY8juTIPtIs9PzL5ofP6GqMRh5UZdnMspVVUV0MdZy0KA8SrkEAlSQQCMZHqM8s0QE6x4OubaR5Ib1Gkc9+Se2Ejt6F1kXC+QAwK1yxEJK0o6djsvoypU2nuXGjaAY5DcXLie5YY7TbhUX8ESknYvnzyT1qqpVussdF73JRjbV7l5VJMKAKA5yQqxBZQSpypIBwfMeRrqbRyxHv8ASoLgqZoY5CpypdFbHyyOVdjOUfldg0nuKuhcGSNFjUJe03MXkhjyqM7HLGVvimPhg4UAAYOAa1VMTHN/Erdr38OX1K403brMdQKxlol+0PjYWCdlEQbhlz6Rj8bevkPr0rZhcK6ru9vqZ69bIrLc+cAaaLCykubliJJvtpnfqFAJUMepIBJx5saYqfS1FCGy0QoxyQzSM6ivY57l7+++AuXigBBaQr8CY8I1wNzHAJ6Z516Di4wVKnvxfIypqUukntwRE13XrrVpgpBbnmO3jywX1x4n87Y+manTo06Eb+r9+hCdSdV2Q2cL+y53IkvjsX+5U94/vuOSj0XOfMeOWtj0tKfmX0sLxn5Gq2tskSKkahEUYVVGAB5AV5bbk7s2pWVkda4dCgCgCgCgCgCgIWrXrQRmQRmRV5uF+IL4so+8R129SOnPkZwipO17EZO2oue5aVq43r2UjMMlkO1/Pntw361ozYihpqvoVONOoUd/7IoznsLp489RIgceYHdKHGfPNXx+Iv8AtG/p+Sp4OPBjXwlpNxbW5t7p45kUbY2G7JU8tjqw6DoDk8jjw55K9SE5Z4KxopxlGNpamYcV8NzaNOtxbMwh3fZyDn2ef7OTzU9ATyPQ8+vp0K0cRHJPf69qMVSlKi80NjQ+CuN4tQGx8RXAHOPPJvzRk9R6dR/GvPxGFlSd1qjVRrqp3jbWUvCgCgCgCgCgCgCgCgCgEfjnj9LMGG32yXHQ+Kxerebfl/XFbcNhHU60tF9TNWxChotxR9n/AAi9/L73dbmi3bwX5mdvM5/sxj5HAA5VqxWIVKPRw3+n7KaNFzeeZoXGXDkuoosQuOxhBy6iPczkdO8WACjrjByflWDD1o0nmtd95qq03NWvYqtP9l1lD3pO0m8TvYAfUIFGPnVs8fVlotCuOFprcmScS6dYARW+xnYgLDbKGZj4Du8s+rGoKjWq9aXmyxThHqoYdLaVk3ThUZufZqchPQtgbj5nAH8znnlTtEnG/EmVEkFAFAFAFAFAFAFAFAZtxr7MluGM1psRySWiYYVifvIR8DeYxg+nj6OHxzgss/MyVcMpax0EG7n1Gw5SPdQgdCzuU+hJKVuiqNXZJ/X8mVurDe4Jx5fDpeMf/iP/ABp/iUv/AB+o6erzO6+0W9IKtOkgIwVdI2z6EAc65/hUt0rEv8iokRYNCu7lg0NnIvQjYjRqCOjKXIwfkak6tOCtKX3IdHUk7pGq8K22roAtw8BQY/abmfHzTAJ+deXWlh27wT+xupqql1rDrWM0FXqnEVranE88aH8JYZ/yjnVkKNSfyq5CVSMd2UEvtQ05Tgyt/wDHJ/4rQsDXfD1RX/k0+ZZWHG1jN8NwinGcSZQ8v38VVLDVY7xJxrQlsyu1H2m6fD/as/7ikg/JjgfxqyGBrS4WIPE01xuRbX2s2DnB7VfXYD/oJNTl8PrLkRWKhx0GPSeKrS6IEM6Mx+4Thv8AK2Dms06FSHzItjVhLZlzVRYJvE/D+o3AIivlVDnuCMxkjyMqsT+gFa6NajDeGvff0KKkKklZSM3k4Kv7M7hbLJgcioSQD/C3j9DXo/5VGpo5W9DH0FWDva5yu+LtTi5Szzxejxqn+pBUo4ahLZJ+P7OOtWjuyF/Wm+nO1bqdyfuxk5/SMZqf+PSjq4rx/ZHpastLstrDgjUL8gzB1X8dy7nHyRiWz6cqpliqNL5fQsjRqzd36mocI8FwacMr9pMRhpWAB9Qo6IvoPqTXmV8TOq9duRspUY01puM1Zy4KAKAKAKAKAKAKAKAKAKAKAq7j3XtRHIsQkb4Q6qC+MZ2lh3sZGQOmRVi6S11exBqN7MsIYFQYRVUeQAH8qg23uSSS2PF3dxxLuldUXzZgB+poouWiQbS3EzXPafawDEANy/5e6v1cj+QNbKWBqS+bQzzxUI7ame63x1e3h27zGrHAjg3AknwyO+x9B59K9CnhKVPW1+1mSeInPRF9wn7LGfD3h7JOvYp8R/fYfD8hk+o8aK+PS0p69pbSwl9Zl3fa/b2T+6aVbJNcnIOwDCY6l36sR5Z5eJHLNEaM6i6StK0S5zjDq01dnXTvZ+079vqkzXEh6RAkInjt9R6DA+fWuTxaistFWXPiFh8zzVHd+h31DgUwv7xpkgt5gOcbDdG4/Dg80+Y5enjXIYvMstVXXqddBReaGjI1pr1teSG01S2SG5GBhwCr56GN+ozjpn5E867KjOmukoyvH3ucU4yeWa1KDi72XNGDJZ5lTxhbmw/cY/GPQ8/U+Gihj09Kmj5lNXCtawFvQ+M7yz7qSllU4McuWAx1Xn3lxjGM8vKtFTC0qmrXiimNepDQf9F9q0EnK5jaFvxL30P1ADD6j61gqfD5r5Hf0NUMXF/NoOFjxFazjMVxE3oHXP6E5rJKjUjumaFUi9mTJ76KMZeRFHmzKP5moqEnsiWZcyPpusRXOewbtFHWRR3Mg4IDdGOR4ZxXZ05Q+bQ4pJ7FhUCQUAUAUAUAUAUAUAUAUAUAUAUAUBE1PTYrmMxTxrJG3VWAI+fofWpQnKDvF2ZxpPcQdS9mUif9DeyxJ/dO8uB8nRgcehU/Ot8MdF/8kU3z0M0sO/6OwqXfs0v92SiSH8XaZP6uM1qjjqNuK8DO8LUJmneyu7kP2zxQjz5yH6KMD9TUJ/EKa+VN+h2OEk92aLw/wraaapdB3gp3zSEbsePPoo9BgV59XEVKzs/JGyFKFPYUNV4kuNYma004lIQPtZjkZB5Z5c1U4IA6tg9BWqFCGHj0lXfgvftFMqkqryw25jvwtwxBp0QjhXmQN8hA3OR546DyUchWOtXlVleRfTpqCsi7qksCgKTirhmHUYjHKMMAdkgAyhPl5jzXoauo15UpXiV1KamrMQtK4oudGm901AGSIDuSDJIXpuXPN081PeX1rdOhDERz0tHyM0asqTyz2G/XOFLPVUEoIDMoKzxEZI8M+DD5/wAKyUsRUoPL6MvnShUV/URLv2T3Sn7OaGQeBIZD+neH8a3L4hB7poyvBvgyPF7KbxzhzAo8yzN/ALUn8Qpra5xYSfMZ+H/ZLbQndcETt+EIEQfQElvqcelZqvxCctI6fU0QwyXzO5oUUYUBVAUAYAAwB6ADpXnt33NJ7oAoAoAoAoAoAoAoAoAoAoAoAoAoAoAoAoAoCr4n0qO7tpIpd20rnunBBXmD68x0ORVlGo6c1JEJxUotM+cM6PFZ26RwrgYBYnqxIGWY+JrtapKpJuQpwUI2Ra1UTCgCgCgKLjLQ4ry2dZRzRSyMMblIHVSQfqOhq6hVlTmnErqwjKOpN0LR4rOFYYF2qOfqSerMfEmoVKkqks0iUIqKsiwqBIKAKAKAKAKAKAKAKAKAK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5" name="AutoShape 16" descr="data:image/jpeg;base64,/9j/4AAQSkZJRgABAQAAAQABAAD/2wCEAAkGBxQQEhUUEhQWFRUWFBsbFhcYGRceIRshHCAaIB0bGhoYHyggGxomHhggITEhJSkwLi8uGCEzODMsNyotLisBCgoKDg0OGxAQGywkICYsLDA0LiwsLCwsLC8sLCwsLCwsLywsLCwsLCwsLCwsLCwsLCwsLCwsLCwsLCwsLCwsLP/AABEIALQA8AMBEQACEQEDEQH/xAAbAAACAwEBAQAAAAAAAAAAAAAABgQFBwMCAf/EAEQQAAIBAwIDBQUFBAkDBAMAAAECAwAEEQUSBiExEyJBUWEHFDJxgSNCUmKRM3KhsRUWQ1OCkrLBwjSi0SSDk7NEY3P/xAAZAQEAAwEBAAAAAAAAAAAAAAAAAgMEAQX/xAA2EQACAQIEAggGAgICAwEAAAAAAQIDEQQSITFBURMiYXGBkaHwBTKxwdHhI0IU8TNiUpKiJP/aAAwDAQACEQMRAD8A3GgCgCgCgCgIWr6rFaRmWdwiDxPifIAcyT5Cpwpym8sURlJRV2JWj8U3Wrzslqvu1tH+0lIDOc9FXPdVj5d7A5nqBWyph4UI3nq+XAohVlUfV0RoCLgAeQ8awGk9UAUAUAUAUAUAUAUAUAUAUAUAUAUBX63pYuoihZo26pIhIZG8GUj+XQjkanTnklfcjKOZWM8s+O7rTpzbakvahSPtUGGwej46Op+hHPrXoSwkKsM9LTsMqryhLLU8zS7C9jnjWSJw6MMqynka82UXF2e5rTTV0SK4dCgCgCgCgCgCgCgPMkgUEsQABkknAAHiSegolcFVBxDC8D3OSLdASJCOTgdWQdSvgD4+FWujJSUOPIhnVr8DF9Rv7jXLxFAwWJESHmIl+8zY8cAFj44A8q9mEIYam359p50pSrzsbdoGjx2UCQxDko5nxY+LH1JrxatR1JOTPShBQVkWNVkgoAoAoAoCLqOoxWyGSeRI0GMs5AHPpzNShCU3aKucbS3KHiri02ZdI4HlkWESZ3Rqg3FgAzMwbJKnoD4VdRodJZt2V+25CdTLwJfDOvm63pIgjlRUYhW3KySAmORGwCVYA8iAQVI8iY1aWSzTuvut0djK5e1STCgCgCgCgCgCgCgFjjrhRdRh5YWePJic/wAUb8px9ORrThsQ6UuwprUlUjbiZXwdxHJpNyyTBliLbbiM/cI5bwPMeOPiHnyr08RQVeF478DFRqOlLLLY13U+JUtJo0uAFhm5RTg5Xd4pJ+DI5q2SCN3THPyoUHOLcd1uvweg5qL1L6qCYUAUAUAUAUAUBlvtD1N769i0yJisZdRMR1JPeI+SoM48SR5V6eFgqdN1nvwMdablNU0dvatM7e66dbISXG8oo+6mFRfRc5JJ6bBUcEks1Wb98TuJu0oRLbhXRYtHjTtSHubl1Tl1J/AnjsUZYn0J8qqr1ZYiTt8q9+pOlTVJdrHasZoCgCgPjNigFyDjqxZC5m2ALu2yKyMVzgsFYAsAeXKtDwtVO1vLUrVWJdy38aRGZnURBN5fI27cZ3Z8sVSoycsttSd9LmaawVuHe5lDG4mgdLSyC7mMbKVSRwR9m252YscBQ2D416ELxWRbJ6y7eK7fuZ2rvM/Il8S6YNzQTLMVawgjWWKCWUb4nc5IQcx0JBIyDUaM380bfM92lo+87OKtlfI9cP66FmjuJoxBGIEtJEwV92dW3LvDc+ykDDaxxjoeua5VpPK4J3d796/K4iM1e704GjE1gNAvf1rDkmC2uLiMHHbRqmw+e3e6lx6qCPKr+gt80knye/0IZ+SuWWj6zDdqxhbJU4dGBVkPk6NhlPzFVzpyg+sSUkywqB0KAKAKAKA8TuVViFLEAkKMZOPAZ5ZNdSuzjEPibh6DW4FurN17Xb3W6Bx/dyDqrDzPMfKttGtPDSyTWnvVGerSjVV0R7Wza90SSCVSJ7YMhVuoaLmoPzTHTkQ3lUnJU8SpR2f3OZXOjle6Ovsg4iNxC1vIctAFMZPjG2QB/hIx8itcx9HJLOuP1GFqOUcr4GhVgNQUAUAUAUB4WQEkAjK9fTPPn9KWBjHswY3eqPcN+GWU58N5AX9A2PpXsY3+OioLsXkefh+tVcmPPGHFltpzMVRZLt0A2jqAPh7RvurzzjqefzrFQw86yttH3saataNPvKn2e6dPeT/0leHcdpW3GMAA9WUfdXwHick+VW4qcKcehp+JCgpSeefgaPXnmoKA4Xl2kKF5XVEXqzEAD6muxi5OyONpasyHWNdGopM7yzJbPtEUf2MoWVTySaJQZNjnaV2n8XpXqwpdC0klm56rTse2hlc1NXvodZNKvjGmILe2hMiSJbzyqdjqQT2ZYAqrEc18ifOuKpSu9W3zS3XaRcanBJLtJ/DbCe0Wa5HZ6fbmSbs26OxdnVAPGGLIVRjvN4DAqusstTLHWbsvfa+PIspvNG/AcuErJwslzOu2e5YO6n+zUDEcWfyKef5mY8s4rLXkrqEdl6834l0E92X9UExU4tsxC3vgTfHs7O9jxntIfx7fFo8k+qs48q00JZlk47p8n+yua4+ZU63Y3NtZOiSLNYjac7n7YQErvjVhycbMgNkHb59atpyhOom1aXpfmQndR02+xSaBJNHIiW5aOSWNZvsGEsKCQgKktsxBjRdwG6M7jzY8hV1XK03LVLTXR6cnx8SMHbRemwx2t+J7mwnRQlzKsq3CqchokByxPLcolC7GP429azuOWE4vZWt3/wCtyy92mh5rGWhQBQBQBQBQGU8XadcaPcte2RxDK2ZkxlQ2fvqPukk4Yc1JPnXp0Jwrw6OputjFVjKlLPDxHDg7jCHUF5Ds5wO/ETz5eKnlvX18M8wKy4jDSpPmuZfSrRqbbmfcCwe5ay9v0UGWMD8vxJn/AAgVvxL6TDqfd+zLRWSs4mtR6kpuHtzydY1kGfvKSRkfJhg/MedeU4PLmN19bE2oEgoAoCNqV6tvFJK/wxoWP0GalCLlJRXE5J2VxP8AZvdvNYzzyc5ZZpXfHngAAegAAHoBWvFxUaqitkkUUZOUHIzbhXWjptnJMmBNcBY4SfuLGMySeR7zqoHiVPka9GvS6aoovZavx2RlhPo4t8XsNPBPs7aVveL8HBO4RPnc5PPdNnn/AIep8cdDmxGMSWSl5/gso4dvrTNYVcDAGAOgryjcfaAqeIeIrewQNcPt3Z2qASzYxnao5nGRk+GatpUZ1XaKITnGCuzPeMNYN1PmbtLa2giDESJM6TrIQAZEidQEBXAOT1NbqFPJDq6yb7Lq3eUTneWui+pUaR2ksyXDrNPcRQboImjYkM27sgWJJ7JTk9pIQWJGOmTdUtGLgrJN6u/n49i2IQWZ5ncseIraz93/APUC4F4XjJeePDTsD+ySRwY0Qk9FOFHMg9DVRlUz9W2XXbh223/JOaTjrud9M1iDdDa3E0XZ2fe7KImUyyZJjVQgy6xrjw5uR5VydOdnOKd5cXpZce6/0OxaVovgMer6lqM6g21s8EancWZojK4Ge6sTZUZOCQzAkcu6TkZ4QoxfWld+NvP9eZY3N7Ii8KrLqiSSXFzOY1fahhbsUfAySoUCVSpO0gsRkHyqVbLRaUYq/bq19vQ5C89Wy8/qPYEgvbJIw+9IWc/UuSap/wAqqtpWJdFHkfP6i6eM7bWNSepXK9f3TXf8qtxkw6UORV6j7PwFAs5mhwCNjd5WU/Em8YljVuh2t9Ksji9f5Ff35Mg6Kt1XYg8JkaXPJHdW62yTbeym3b1z07HtcDCDOUDAdWHOp1v5opwd2uH3t9RDqOzRotYC8r49aha4NsrhpVUs6rz2AYHeI5Ke8MA86m6clHO1oRzK9iwqBIKAKAKA8yIGBVgCCMEEZBB8CD1FE7Aybi/gCS0f3rTy2EO7s1zvjPnH+Jfy9ceYOB6tDFxmslXz595hq4dxeeBF0i/F5qVheLgGUskwGMCSNDkj8rIysD6EVKpB06M6b4bdzYi81SMy59pWqe5ajYXAOAqOJPVNyBv4MT8xVOEp9JRnD3csryyTjI0yvONQUAUAp+1Kcpps2PvFFPyZgDWrBq9ZFGJdqbKn2Mvus5kPhcMPoyIf9zVvxBWqJ9hXhPkfecfZvwV2EUdze/tFQGON+kCjnk55B+efy/PJruLxWaThT2+pKlRt1pDDw3xGdQuJmh/6WABFf+9duZI8lVQMefaZ8qz1aPRQWb5n6IshPO3bZDPWctCgFnjzT7i5hSK3jRyZAzO7BezC+KHBIc5xnB5bq0YacISbk/2VVYuSshI0Xgx4ruGKWKQ7ZJWM8S7RhliMZVjyRQ3aLtXDZIOK21MSpU24vlo/G/2KIUbSSfbqOnClkILq+RWdgGh5yOztnZzyzEk+FYq0nKEW+3sL4RtJ2K5+L5exka4s0lhSTsmaKUOJGyBiOORVL947QMnJBFWf48cyUZWb11W3ezmd8VoWENpdzgIqJp9v4rGVaVh5DaOzh9SNx5ciOog5U46/M/T8v0JWb7Bd4i0W5sO9FfXBimdY1DPJJJHnJPZrhu2O0Hl3WGM7jzrRSqwq6SgrruSfftb3oVSg46pvUYuGtTKypZpaNbxR229e0ddwAYIAUTcBk5OS2eXSs9WCadRyu2/fuxbGTvlsNVZiwKAKA5XNusqMkih0YYZWGQQeoINdTad0cauJGs6fLYhUFxKunFgJNn7SAcgAJfiEHgSO8g6HHTZTnGprZZ/R+HP0ZU049xUXNjFIsbQ6fbPbGTsLcNJJGzZJPa5CkFWYEg9TgHPPlapyTalNp7vj4EHGL1SVti04Z4hvSptlhhuJbYBJZGumUsRkbucBzzUgkE8wedV1qNK+dtpPbT9k6dRvTkN3Dup+92sNxt2drGr7c5xuGcZwM/pWWrDJNx5FsXdXLGqzoUAUBn2rcTvpWoMk+XtbgCRD4xno+3zXOCR1G7I8q306Cr0rx+ZepmnV6OdnsyXccJRtfW2oWm3aXJmC4wwZWxIpHjk8x45zyIOYLENUpUp+H4JOjFzU0KftubdcQL5W7f8Ac2P+Na/h3yN9pmxjs0anoMhe2gY8y0MZP1UV5dRWm+9m6Pyon1AkFAKftRgL6bNj7pRj8lZTWrBu1ZFGJV6bFb2IzYN4pPICFv17UE/9orV8RXyvv+xTg9mQOO+L31GQWdllomYLlf7ZvL0iHX169BznhsMqS6Spv9P2RrVnN5IGncL6KtjbRwLzKjLt+JjzY/r/AAxXm1qrqTcmbKcFCNkW1VEwoAoAoBd4e71zqB//AHon6RRn/nV9XSEO77srjuyn4U0KJ7h5otwtYHKWsZkdl3ruDyorEhVGSi48mPiKtrVZKCi/me/dwX3ZGEU5XWw9VjLhAvdVMsjXijfgtbaan95I3xzdPh7uAfBY3PRq2xp5V0b75di5e+JS5X63kM/D+hi2DO8jzTyBe1mfGW2jkAAAFQZOAB4nqedZ6tXPolZLZFkY2LiqiQUAUAUB5dAwIIBBGCD4+hoBFfTJI5UsBN2aq4nsZGTfgJ8cBBYZ2bgVOfhbH3ee3OmulavwfDufiUuLXVT7ip0uG4RoWt51E1zLPG26IFSqTSu8vNxt5PyQZ5kDOMkWzcHfMtElx7LJbepWlLSz114dpoPD2me6W0Nvu39lGqbsYztGM4ycfrWGrPPNy5miKsrFjVZIKAKAW+POGhqFsVXHbR96Inz8VJ8mHL9D4Vow1fop34cSmtS6SNuJnHs44vNlJ7vcEiFn297l2L5wc56KTyI8Dz869HF4bpFnjv8AUyYetkeSRz9sk+b4g9Et1/m5rvw9fx+JzF6zsbFosJjt4UPVYUU/RQK8io7zb7T0I7Im1AkFAUl0BqFnOgx3xNEOfipZAf1XNXR/iqJ9zIPrxaMT4evmis79gdpkjt4sZwe+0u4D12q1ezWgpVILvflY86m8tOTHv2U8NCFPfZ8AuAIQR8Kn73zfkB5AetYcdXzPo4+PvsNGFpZVmZplecbAoAoCDq2rwWiB7iVYlLYBY4yeZwPoCfpU4U5Tdoq5xyS3DT9Yt7j9jNHJyzhHUn6gHIpKnOPzKxxST2FH310tLyWHlLdXrxRHyYssCv8AIBN2fIVqypzjGWyV/uV30b5v9DnplilvFHDGMJGgVR6AY/Wsk5OUnJ8S1KysSaidM2sQbWC2uMZj0+S5t5V8RGXC9qPVVjU48VZsdMH0JdeUocZWfjbb1KFok+Vxn17iRUaO3tpIXupnCKpYEICpYyOqncVCjIHiSBkZzWanRbvKSdl7sWSnwREv7m909PeJ54rmBMdsohMTIpIBkUiRg23OSpHMA4OanGNKq8sU0+Gt/DZHG5R13G2spYFAFAFAUvFti0sG+MZmgcTRerJ1X5Ou5D6NV1GSUrPZ6P32bkZ7aCZb6pFFbaTKxxuuGk2DLPtkSfGEUbm7zKOQ6mtbpyc6kez6NFOZKMWzQNL1SK5UtE2cHDAghlPk6thlPoRWGcJQdmXRknseNV1u3tRm4mjiHhvYAn5DqfpSFOc/lVzrkluedF1uK7DmLd9mwVg6Mh5gEEBwCVIPI9DXalOULXOKSexZVWSPE8oRWZuQUEn5Dma6ld2ON2Mu9q/C4dffoMEFR24HRgcbZB9OR8xg+HP0sDiLPopeH4MeJpXWeIkoW1G5tY3yWYRQufMITlvns/lW3SjCTXa/fiZk+knFG165rvYXdlbj/wDIeTd05BF/3Zh+hrxqdLNTlPlY9KU7SS5l/VBYFAZ77HNV7WCeFvjjnZ/pKWP+sOP0rfj6eWSkuK+hlwtTNF3F274QMusPbHPu7v7y454KnOR89zMvoGNaI4m2HU+OxU6Lda3Dcb+MdW/9VZWEWAXmSSTH3UjO5VwPxFP0Q+dZKFPqTqy5W8WaKk+soIdaxl4UAr8WXzrPbxGZrWCTfunULkuCoSLcwKx7sk5I57cDFaaMU4uVrtcPuVzbva9hT0DXVF5b+/3a9rDBMriULHslZkUqDgBsqm4emDk5rTVpPo5dHHRtba6alUZdZZnrYvtN4Hs5GVi6XEMQIgQCPEe455unefGMLk8h5nnVM8VVSts3v2++JONON77lRFw61sBG0N8TFIzRTQTK6gZbawilchX2tggIeeatdZT1vHXg1b1X5IKnl010PGqavLtCtqDxoCMrdW8tuzjny94QDHzVfCkKa4Qu+xppeH5Z1y7fPQl8K2F7Puljkns4tg7NZZTcB2ye/iZQ/ZFcY5qTUa0qceq0pPsVreWl/MQUnrt6lnZ2l9ZmffFFeJO5d+zbsyDsVSOzk3KQ23Px8snrVcpUp2s3G3jx5/onaUb6XFvhfXxpYFvPp8kW52aHBTPeJOwvKUBK9N2eYx08dNaj03XjO/P82VyiFTo3lcSXNxDJq7R26LGkMkoEyAmSQRrkt2hUBIgduzGWPe5Gq1RjQvJ3ulpwV+znzJ5+k0RpdeeaQoAoAoAoDGuDbbs71oSmfdpLl0dhzYRKscSKfJAzHaDgGQeNeviHempX3t66vz+xhpXzNPhcvP6Ojt9Jiv4+V1FbrN2wPelZgGdJSP2iuTgg+YIwQKozuVd038rdrcu7lY0ZUoXRH4fn9xmMcdhv7K4eKe4VN8rswZoiD1+DbuZiBlx86lVj0kcznurpcO312IRbi7ZRj4Tmkurh75YhFb3FvGFzIGd9hYo5VRhOTsMbj4VnrJQj0d7tNlsG278BurKWHx1BBB6HkaAQ/Zbq/b2zWU/OW1HZMDz3IMqOvlgqR6DzrdjKeWfSR2epno1M6cZbop+COFPd9WnU80tk3Rk+Uuez+oVWGfy+tW4nEZ6CfF/bcrpUctVs4cUX/a69bqP7GSJPqcs3+qpUYZcLJ87kakr10uRrleUbgoDEOHL7+jdYkRu6jTvE2fBXbMZP6r+pr2asOmw6a3tfy3POpy6Os0bFfNFAHuZAAUiO5/HauWx+teTHNK0FzN7suszKPZ1K9/qr3Uo5hGcjrt3YVFB9BkfQ16mLSpUFBGKg89VyZsleQbyJqd7HChMkqQg91XcgAMenxHBPp6VKEXJ6K5xszzTrSKa0ZJL9oJtpiuVnmWaN2xzbZM2CpB3qUK9R5YrfOUozuoXW6srP0+9yhWasn9z7PxZ7vD2Z1DTphHHgJsdmfaOQwJTljj+NFh3OV1CSv75HXK0SmWG1YxXXdnmZh20NvC4CI3hCYl3CSPruJJbDemLb1FensuDb49t+D9CtZXaW/wBi7uJLhSjWJ1BIFb7Z5kaQ48o4Z/tn9SDgcsBueKUoO/SZb8Laeq098Cbv/W/vvPb8Q3SjtBdWtzZsMNMYW2oem2dUfMY5/FgjzArnQ09srUuV/poM0uaaKq30wXDNDDbWls0M4Eji5kAYKQcdhtVmjcHAJIyDkGrXPL1pSbuuX35ohlT2SWpK1fgyziGb+4tog3wrDEEY+gMjyM/0AqNPE1H/AMab73f6WJSpQ46dxFk07T7RQ0en91uSveuYw/7kRDSu3psHXrzqfSVpuzn/AOuvm9vU44QWtvMsOGIry6IvbVLOBemxC4WdQMASBSQpHVWI3DJ5YJBrrOnD+Obb+3cdp531kkhrXiC5XlJp0+7x7J4HX6MzoT/lFZeig9prxv8Ahl2Z8g/rDO3JdOuc/na3UfUiQn+FOhgv7r1/AzPkU+tcX3FuQs/udoT0DyyTuR03dnGi4Az4nFXU8PCfy3l4W+7ITqOK1siHqbamrptvVMVxGFhmWJQO0Kl0GzcditgDcS3ljnUodBZ3jqt1fgRfSX30HThzV1vbaKdeXaICRnO1ujKfUHI+lZKtN05uL4F0JKUU0JNtZXcsjNaRxAQ3twY53lPIO/20bxBDuUsD0YHujy57HKmlabeqWluzR3v9ilKX9ebJ9lwx7ojS3s6m1gPax26BhFGVy2e+SzAHmqE4U9PDFcq+d2gus9G+L98Sai1q34EXQUu7ozokgtTIRLcvs3srSqNkEeWAVo4VTLkHvMO7UqnRws2r20XDbi+9/wCzkbu9h606yS3iSGMbUjQKo8gBgVjlJybk92WpWJNROhQGI6/dNpOsPMo7pbtGUfeST4x88gn5gV7NKKr4dRfd5bHnTfRVrmv3t9FDDJc8ioj3lhjvADK8/ry+deTGMpSUDe2ksxi/s8R7vVI5ZDl9zzSH1wf0GWAHyFezi2oUHFdiPOoXnVzG714Z6YUBi/tj0fs7pZgO5cJhv3k5EH1KkEfunyr2Ph9S8MvI8/FwtLMix4j4oNxokZzmSSRYZT6plmz+8Ez/AIqro0MuJa4LUnUq3o356Fl7F9O2W8056yyBR+7HkD/uZv4VX8Qneajy+5LCRtG/Mf7ufs0Z9rNtUnagyxx4KB1PpWCKu7GpuyM0/pl5997Jb9s0cTELLuWC1TGWXcykzXDY721cDG3K9W9Do1G1NO2vDdv7Ll7tRfMs1v0dNI1BpHCQ6VZTPjLvE6hIm5HY7mEqH59FJpOCSvKo13rf1Ck3plTGmLVruId/TiB5QTRP/r7OszhTk9J+af7LE5LgdBxMR+0s7tP/AG1f/wCpmrnQ8pJ++2x3PzTOF3xhs2n3O7KswRWKImWbouJHUjJ8xXY4e/8AZe+5EXU7GVWp6RdXchljtIbSUrjtzOd5H4ZI44ysi/lckVbCpTgrOTa5W+juclGUtlZi4AunSGHUIYLiMOAiGHvKjAYa2J3dpGCSGiyCmOWQQK0f8qzU20+/68n28Su+TSXMuuHdClWSdrGCOzgkcFJpY/tVG0BljiIBVSem8gD8JqmrVi0ukeZrgnp4v33k4xd3ZWG7SOHYbZjIN0kzDvTyndI3pu+6OfwqAPSss60pq2y5LYtUUjjf8LxPIZome2nb4pYSFLf/ANFIKSf4geprsa8ksr1XJ+9DjgntocVi1OPl2lpOPxMksR+oUuK7ei+DXk/wOv2HxtOv5+U1zHAnitshLH/3ZSdv0T6imelHaN+/8L8i0nuzxqmi2VpZXAddkciESvzaRyeSksctJJuxjJJJxXYVKs6ituvL9I5KMcrTEmz0N44rSK+nDI9xGvuAYEAEHO4ZLMQ2GKg7VwevhslVTlJ01wfW9/7ZnjBpJSfgavFEkSYUKiKOQAAAA9ByArzG3JmvRGacI6m12YYYp5bdJRPMzIi5eVpN7Rq0isMIsgJwPHryNejXh0d5SSdrLwtvpzsZ6c82iZa8T2L2oie5upJ7ITKbhZBHlcZKEtGo3R7wuUxzyOeMg1UZKd1CNpW0t++JOasld3RfcGWziAyyrtluZGmdfFd+NiHzKoFXP5aprtZsq2WnvvZOC0uy+qgmFAfGbAyeQHU0Blvtr0//AKa4HTvRN9e8n8n/AMwr0/h0/mh4mLGR0Uis1PXz/QVvFnvSOYuvPZETk+o5Kv8AiqyFH/8AVJ8tfMhOo+gS5l97GtFMcUl045ykJH+4pOT/AImP6IKo+IVbyUFwLcJC0c3M0ivPNYUAsapax61pwKEDtUDxE/ccdM/I5U/WtMJSw9bXgVTiqsDGI1Zbe6glBVopY5dh+66lopB65WQc/wAgr2HZzjJcU190edqoSi+BrMG6x0PdGdsi2m8EfiYZB/Vq8p2qYnXa5vXUpeA16XeieGOVekiKw9NwBx9Kyzjlk4l0XdXJLqCCCMgjBB8aidOdtbpEipGqoijCqoAAHkAOldbbd2ErHWuAKAqeKtNa5tZI4ziQAPEfKRCGQ/5lFW0ZqE03tx7uJGaujvoWprd28c68g6glT1U/eU+oOQflUakHCTizsXdXJ9QOhQBQBQBQBQCZq94Jbied8GDTYyygnk8+3dk5/u0IA9ZT5VrhG0VFby+n7+xU3dvs+pW8KWUrwxe6QxwsYwZb6eIGSRm5uY4+TNlie+7AeQIqdaUVJ53f/qnoiMLtdXzZeX/CcskToL+53spUs/ZlTkYIZAoGP3cH1qqNeKlfIvUnKm2t2L/DGgi2vYILhI4zFAXhaNmxcuDtaRsgd+NGxtOcCUnODir61XPTcovd634Ll4/Yrp08rSGXjQrILe2PMz3CZT8SRkPJkfgwoB8O8B41moXV58l6vRFlTXqjJVBYFAFALPtKvjBptywOGaMovzfu/wC9acJDNWiiurJRi2yL7QkFzpUjjwRJR9CrfyqWFeSul4EK6zUmzK9D019Skt7RCQkSuXb8Id90jfM91R6geVepUmqKlUfH7LQw006jUOCNo1a6Wzjt4YgFLzRRRIPLILY+SKxrxoRdRuT5N+/E9KTypJF5VJMKAybhfXP6Jvp7Kc4t2mYxsTyj3HKnn9xgQD5EZ8TXqVqXT0lUjvbzMVOp0c3CWxY+1fg03EbXVsuZVQ9ogHOQAciPzr5eI5eAqvBYnI8ktvoTr0M3WRae0uTstKZVPI9kg+WV/wBhVeDWavr2ksRpS0JXsxuO002D8u5P8rEVDGRtWZLDu9NDVWYuCgCgCgCgFSR/6NuizEC0unyT4QzHxPgEl8+WGH5q0pdLC39l6r9fTuK/lfYNdZiwKAXbzjW1iYrukfD7C0cUrqHzt2b1Urv3csZzmr44apL9tIg6kUVlhxFeXVxNFAkMYj2sguI7hHZGyN2046MpB+nnVkqNOEE5Nu/JpkFOUm0vUs8ap52P6T/+ar/g/wC3oS6/YUt1xTco/Z9tZSS/3cEdxM49SqNyGfFiAKtVCDV7St22RHPLsKazv7xGmikliV5pO0NvHAbiRd2M7kV9kQOPvsQCaulGm0pJPTjey+mvgVxctU/LctrXR767cCWe7gtx+0EjQK8n5Yxbj7NPNi5PkB1quVSlBaJN9l7Lvvv5FijJvd2H1FwAPIY58/41hLhQ4r1a2uCLSNUubntMIgYr2TqM72lTnGVHPu97wrVRpzh13ovr4cSqcovq7steG+G0tFDMzTXBQLJPIWZmx4DcTtTPPaOVV1qzm7LRckShBRReVSTCgCgED2zz7bONfx3Cg/IK7fzUVv8Ah6vUb7DLi/kJ+mq91oiqo3O9psUZ6kAqBk9OlVTtDEvvLI9aku47cPaPBotozSuoOA08p5biOiqOuBnCjrz8zXKtSeIqWS7kKcI0YitwrqD6xqvvLKVitYz2aE/Dv5DOOW9sEn90DnjNaq8Fh6GRby+xTTm6tTNwRqdeYbAoDOva1wuZ0F3EMvEpEqgfEnXd815/QnyFehga+V5Jcdu/9mTFUsyzIrPZpxzt2Wl03d5CCUnp5RsfL8J+nlVmMwu9SHivuQw+I/rIu/bKT7inrcJn9G/3qn4f/wAvgWYv5Dp7Hpt1gV/BM4/XDf8AKuY9Wq37EdwrvTHgGsRpPtAFAFAFAcbu1SZGjkUOjqVZWGQQeoIrqk4u6AsRXcmldy4LS2Q/Z3HMtCPwT+JQeEvkO95nQ4qtrHSXLn3fjyK7uO+wxTapAgVnmiVXGUJdQG/dJPP6VQoSeyZPMuYr6vpSxTCL47TUJGjlhP3JGV37WJvANsOV/EQwxzrTCblHN/aOt+zRWZW1Z24M53GkLHIsk+rOkiRmMNm2RtpIOG3qcnKjJ/lXVUbVlT08TltfmIcs+jMcXF8Lk+Ky3DOvz7NTsH6VJLEr5Y27l99x1OLLKxt5LtQlqnuFlyO5FCSzD8gH7FMfePePht61XJqDvPrS9F+fodXW20RBGve4xP7lYxi0jmMbTmUqNynDyOqxsxQMCC5OTgnpzqzoukf8kuta9reS337DmbKuqtCDNxlfyrI0RtViR9vvGH7IjA5rK7DfzyuFU8wenLM1h6SazXu+HHyIOpPhbv4FZNfXN5E8slxO9vG21gi9iLiQnalvCow4UsQrOzc84CirFCFOWVJXfjZc3w7iN3PW+n1GbhnShb3dvbErm0sCTtGAXncbyB5Ds/8AurPWqOUHP/yl9P8AZbBWklyQ9ViLgoAoDlNOqbdxA3NtXPiTnkPXkf0rqTexy5mftvl5WiebSt/lCD/nXpfDV8z7jHjHokX/ALPLtYdKjklYKiBySfABmrPiouVdpF1B2pJsy/ijiCbVrhQqtt3bbeAdefifDeR1PRRkZxkn06NGNCGvizFUqSqysjZOC+Hl0+2WLkXJ3SsPFj1x6ADA9BXkYis6s83A9ClTUI2L6qCwKAKAyP2h+z4puuLRN0ZyZYVHw+bIB1XzXw8M9B6uExl+pN68zDXw/wDaBUw8SNfadJaSndJEqyQSZyZFjOWU+bhQSD4jPlztdFUqyqLZ6PsuQVRzpuD3Q0+xK4BguY/FZg30dAB/FDWb4jHrRfZ9y3BtZWiw4e1o2+pXNhKe4zmS2J8N43snyySR5YI8qrq0s1GNVdzLITtUcH4DzWI0BQBQBQBQHwigM603+jLKW5W9S3hla4cgSRqFMf8AZ9nuGNmDk4+8WrfLp6ijku1bhz4397FEcqbT3uLymxuUZoTaJErbIYpI5LiZx0G2ITLtyRhUx05nHSr/AOWDtK9+LvZedvUh1Xr/ALGTQuErkxjellaDOcR2qNJg+BJYojfLf1qipXp30zPx0/foTjCTWtifrGlRW8Y99vpngLAdgwiAlORhNsMYeTJx3F69CDVcKkpP+OCvz1083p3knBLdk1Te3pzzsbfy5NPIPX7sA/zN+6ekP46f/Z+i/Pod60uw5cJX6WxbT5XVJYS3ZhmGZY2JKOMnLNg4bxyCehBrtaDn/LFaP0fvY5B26rE/Xy+oXDNDjZIRDZNzOdoPaSRDpHEM5eQDLBEUHnWunalHXhq/snzfJd5VNOba8i3vZY7WWCBFaSOxRRHGvWe5kU7FB6AqgZ2PRRICegqqKc05PRy48kt/X6E7JWS4fUncPac8Wo5mYPO9m0k7DOMvIoVFHgiBCB9T1NQqzUqXV2vp5fc7CNpa72HesZcFAFAZ7pOsHUNZbacwWkcgQeBYlVZ/nnIB8gcdTW+pS6LD67yZmhUz1Wlsij9tMjPc2sagswibao5kmRlAAHmSmPrV/wAOSUJN+7FWLbbUSo4i1NpY7fTLX7VYgqts59rKOoU9CinPPpnn4VbRpqLlWnpf0RXUldKlE0PgHglbAdrLh7hhgkdIx+FPP1bx+VefisU6rstjXRoKmr8RyrIXhQBQBQFDqGvi0uViuCFinH2Mp5KGHxRufuk8mU+PeHLbzvjSc4Xjut19yDllepR8Xez9Z394s2EFwG3Yx3XPXJ/C2fvdDk5B8LqGMcVknqimrQUutHRi37MHey1GW2nTsmmj+AjAyhJXb4FcMwGM9K04y1Sipxd7FWHvCbjI8+16Nre9t7iLuu0eVP5omH8MOB8s0wFp0pQfu5zFXjNSRqukX63MMcyfDIgYemR0+nT6V5c4OEnF8DdF5lcl1E6FAFAFARdU1GO2iaWZtqIMk/7ADmSTyAHMmpQg5yyx3ONpK7FDU9YnbabiY2KyfsreJBLcv6kYYKfNVVsfirVCnD+qzW4vSPvxRW5PjofNPR1lEy2V5PKFwstzLEMA9dq7jsz44QUk1ly5klySft+ZxLW9nftOn9ab2adrWC1hEij7SQz9osPl2iog7x8E3ZOKdBSjHPKTtyta/dqM8m8tvUtbTR4bPddXUvaTBTvuZcDaPEIOkSflH1JPOqpVJVOpBWXJe9Sailq9yqj1mbUZZI42aygjjSQuygSyI+/DJv7sKdw8yC3ouatdONKKb6z9F+SOZyutios7OxvhKsXZLYW7B7iRjukuHxuDM7d8R4yd5OX5gcgc2ylVp2bvme3JL89nAgskr22Re6Iyokmp3I7JTFiFCMdjAvNQB4O/JiP3V8MmipdtUY6669r/AETVl12Q/Zpp/aq9/M6yTTO5AVgwhDEbkBH3yAobPPCKPDnPFzytUoqyXqRor+ze5c6OAdSvifiEVsAPJcTEHPqxbl+UVVP/AIYd7+xYvmfgMdZyYUBQ8c6ubOymkU4fbtQ/mbkD9M5+lX4an0lRIrrTyQbEv2H2O1bmXHImOJfTYCx/+xf0rZ8SnrGPe/fkZ8GtGyDr2jXGralM1uNsUZEXbNnaNmQ23HNjuLAgeXMip0qsKFFKW71sRqUpVKmmw86HoFpo8LOWAIUdpO+AT6D8K56KP41hqVqmIlb0NEKcKUT1wvqT6g7XW0pbjKWynkX/ABzMPXAVR4AN+LkrQVJZOPH8fklCWfrcBlrOWBQBQBQFXxLocd/bvBJyDDutjJVh0YfLy8RkVZRqulNSRCpBTjZmU2HFF9oshtrhRKiDkjMR3fBopME7eXQg+XKvVlQpYlZ46e+JhVWdF5Zao0DTNfsNV7PBAlRtyK/dkQjxU+PkdpIIyDyrz50atG99vQ1xqQqbFX7Y9NMtokqjJgkyx8lYbW+mdp+lW4CeWo4viV4qF4X5HH2Nat2kElux70Lbl/cfJ/gwb9RUviFO0lNcTmEneOXkPtveJIzqrAtGcOvipPMZHqOY86wOLSuzUmjvXDoUAUAq8YxXDz2vYwGdIzJIRuVV7QBRCZCTnYNztyB5qvKtNBwUZXdnp5cSuad0Ft2GmAy3coe7nPfcAl5D4RwxjLdmvQKB6nmaPNW0guqvTtbOq0d9yHrWrzSJmdv6PtmIAyd1zNn7kap+zJ9Czc+W09JU6cU+r1n/APK7+foiLk+On1JGmXM8cax2GmiOEfD28oh/xbFV2Oep3YPnXJxi3epO77Ff8HYt20RLt+HnmkWa/kWZkOY4UUiKM/i2sSZH/M3TwA55g6yistNW7eL/AAdy3+Yg8S8Jz3U0xSaNIriKJJNyMzARM7bVGQpV9/PPl0NWUsRGEVdaq/r+CM4N7C5xfZx2LT9pIX7WyVg0zD7R4JQdgHJfhcdxQBg9KvoSlUtZbS4cLr3qV1FlT7iet2j6dNbs/YTWuZIknyCEjcyW7MG5lSqqD5EEHBGKhlaqqW6emnboyWmSz4Hm9czTT3Fq72zLp6zXGzZgyEF4kk3KQzBN2SMHBHPmKR6sVGav1rK/LjYWu21ppwGnhPTAie8NJJLLcRRF3kK5wASqgKoAA3t4eNZq07vKlZJvYnTWl+ZfVSWEE6rH7x7up3S7N7gfcXoC/lk8gOp5+ANT6N5c/A5dXsZn7a9Wy8NuD3YwZZPme6n6DefqK9L4dT0c/AxYuW0UOfA9gLDT4xKQh2mSQsQNpfngk9MZA5+VYsTPparsaKMckEmUev8AtOt7cdnZoJmHQ/DGv1xlvkBj1FX0sDOes9PqVzxUI6R1FXRdOu9fnD3MjdhGe8w5KPNIh03HoW6jz6VqqTp4WNoLV+9SmCnWleWxtFtAsaKiKFVQAqjoAOgFeO227s3pW0OtcOhQBQBQBQFTxHw7Bfx9nOvTOxxyZCfFT4fLoccxVtKtKk7xIVKcZqzMa4m4AurPJ2+8RDn2kanIx4snMr8xkcvCvYo4ynU02Z51TDShtqduHvaJcQLsmxdwEYKue9g8jhzndy8G6+YqNXBQk7x6rJU8TKOktTro95Dp13Hd2zl7KQ9nIDndCG57JR6Y3K3iFbqRz5UjKtB05rrL17jsLU5KUdmOHtIspYGTUrNtska7Zscw8ZOVLfiVT1Hk2cjFZMJKMr0Z7PbvNFdSXXjwL3gzi2PUY8juTIPtIs9PzL5ofP6GqMRh5UZdnMspVVUV0MdZy0KA8SrkEAlSQQCMZHqM8s0QE6x4OubaR5Ib1Gkc9+Se2Ejt6F1kXC+QAwK1yxEJK0o6djsvoypU2nuXGjaAY5DcXLie5YY7TbhUX8ESknYvnzyT1qqpVussdF73JRjbV7l5VJMKAKA5yQqxBZQSpypIBwfMeRrqbRyxHv8ASoLgqZoY5CpypdFbHyyOVdjOUfldg0nuKuhcGSNFjUJe03MXkhjyqM7HLGVvimPhg4UAAYOAa1VMTHN/Erdr38OX1K403brMdQKxlol+0PjYWCdlEQbhlz6Rj8bevkPr0rZhcK6ru9vqZ69bIrLc+cAaaLCykubliJJvtpnfqFAJUMepIBJx5saYqfS1FCGy0QoxyQzSM6ivY57l7+++AuXigBBaQr8CY8I1wNzHAJ6Z516Di4wVKnvxfIypqUukntwRE13XrrVpgpBbnmO3jywX1x4n87Y+manTo06Eb+r9+hCdSdV2Q2cL+y53IkvjsX+5U94/vuOSj0XOfMeOWtj0tKfmX0sLxn5Gq2tskSKkahEUYVVGAB5AV5bbk7s2pWVkda4dCgCgCgCgCgCgIWrXrQRmQRmRV5uF+IL4so+8R129SOnPkZwipO17EZO2oue5aVq43r2UjMMlkO1/Pntw361ozYihpqvoVONOoUd/7IoznsLp489RIgceYHdKHGfPNXx+Iv8AtG/p+Sp4OPBjXwlpNxbW5t7p45kUbY2G7JU8tjqw6DoDk8jjw55K9SE5Z4KxopxlGNpamYcV8NzaNOtxbMwh3fZyDn2ef7OTzU9ATyPQ8+vp0K0cRHJPf69qMVSlKi80NjQ+CuN4tQGx8RXAHOPPJvzRk9R6dR/GvPxGFlSd1qjVRrqp3jbWUvCgCgCgCgCgCgCgCgCgEfjnj9LMGG32yXHQ+Kxerebfl/XFbcNhHU60tF9TNWxChotxR9n/AAi9/L73dbmi3bwX5mdvM5/sxj5HAA5VqxWIVKPRw3+n7KaNFzeeZoXGXDkuoosQuOxhBy6iPczkdO8WACjrjByflWDD1o0nmtd95qq03NWvYqtP9l1lD3pO0m8TvYAfUIFGPnVs8fVlotCuOFprcmScS6dYARW+xnYgLDbKGZj4Du8s+rGoKjWq9aXmyxThHqoYdLaVk3ThUZufZqchPQtgbj5nAH8znnlTtEnG/EmVEkFAFAFAFAFAFAFAFAZtxr7MluGM1psRySWiYYVifvIR8DeYxg+nj6OHxzgss/MyVcMpax0EG7n1Gw5SPdQgdCzuU+hJKVuiqNXZJ/X8mVurDe4Jx5fDpeMf/iP/ABp/iUv/AB+o6erzO6+0W9IKtOkgIwVdI2z6EAc65/hUt0rEv8iokRYNCu7lg0NnIvQjYjRqCOjKXIwfkak6tOCtKX3IdHUk7pGq8K22roAtw8BQY/abmfHzTAJ+deXWlh27wT+xupqql1rDrWM0FXqnEVranE88aH8JYZ/yjnVkKNSfyq5CVSMd2UEvtQ05Tgyt/wDHJ/4rQsDXfD1RX/k0+ZZWHG1jN8NwinGcSZQ8v38VVLDVY7xJxrQlsyu1H2m6fD/as/7ikg/JjgfxqyGBrS4WIPE01xuRbX2s2DnB7VfXYD/oJNTl8PrLkRWKhx0GPSeKrS6IEM6Mx+4Thv8AK2Dms06FSHzItjVhLZlzVRYJvE/D+o3AIivlVDnuCMxkjyMqsT+gFa6NajDeGvff0KKkKklZSM3k4Kv7M7hbLJgcioSQD/C3j9DXo/5VGpo5W9DH0FWDva5yu+LtTi5Szzxejxqn+pBUo4ahLZJ+P7OOtWjuyF/Wm+nO1bqdyfuxk5/SMZqf+PSjq4rx/ZHpastLstrDgjUL8gzB1X8dy7nHyRiWz6cqpliqNL5fQsjRqzd36mocI8FwacMr9pMRhpWAB9Qo6IvoPqTXmV8TOq9duRspUY01puM1Zy4KAKAKAKAKAKAKAKAKAKAKAq7j3XtRHIsQkb4Q6qC+MZ2lh3sZGQOmRVi6S11exBqN7MsIYFQYRVUeQAH8qg23uSSS2PF3dxxLuldUXzZgB+poouWiQbS3EzXPafawDEANy/5e6v1cj+QNbKWBqS+bQzzxUI7ame63x1e3h27zGrHAjg3AknwyO+x9B59K9CnhKVPW1+1mSeInPRF9wn7LGfD3h7JOvYp8R/fYfD8hk+o8aK+PS0p69pbSwl9Zl3fa/b2T+6aVbJNcnIOwDCY6l36sR5Z5eJHLNEaM6i6StK0S5zjDq01dnXTvZ+079vqkzXEh6RAkInjt9R6DA+fWuTxaistFWXPiFh8zzVHd+h31DgUwv7xpkgt5gOcbDdG4/Dg80+Y5enjXIYvMstVXXqddBReaGjI1pr1teSG01S2SG5GBhwCr56GN+ozjpn5E867KjOmukoyvH3ucU4yeWa1KDi72XNGDJZ5lTxhbmw/cY/GPQ8/U+Gihj09Kmj5lNXCtawFvQ+M7yz7qSllU4McuWAx1Xn3lxjGM8vKtFTC0qmrXiimNepDQf9F9q0EnK5jaFvxL30P1ADD6j61gqfD5r5Hf0NUMXF/NoOFjxFazjMVxE3oHXP6E5rJKjUjumaFUi9mTJ76KMZeRFHmzKP5moqEnsiWZcyPpusRXOewbtFHWRR3Mg4IDdGOR4ZxXZ05Q+bQ4pJ7FhUCQUAUAUAUAUAUAUAUAUAUAUAUAUBE1PTYrmMxTxrJG3VWAI+fofWpQnKDvF2ZxpPcQdS9mUif9DeyxJ/dO8uB8nRgcehU/Ot8MdF/8kU3z0M0sO/6OwqXfs0v92SiSH8XaZP6uM1qjjqNuK8DO8LUJmneyu7kP2zxQjz5yH6KMD9TUJ/EKa+VN+h2OEk92aLw/wraaapdB3gp3zSEbsePPoo9BgV59XEVKzs/JGyFKFPYUNV4kuNYma004lIQPtZjkZB5Z5c1U4IA6tg9BWqFCGHj0lXfgvftFMqkqryw25jvwtwxBp0QjhXmQN8hA3OR546DyUchWOtXlVleRfTpqCsi7qksCgKTirhmHUYjHKMMAdkgAyhPl5jzXoauo15UpXiV1KamrMQtK4oudGm901AGSIDuSDJIXpuXPN081PeX1rdOhDERz0tHyM0asqTyz2G/XOFLPVUEoIDMoKzxEZI8M+DD5/wAKyUsRUoPL6MvnShUV/URLv2T3Sn7OaGQeBIZD+neH8a3L4hB7poyvBvgyPF7KbxzhzAo8yzN/ALUn8Qpra5xYSfMZ+H/ZLbQndcETt+EIEQfQElvqcelZqvxCctI6fU0QwyXzO5oUUYUBVAUAYAAwB6ADpXnt33NJ7oAoAoAoAoAoAoAoAoAoAoAoAoAoAoAoAoAoCr4n0qO7tpIpd20rnunBBXmD68x0ORVlGo6c1JEJxUotM+cM6PFZ26RwrgYBYnqxIGWY+JrtapKpJuQpwUI2Ra1UTCgCgCgKLjLQ4ry2dZRzRSyMMblIHVSQfqOhq6hVlTmnErqwjKOpN0LR4rOFYYF2qOfqSerMfEmoVKkqks0iUIqKsiwqBIKAKAKAKAKAKAKAKAKAKA//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1042" name="Picture 18" descr="http://cms.ukintpress.com/UserFiles/upu-logo.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72200" y="6039916"/>
            <a:ext cx="734228" cy="55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859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CEPT - Organisation</a:t>
            </a:r>
            <a:endParaRPr lang="da-DK" dirty="0"/>
          </a:p>
        </p:txBody>
      </p:sp>
      <p:sp>
        <p:nvSpPr>
          <p:cNvPr id="3" name="Content Placeholder 2"/>
          <p:cNvSpPr>
            <a:spLocks noGrp="1"/>
          </p:cNvSpPr>
          <p:nvPr>
            <p:ph idx="1"/>
          </p:nvPr>
        </p:nvSpPr>
        <p:spPr>
          <a:xfrm>
            <a:off x="26293" y="2132856"/>
            <a:ext cx="4761731" cy="3888432"/>
          </a:xfrm>
        </p:spPr>
        <p:txBody>
          <a:bodyPr/>
          <a:lstStyle/>
          <a:p>
            <a:r>
              <a:rPr lang="da-DK" sz="1800" b="1" dirty="0">
                <a:solidFill>
                  <a:srgbClr val="FF3300"/>
                </a:solidFill>
              </a:rPr>
              <a:t>ECC</a:t>
            </a:r>
            <a:r>
              <a:rPr lang="da-DK" sz="1800" dirty="0"/>
              <a:t>: </a:t>
            </a:r>
            <a:r>
              <a:rPr lang="en-US" sz="1800" dirty="0">
                <a:solidFill>
                  <a:srgbClr val="333399"/>
                </a:solidFill>
              </a:rPr>
              <a:t>Electronic Communications Committee –telecommunications </a:t>
            </a:r>
            <a:r>
              <a:rPr lang="en-US" sz="1800" dirty="0" err="1">
                <a:solidFill>
                  <a:srgbClr val="333399"/>
                </a:solidFill>
              </a:rPr>
              <a:t>harmonisation</a:t>
            </a:r>
            <a:r>
              <a:rPr lang="en-US" sz="1800" dirty="0">
                <a:solidFill>
                  <a:srgbClr val="333399"/>
                </a:solidFill>
              </a:rPr>
              <a:t> and European co-ordination and preparation for ITU-R meetings </a:t>
            </a:r>
            <a:r>
              <a:rPr lang="en-US" sz="1800" dirty="0">
                <a:solidFill>
                  <a:srgbClr val="333399"/>
                </a:solidFill>
                <a:hlinkClick r:id="rId2"/>
              </a:rPr>
              <a:t>http://</a:t>
            </a:r>
            <a:r>
              <a:rPr lang="en-US" sz="1800" dirty="0" smtClean="0">
                <a:solidFill>
                  <a:srgbClr val="333399"/>
                </a:solidFill>
                <a:hlinkClick r:id="rId2"/>
              </a:rPr>
              <a:t>cept.org/ecc</a:t>
            </a:r>
            <a:r>
              <a:rPr lang="en-US" sz="1800" dirty="0" smtClean="0">
                <a:solidFill>
                  <a:srgbClr val="333399"/>
                </a:solidFill>
              </a:rPr>
              <a:t> </a:t>
            </a:r>
            <a:endParaRPr lang="en-US" sz="1800" dirty="0">
              <a:solidFill>
                <a:srgbClr val="333399"/>
              </a:solidFill>
            </a:endParaRPr>
          </a:p>
          <a:p>
            <a:r>
              <a:rPr lang="da-DK" sz="1800" b="1" dirty="0" smtClean="0">
                <a:solidFill>
                  <a:srgbClr val="FF3300"/>
                </a:solidFill>
              </a:rPr>
              <a:t>Com-ITU</a:t>
            </a:r>
            <a:r>
              <a:rPr lang="da-DK" sz="1800" dirty="0"/>
              <a:t>: </a:t>
            </a:r>
            <a:r>
              <a:rPr lang="en-US" sz="1800" dirty="0">
                <a:solidFill>
                  <a:srgbClr val="333399"/>
                </a:solidFill>
              </a:rPr>
              <a:t>Committee for ITU Policy – European co-ordination for ITU meetings </a:t>
            </a:r>
            <a:r>
              <a:rPr lang="en-US" sz="1800" dirty="0">
                <a:solidFill>
                  <a:srgbClr val="333399"/>
                </a:solidFill>
                <a:hlinkClick r:id="rId3"/>
              </a:rPr>
              <a:t>http://</a:t>
            </a:r>
            <a:r>
              <a:rPr lang="en-US" sz="1800" dirty="0" smtClean="0">
                <a:solidFill>
                  <a:srgbClr val="333399"/>
                </a:solidFill>
                <a:hlinkClick r:id="rId3"/>
              </a:rPr>
              <a:t>cept.org/com-itu</a:t>
            </a:r>
            <a:r>
              <a:rPr lang="en-US" sz="1800" dirty="0" smtClean="0">
                <a:solidFill>
                  <a:srgbClr val="333399"/>
                </a:solidFill>
              </a:rPr>
              <a:t> </a:t>
            </a:r>
            <a:endParaRPr lang="en-US" sz="1800" dirty="0">
              <a:solidFill>
                <a:srgbClr val="333399"/>
              </a:solidFill>
            </a:endParaRPr>
          </a:p>
          <a:p>
            <a:r>
              <a:rPr lang="da-DK" sz="1800" b="1" dirty="0" smtClean="0">
                <a:solidFill>
                  <a:srgbClr val="FF3300"/>
                </a:solidFill>
              </a:rPr>
              <a:t>CERP</a:t>
            </a:r>
            <a:r>
              <a:rPr lang="da-DK" sz="1800" dirty="0"/>
              <a:t>: </a:t>
            </a:r>
            <a:r>
              <a:rPr lang="en-US" sz="1800" dirty="0">
                <a:solidFill>
                  <a:srgbClr val="333399"/>
                </a:solidFill>
              </a:rPr>
              <a:t>European Committee for Postal Regulation –postal regulation, as well as European co-ordination and preparation for meetings of the Universal Postal Union (UPU) </a:t>
            </a:r>
            <a:r>
              <a:rPr lang="en-US" sz="1800" dirty="0">
                <a:solidFill>
                  <a:srgbClr val="333399"/>
                </a:solidFill>
                <a:hlinkClick r:id="rId4"/>
              </a:rPr>
              <a:t>http://</a:t>
            </a:r>
            <a:r>
              <a:rPr lang="en-US" sz="1800" dirty="0" smtClean="0">
                <a:solidFill>
                  <a:srgbClr val="333399"/>
                </a:solidFill>
                <a:hlinkClick r:id="rId4"/>
              </a:rPr>
              <a:t>cept.org/cerp</a:t>
            </a:r>
            <a:r>
              <a:rPr lang="en-US" sz="1800" dirty="0" smtClean="0">
                <a:solidFill>
                  <a:srgbClr val="333399"/>
                </a:solidFill>
              </a:rPr>
              <a:t> </a:t>
            </a:r>
            <a:endParaRPr lang="en-US" sz="1800" dirty="0">
              <a:solidFill>
                <a:srgbClr val="333399"/>
              </a:solidFill>
            </a:endParaRPr>
          </a:p>
          <a:p>
            <a:endParaRPr lang="da-DK" dirty="0"/>
          </a:p>
        </p:txBody>
      </p:sp>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230" t="22413" r="90592" b="65622"/>
          <a:stretch/>
        </p:blipFill>
        <p:spPr bwMode="auto">
          <a:xfrm>
            <a:off x="251520" y="69776"/>
            <a:ext cx="642317" cy="838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7" y="2132856"/>
            <a:ext cx="3744416" cy="4670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2016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CERP: European Committee for </a:t>
            </a:r>
            <a:r>
              <a:rPr lang="en-US" dirty="0" smtClean="0"/>
              <a:t>Postal </a:t>
            </a:r>
            <a:r>
              <a:rPr lang="en-US" dirty="0"/>
              <a:t>Regulation</a:t>
            </a:r>
            <a:endParaRPr lang="da-DK" dirty="0"/>
          </a:p>
        </p:txBody>
      </p:sp>
      <p:pic>
        <p:nvPicPr>
          <p:cNvPr id="5" name="Picture 7" descr="logo_cer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88640"/>
            <a:ext cx="1390650" cy="69215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11385" y="2084942"/>
            <a:ext cx="5740674" cy="4647426"/>
          </a:xfrm>
          <a:prstGeom prst="rect">
            <a:avLst/>
          </a:prstGeom>
        </p:spPr>
        <p:txBody>
          <a:bodyPr wrap="square">
            <a:spAutoFit/>
          </a:bodyPr>
          <a:lstStyle/>
          <a:p>
            <a:r>
              <a:rPr lang="en-US" dirty="0">
                <a:solidFill>
                  <a:srgbClr val="333399"/>
                </a:solidFill>
                <a:latin typeface="+mn-lt"/>
                <a:cs typeface="+mn-cs"/>
              </a:rPr>
              <a:t>Role of CERP:</a:t>
            </a:r>
          </a:p>
          <a:p>
            <a:endParaRPr lang="en-US" dirty="0">
              <a:solidFill>
                <a:srgbClr val="333399"/>
              </a:solidFill>
              <a:latin typeface="+mn-lt"/>
              <a:cs typeface="+mn-cs"/>
            </a:endParaRPr>
          </a:p>
          <a:p>
            <a:r>
              <a:rPr lang="en-US" sz="1800" dirty="0">
                <a:solidFill>
                  <a:srgbClr val="333399"/>
                </a:solidFill>
                <a:latin typeface="+mn-lt"/>
                <a:cs typeface="+mn-cs"/>
              </a:rPr>
              <a:t>    To examine postal regulatory affairs in a European context taking into account the changes in the borderlines between regulatory aspects and operational </a:t>
            </a:r>
            <a:r>
              <a:rPr lang="en-US" sz="1800" dirty="0" smtClean="0">
                <a:solidFill>
                  <a:srgbClr val="333399"/>
                </a:solidFill>
                <a:latin typeface="+mn-lt"/>
                <a:cs typeface="+mn-cs"/>
              </a:rPr>
              <a:t>aspects.</a:t>
            </a:r>
            <a:endParaRPr lang="en-US" sz="1800" dirty="0">
              <a:solidFill>
                <a:srgbClr val="333399"/>
              </a:solidFill>
              <a:latin typeface="+mn-lt"/>
              <a:cs typeface="+mn-cs"/>
            </a:endParaRPr>
          </a:p>
          <a:p>
            <a:endParaRPr lang="en-US" sz="1800" dirty="0">
              <a:solidFill>
                <a:srgbClr val="333399"/>
              </a:solidFill>
              <a:latin typeface="+mn-lt"/>
              <a:cs typeface="+mn-cs"/>
            </a:endParaRPr>
          </a:p>
          <a:p>
            <a:r>
              <a:rPr lang="en-US" sz="1800" dirty="0">
                <a:solidFill>
                  <a:srgbClr val="333399"/>
                </a:solidFill>
                <a:latin typeface="+mn-lt"/>
                <a:cs typeface="+mn-cs"/>
              </a:rPr>
              <a:t>    To assess the influence of international regulatory policies in all CEPT countries and to establish the necessary contacts with the European Union.</a:t>
            </a:r>
          </a:p>
          <a:p>
            <a:endParaRPr lang="en-US" sz="1800" dirty="0">
              <a:solidFill>
                <a:srgbClr val="333399"/>
              </a:solidFill>
              <a:latin typeface="+mn-lt"/>
              <a:cs typeface="+mn-cs"/>
            </a:endParaRPr>
          </a:p>
          <a:p>
            <a:r>
              <a:rPr lang="en-US" sz="1800" dirty="0">
                <a:solidFill>
                  <a:srgbClr val="333399"/>
                </a:solidFill>
                <a:latin typeface="+mn-lt"/>
                <a:cs typeface="+mn-cs"/>
              </a:rPr>
              <a:t>    To establish and maintain relations with representatives of relevant bodies and associations concerned with postal regulation issues</a:t>
            </a:r>
            <a:r>
              <a:rPr lang="en-US" sz="1800" dirty="0" smtClean="0">
                <a:solidFill>
                  <a:srgbClr val="333399"/>
                </a:solidFill>
                <a:latin typeface="+mn-lt"/>
                <a:cs typeface="+mn-cs"/>
              </a:rPr>
              <a:t>.</a:t>
            </a:r>
          </a:p>
          <a:p>
            <a:endParaRPr lang="en-US" sz="1800" dirty="0">
              <a:solidFill>
                <a:srgbClr val="333399"/>
              </a:solidFill>
              <a:latin typeface="+mn-lt"/>
              <a:cs typeface="+mn-cs"/>
            </a:endParaRPr>
          </a:p>
          <a:p>
            <a:r>
              <a:rPr lang="en-US" sz="1800" dirty="0">
                <a:solidFill>
                  <a:srgbClr val="333399"/>
                </a:solidFill>
                <a:latin typeface="+mn-lt"/>
                <a:cs typeface="+mn-cs"/>
                <a:hlinkClick r:id="rId4"/>
              </a:rPr>
              <a:t>http://</a:t>
            </a:r>
            <a:r>
              <a:rPr lang="en-US" sz="1800" dirty="0" smtClean="0">
                <a:solidFill>
                  <a:srgbClr val="333399"/>
                </a:solidFill>
                <a:latin typeface="+mn-lt"/>
                <a:cs typeface="+mn-cs"/>
                <a:hlinkClick r:id="rId4"/>
              </a:rPr>
              <a:t>www.cept.org/cerp</a:t>
            </a:r>
            <a:r>
              <a:rPr lang="en-US" sz="1800" dirty="0" smtClean="0">
                <a:solidFill>
                  <a:srgbClr val="333399"/>
                </a:solidFill>
                <a:latin typeface="+mn-lt"/>
                <a:cs typeface="+mn-cs"/>
              </a:rPr>
              <a:t> </a:t>
            </a:r>
            <a:endParaRPr lang="en-US" sz="1800" dirty="0">
              <a:solidFill>
                <a:srgbClr val="333399"/>
              </a:solidFill>
              <a:latin typeface="+mn-lt"/>
              <a:cs typeface="+mn-cs"/>
            </a:endParaRPr>
          </a:p>
        </p:txBody>
      </p:sp>
      <p:sp>
        <p:nvSpPr>
          <p:cNvPr id="42" name="Text Box 36"/>
          <p:cNvSpPr txBox="1">
            <a:spLocks noChangeArrowheads="1"/>
          </p:cNvSpPr>
          <p:nvPr/>
        </p:nvSpPr>
        <p:spPr bwMode="auto">
          <a:xfrm>
            <a:off x="6188075" y="4329113"/>
            <a:ext cx="723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endParaRPr lang="de-DE" altLang="en-US" sz="2400">
              <a:latin typeface="Times New Roman" pitchFamily="18" charset="0"/>
            </a:endParaRPr>
          </a:p>
        </p:txBody>
      </p:sp>
      <p:grpSp>
        <p:nvGrpSpPr>
          <p:cNvPr id="3" name="Group 2"/>
          <p:cNvGrpSpPr/>
          <p:nvPr/>
        </p:nvGrpSpPr>
        <p:grpSpPr>
          <a:xfrm>
            <a:off x="5729289" y="3297486"/>
            <a:ext cx="3385125" cy="3282950"/>
            <a:chOff x="2401888" y="1184275"/>
            <a:chExt cx="3989387" cy="3282950"/>
          </a:xfrm>
        </p:grpSpPr>
        <p:sp>
          <p:nvSpPr>
            <p:cNvPr id="33" name="AutoShape 5"/>
            <p:cNvSpPr>
              <a:spLocks noChangeArrowheads="1"/>
            </p:cNvSpPr>
            <p:nvPr/>
          </p:nvSpPr>
          <p:spPr bwMode="auto">
            <a:xfrm>
              <a:off x="2909888" y="1184275"/>
              <a:ext cx="3000375" cy="1008063"/>
            </a:xfrm>
            <a:prstGeom prst="roundRect">
              <a:avLst>
                <a:gd name="adj" fmla="val 0"/>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de-DE" altLang="en-US" sz="1200"/>
            </a:p>
          </p:txBody>
        </p:sp>
        <p:sp>
          <p:nvSpPr>
            <p:cNvPr id="34" name="Text Box 6"/>
            <p:cNvSpPr txBox="1">
              <a:spLocks noChangeArrowheads="1"/>
            </p:cNvSpPr>
            <p:nvPr/>
          </p:nvSpPr>
          <p:spPr bwMode="auto">
            <a:xfrm>
              <a:off x="4119563" y="1200150"/>
              <a:ext cx="6858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da-DK" altLang="en-US" sz="1400" b="1"/>
                <a:t>CERP</a:t>
              </a:r>
              <a:endParaRPr lang="en-US" altLang="en-US" sz="1400" b="1"/>
            </a:p>
          </p:txBody>
        </p:sp>
        <p:sp>
          <p:nvSpPr>
            <p:cNvPr id="35" name="Text Box 7"/>
            <p:cNvSpPr txBox="1">
              <a:spLocks noChangeArrowheads="1"/>
            </p:cNvSpPr>
            <p:nvPr/>
          </p:nvSpPr>
          <p:spPr bwMode="auto">
            <a:xfrm>
              <a:off x="2833688" y="1576388"/>
              <a:ext cx="3149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da-DK" altLang="en-US" sz="800" dirty="0"/>
                <a:t>Chairperson:	           L. Mitevski (MKD)</a:t>
              </a:r>
            </a:p>
            <a:p>
              <a:pPr>
                <a:spcBef>
                  <a:spcPct val="0"/>
                </a:spcBef>
                <a:buFontTx/>
                <a:buNone/>
              </a:pPr>
              <a:r>
                <a:rPr lang="da-DK" altLang="en-US" sz="800" dirty="0"/>
                <a:t>Vice-Chairpersons:      </a:t>
              </a:r>
              <a:r>
                <a:rPr lang="da-DK" altLang="en-US" sz="800" dirty="0" smtClean="0"/>
                <a:t>      A</a:t>
              </a:r>
              <a:r>
                <a:rPr lang="da-DK" altLang="en-US" sz="800" dirty="0"/>
                <a:t>. Karolak-Woźniak (POL)</a:t>
              </a:r>
            </a:p>
            <a:p>
              <a:pPr>
                <a:spcBef>
                  <a:spcPct val="0"/>
                </a:spcBef>
                <a:buFontTx/>
                <a:buNone/>
              </a:pPr>
              <a:r>
                <a:rPr lang="da-DK" altLang="en-US" sz="800" dirty="0"/>
                <a:t>	           E. Thorstensen (NOR)</a:t>
              </a:r>
              <a:endParaRPr lang="en-US" altLang="en-US" sz="800" dirty="0"/>
            </a:p>
          </p:txBody>
        </p:sp>
        <p:sp>
          <p:nvSpPr>
            <p:cNvPr id="36" name="Rectangle 12"/>
            <p:cNvSpPr>
              <a:spLocks noChangeArrowheads="1"/>
            </p:cNvSpPr>
            <p:nvPr/>
          </p:nvSpPr>
          <p:spPr bwMode="auto">
            <a:xfrm>
              <a:off x="2427288" y="2876550"/>
              <a:ext cx="1098550" cy="1590675"/>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GB" altLang="en-US" sz="1800"/>
            </a:p>
          </p:txBody>
        </p:sp>
        <p:sp>
          <p:nvSpPr>
            <p:cNvPr id="37" name="Text Box 13"/>
            <p:cNvSpPr txBox="1">
              <a:spLocks noChangeArrowheads="1"/>
            </p:cNvSpPr>
            <p:nvPr/>
          </p:nvSpPr>
          <p:spPr bwMode="auto">
            <a:xfrm>
              <a:off x="2478088" y="2924175"/>
              <a:ext cx="947737"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da-DK" altLang="en-US" sz="1200" b="1"/>
                <a:t>WG Policy</a:t>
              </a:r>
              <a:endParaRPr lang="en-US" altLang="en-US" sz="1200" b="1"/>
            </a:p>
          </p:txBody>
        </p:sp>
        <p:sp>
          <p:nvSpPr>
            <p:cNvPr id="38" name="Text Box 15"/>
            <p:cNvSpPr txBox="1">
              <a:spLocks noChangeArrowheads="1"/>
            </p:cNvSpPr>
            <p:nvPr/>
          </p:nvSpPr>
          <p:spPr bwMode="auto">
            <a:xfrm>
              <a:off x="2401888" y="3257550"/>
              <a:ext cx="100540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da-DK" altLang="en-US" sz="800" u="sng" dirty="0"/>
                <a:t>Chairperson:</a:t>
              </a:r>
            </a:p>
            <a:p>
              <a:pPr>
                <a:spcBef>
                  <a:spcPct val="0"/>
                </a:spcBef>
                <a:buFontTx/>
                <a:buNone/>
              </a:pPr>
              <a:r>
                <a:rPr lang="da-DK" altLang="en-US" sz="800" dirty="0"/>
                <a:t>A. Hach (AUT)</a:t>
              </a:r>
            </a:p>
          </p:txBody>
        </p:sp>
        <p:sp>
          <p:nvSpPr>
            <p:cNvPr id="39" name="Rectangle 16"/>
            <p:cNvSpPr>
              <a:spLocks noChangeArrowheads="1"/>
            </p:cNvSpPr>
            <p:nvPr/>
          </p:nvSpPr>
          <p:spPr bwMode="auto">
            <a:xfrm>
              <a:off x="5260975" y="2876550"/>
              <a:ext cx="1100138" cy="1590675"/>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GB" altLang="en-US" sz="1800"/>
            </a:p>
          </p:txBody>
        </p:sp>
        <p:sp>
          <p:nvSpPr>
            <p:cNvPr id="40" name="Text Box 17"/>
            <p:cNvSpPr txBox="1">
              <a:spLocks noChangeArrowheads="1"/>
            </p:cNvSpPr>
            <p:nvPr/>
          </p:nvSpPr>
          <p:spPr bwMode="auto">
            <a:xfrm>
              <a:off x="5402263" y="2906713"/>
              <a:ext cx="81756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da-DK" altLang="en-US" sz="1200" b="1"/>
                <a:t>WG UPU</a:t>
              </a:r>
              <a:endParaRPr lang="en-US" altLang="en-US" sz="1200" b="1"/>
            </a:p>
          </p:txBody>
        </p:sp>
        <p:sp>
          <p:nvSpPr>
            <p:cNvPr id="41" name="Text Box 19"/>
            <p:cNvSpPr txBox="1">
              <a:spLocks noChangeArrowheads="1"/>
            </p:cNvSpPr>
            <p:nvPr/>
          </p:nvSpPr>
          <p:spPr bwMode="auto">
            <a:xfrm>
              <a:off x="5260975" y="3201988"/>
              <a:ext cx="11303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da-DK" altLang="en-US" sz="800" u="sng" dirty="0"/>
                <a:t>Chairperson:</a:t>
              </a:r>
            </a:p>
            <a:p>
              <a:pPr>
                <a:spcBef>
                  <a:spcPct val="0"/>
                </a:spcBef>
                <a:buFontTx/>
                <a:buNone/>
              </a:pPr>
              <a:r>
                <a:rPr lang="da-DK" altLang="en-US" sz="800" dirty="0"/>
                <a:t>E. Thorstensen (NOR)</a:t>
              </a:r>
            </a:p>
          </p:txBody>
        </p:sp>
        <p:cxnSp>
          <p:nvCxnSpPr>
            <p:cNvPr id="43" name="Elbow Connector 42"/>
            <p:cNvCxnSpPr>
              <a:stCxn id="36" idx="0"/>
              <a:endCxn id="39" idx="0"/>
            </p:cNvCxnSpPr>
            <p:nvPr/>
          </p:nvCxnSpPr>
          <p:spPr>
            <a:xfrm rot="16200000" flipH="1">
              <a:off x="4393407" y="1459706"/>
              <a:ext cx="0" cy="2833687"/>
            </a:xfrm>
            <a:prstGeom prst="bentConnector3">
              <a:avLst>
                <a:gd name="adj1" fmla="val -110970874"/>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408488" y="2192338"/>
              <a:ext cx="0" cy="6619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274047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Com-ITU: Committee </a:t>
            </a:r>
            <a:r>
              <a:rPr lang="en-US" dirty="0" smtClean="0"/>
              <a:t>for ITU </a:t>
            </a:r>
            <a:r>
              <a:rPr lang="en-US" dirty="0"/>
              <a:t>Policy </a:t>
            </a:r>
            <a:endParaRPr lang="da-DK" dirty="0"/>
          </a:p>
        </p:txBody>
      </p:sp>
      <p:sp>
        <p:nvSpPr>
          <p:cNvPr id="3" name="Content Placeholder 2"/>
          <p:cNvSpPr>
            <a:spLocks noGrp="1"/>
          </p:cNvSpPr>
          <p:nvPr>
            <p:ph idx="1"/>
          </p:nvPr>
        </p:nvSpPr>
        <p:spPr>
          <a:xfrm>
            <a:off x="755576" y="2132856"/>
            <a:ext cx="8136904" cy="4608512"/>
          </a:xfrm>
        </p:spPr>
        <p:txBody>
          <a:bodyPr/>
          <a:lstStyle/>
          <a:p>
            <a:pPr>
              <a:buClr>
                <a:srgbClr val="FF0000"/>
              </a:buClr>
            </a:pPr>
            <a:r>
              <a:rPr lang="en-US" sz="2000" dirty="0">
                <a:solidFill>
                  <a:srgbClr val="333399"/>
                </a:solidFill>
              </a:rPr>
              <a:t>Co-ordination of CEPT actions for </a:t>
            </a:r>
            <a:r>
              <a:rPr lang="en-US" sz="2000" dirty="0" smtClean="0">
                <a:solidFill>
                  <a:srgbClr val="333399"/>
                </a:solidFill>
              </a:rPr>
              <a:t>preparation </a:t>
            </a:r>
            <a:r>
              <a:rPr lang="en-US" sz="2000" dirty="0">
                <a:solidFill>
                  <a:srgbClr val="333399"/>
                </a:solidFill>
              </a:rPr>
              <a:t>for and during the course </a:t>
            </a:r>
            <a:r>
              <a:rPr lang="en-US" sz="2000" dirty="0" smtClean="0">
                <a:solidFill>
                  <a:srgbClr val="333399"/>
                </a:solidFill>
              </a:rPr>
              <a:t>of the following</a:t>
            </a:r>
            <a:r>
              <a:rPr lang="en-US" sz="2000" dirty="0">
                <a:solidFill>
                  <a:srgbClr val="333399"/>
                </a:solidFill>
              </a:rPr>
              <a:t> ITU meetings</a:t>
            </a:r>
            <a:r>
              <a:rPr lang="en-US" sz="2000" dirty="0" smtClean="0">
                <a:solidFill>
                  <a:srgbClr val="333399"/>
                </a:solidFill>
              </a:rPr>
              <a:t>:</a:t>
            </a:r>
          </a:p>
          <a:p>
            <a:pPr lvl="1">
              <a:buClr>
                <a:srgbClr val="FF0000"/>
              </a:buClr>
            </a:pPr>
            <a:r>
              <a:rPr lang="en-US" sz="1800" dirty="0" smtClean="0">
                <a:solidFill>
                  <a:srgbClr val="333399"/>
                </a:solidFill>
              </a:rPr>
              <a:t>ITU governance: </a:t>
            </a:r>
            <a:r>
              <a:rPr lang="en-US" sz="1800" dirty="0">
                <a:solidFill>
                  <a:srgbClr val="333399"/>
                </a:solidFill>
              </a:rPr>
              <a:t>Council, Plenipotentiary </a:t>
            </a:r>
            <a:r>
              <a:rPr lang="en-US" sz="1800" dirty="0" smtClean="0">
                <a:solidFill>
                  <a:srgbClr val="333399"/>
                </a:solidFill>
              </a:rPr>
              <a:t>Conferences;</a:t>
            </a:r>
          </a:p>
          <a:p>
            <a:pPr lvl="1">
              <a:buClr>
                <a:srgbClr val="FF0000"/>
              </a:buClr>
            </a:pPr>
            <a:r>
              <a:rPr lang="en-US" sz="1800" dirty="0" smtClean="0">
                <a:solidFill>
                  <a:srgbClr val="333399"/>
                </a:solidFill>
              </a:rPr>
              <a:t>ITU-D</a:t>
            </a:r>
            <a:r>
              <a:rPr lang="en-US" sz="1800" dirty="0">
                <a:solidFill>
                  <a:srgbClr val="333399"/>
                </a:solidFill>
              </a:rPr>
              <a:t>: World Telecommunication Development </a:t>
            </a:r>
            <a:r>
              <a:rPr lang="en-US" sz="1800" dirty="0" smtClean="0">
                <a:solidFill>
                  <a:srgbClr val="333399"/>
                </a:solidFill>
              </a:rPr>
              <a:t>Conferences (WTDC)…;</a:t>
            </a:r>
          </a:p>
          <a:p>
            <a:pPr lvl="1">
              <a:buClr>
                <a:srgbClr val="FF0000"/>
              </a:buClr>
            </a:pPr>
            <a:r>
              <a:rPr lang="en-US" sz="1800" dirty="0" smtClean="0">
                <a:solidFill>
                  <a:srgbClr val="333399"/>
                </a:solidFill>
              </a:rPr>
              <a:t>ITU-T</a:t>
            </a:r>
            <a:r>
              <a:rPr lang="en-US" sz="1800" dirty="0">
                <a:solidFill>
                  <a:srgbClr val="333399"/>
                </a:solidFill>
              </a:rPr>
              <a:t>: World Telecommunication </a:t>
            </a:r>
            <a:r>
              <a:rPr lang="en-GB" sz="1800" dirty="0" smtClean="0">
                <a:solidFill>
                  <a:srgbClr val="333399"/>
                </a:solidFill>
              </a:rPr>
              <a:t>Standardisation</a:t>
            </a:r>
            <a:r>
              <a:rPr lang="en-US" sz="1800" dirty="0" smtClean="0">
                <a:solidFill>
                  <a:srgbClr val="333399"/>
                </a:solidFill>
              </a:rPr>
              <a:t> Assemblies (WTSA</a:t>
            </a:r>
            <a:r>
              <a:rPr lang="en-US" sz="1800" dirty="0">
                <a:solidFill>
                  <a:srgbClr val="333399"/>
                </a:solidFill>
              </a:rPr>
              <a:t>), World Conference on International Telecommunications (WCIT) </a:t>
            </a:r>
            <a:r>
              <a:rPr lang="en-US" sz="1800" dirty="0" smtClean="0">
                <a:solidFill>
                  <a:srgbClr val="333399"/>
                </a:solidFill>
              </a:rPr>
              <a:t>…;</a:t>
            </a:r>
            <a:endParaRPr lang="en-US" sz="1800" dirty="0">
              <a:solidFill>
                <a:srgbClr val="333399"/>
              </a:solidFill>
            </a:endParaRPr>
          </a:p>
          <a:p>
            <a:pPr>
              <a:buClr>
                <a:srgbClr val="FF0000"/>
              </a:buClr>
            </a:pPr>
            <a:r>
              <a:rPr lang="en-US" sz="2000" dirty="0" smtClean="0">
                <a:solidFill>
                  <a:srgbClr val="333399"/>
                </a:solidFill>
              </a:rPr>
              <a:t>Develop </a:t>
            </a:r>
            <a:r>
              <a:rPr lang="en-US" sz="2000" dirty="0">
                <a:solidFill>
                  <a:srgbClr val="333399"/>
                </a:solidFill>
              </a:rPr>
              <a:t>and approve European Common Proposals (ECPs) and Briefs (positions) for the work of these ITU </a:t>
            </a:r>
            <a:r>
              <a:rPr lang="en-US" sz="2000" dirty="0" smtClean="0">
                <a:solidFill>
                  <a:srgbClr val="333399"/>
                </a:solidFill>
              </a:rPr>
              <a:t>meetings</a:t>
            </a:r>
          </a:p>
          <a:p>
            <a:pPr>
              <a:buClr>
                <a:srgbClr val="FF0000"/>
              </a:buClr>
            </a:pPr>
            <a:r>
              <a:rPr lang="en-GB" sz="2000" dirty="0" smtClean="0">
                <a:solidFill>
                  <a:srgbClr val="333399"/>
                </a:solidFill>
              </a:rPr>
              <a:t>Cooperate</a:t>
            </a:r>
            <a:r>
              <a:rPr lang="en-US" sz="2000" dirty="0" smtClean="0">
                <a:solidFill>
                  <a:srgbClr val="333399"/>
                </a:solidFill>
              </a:rPr>
              <a:t> </a:t>
            </a:r>
            <a:r>
              <a:rPr lang="en-US" sz="2000" dirty="0">
                <a:solidFill>
                  <a:srgbClr val="333399"/>
                </a:solidFill>
              </a:rPr>
              <a:t>with various </a:t>
            </a:r>
            <a:r>
              <a:rPr lang="en-GB" sz="2000" dirty="0" smtClean="0">
                <a:solidFill>
                  <a:srgbClr val="333399"/>
                </a:solidFill>
              </a:rPr>
              <a:t>organisations </a:t>
            </a:r>
            <a:r>
              <a:rPr lang="en-GB" sz="2000" dirty="0" err="1" smtClean="0">
                <a:solidFill>
                  <a:srgbClr val="333399"/>
                </a:solidFill>
              </a:rPr>
              <a:t>i</a:t>
            </a:r>
            <a:r>
              <a:rPr lang="en-US" sz="2000" dirty="0" err="1" smtClean="0">
                <a:solidFill>
                  <a:srgbClr val="333399"/>
                </a:solidFill>
              </a:rPr>
              <a:t>nside</a:t>
            </a:r>
            <a:r>
              <a:rPr lang="en-US" sz="2000" dirty="0" smtClean="0">
                <a:solidFill>
                  <a:srgbClr val="333399"/>
                </a:solidFill>
              </a:rPr>
              <a:t> </a:t>
            </a:r>
            <a:r>
              <a:rPr lang="en-US" sz="2000" dirty="0">
                <a:solidFill>
                  <a:srgbClr val="333399"/>
                </a:solidFill>
              </a:rPr>
              <a:t>or outside the CEPT and  Administrations outside the </a:t>
            </a:r>
            <a:r>
              <a:rPr lang="en-US" sz="2000" dirty="0" smtClean="0">
                <a:solidFill>
                  <a:srgbClr val="333399"/>
                </a:solidFill>
              </a:rPr>
              <a:t>CEPT</a:t>
            </a:r>
            <a:endParaRPr lang="en-US" sz="2000" dirty="0">
              <a:solidFill>
                <a:srgbClr val="333399"/>
              </a:solidFill>
            </a:endParaRPr>
          </a:p>
          <a:p>
            <a:pPr>
              <a:buClr>
                <a:srgbClr val="FF0000"/>
              </a:buClr>
            </a:pPr>
            <a:r>
              <a:rPr lang="en-US" sz="2000" dirty="0" smtClean="0">
                <a:solidFill>
                  <a:srgbClr val="333399"/>
                </a:solidFill>
              </a:rPr>
              <a:t>Interact with ECC on general ITU matters</a:t>
            </a:r>
          </a:p>
          <a:p>
            <a:pPr marL="914400" lvl="2" indent="0">
              <a:buClr>
                <a:srgbClr val="FF0000"/>
              </a:buClr>
              <a:buNone/>
            </a:pPr>
            <a:r>
              <a:rPr lang="da-DK" sz="2000" dirty="0" smtClean="0">
                <a:solidFill>
                  <a:srgbClr val="333399"/>
                </a:solidFill>
                <a:ea typeface="+mn-ea"/>
                <a:cs typeface="+mn-cs"/>
              </a:rPr>
              <a:t>ECC deals with ITU-R issues</a:t>
            </a:r>
          </a:p>
          <a:p>
            <a:pPr marL="914400" lvl="2" indent="0">
              <a:buClr>
                <a:srgbClr val="FF0000"/>
              </a:buClr>
              <a:buNone/>
            </a:pPr>
            <a:r>
              <a:rPr lang="da-DK" sz="2000" dirty="0">
                <a:solidFill>
                  <a:srgbClr val="333399"/>
                </a:solidFill>
                <a:ea typeface="+mn-ea"/>
                <a:cs typeface="+mn-cs"/>
                <a:hlinkClick r:id="rId2"/>
              </a:rPr>
              <a:t>http://</a:t>
            </a:r>
            <a:r>
              <a:rPr lang="da-DK" sz="2000" dirty="0" smtClean="0">
                <a:solidFill>
                  <a:srgbClr val="333399"/>
                </a:solidFill>
                <a:ea typeface="+mn-ea"/>
                <a:cs typeface="+mn-cs"/>
                <a:hlinkClick r:id="rId2"/>
              </a:rPr>
              <a:t>www.cept.org/com-itu</a:t>
            </a:r>
            <a:r>
              <a:rPr lang="da-DK" sz="2000" dirty="0" smtClean="0">
                <a:solidFill>
                  <a:srgbClr val="333399"/>
                </a:solidFill>
                <a:ea typeface="+mn-ea"/>
                <a:cs typeface="+mn-cs"/>
              </a:rPr>
              <a:t>  </a:t>
            </a:r>
            <a:r>
              <a:rPr lang="da-DK" dirty="0" smtClean="0"/>
              <a:t> </a:t>
            </a:r>
            <a:endParaRPr lang="da-DK" dirty="0"/>
          </a:p>
        </p:txBody>
      </p:sp>
      <p:pic>
        <p:nvPicPr>
          <p:cNvPr id="5" name="Picture 4" descr="logo_com-itu"/>
          <p:cNvPicPr>
            <a:picLocks noChangeAspect="1" noChangeArrowheads="1"/>
          </p:cNvPicPr>
          <p:nvPr/>
        </p:nvPicPr>
        <p:blipFill>
          <a:blip r:embed="rId3">
            <a:extLst>
              <a:ext uri="{28A0092B-C50C-407E-A947-70E740481C1C}">
                <a14:useLocalDpi xmlns:a14="http://schemas.microsoft.com/office/drawing/2010/main" val="0"/>
              </a:ext>
            </a:extLst>
          </a:blip>
          <a:srcRect r="24260"/>
          <a:stretch>
            <a:fillRect/>
          </a:stretch>
        </p:blipFill>
        <p:spPr bwMode="auto">
          <a:xfrm>
            <a:off x="395536" y="260648"/>
            <a:ext cx="1809750" cy="67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618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ECC: Electronic</a:t>
            </a:r>
            <a:r>
              <a:rPr lang="da-DK" dirty="0"/>
              <a:t> </a:t>
            </a:r>
            <a:r>
              <a:rPr lang="da-DK" dirty="0" smtClean="0"/>
              <a:t>Communications Committee </a:t>
            </a:r>
            <a:endParaRPr lang="da-DK" dirty="0"/>
          </a:p>
        </p:txBody>
      </p:sp>
      <p:sp>
        <p:nvSpPr>
          <p:cNvPr id="3" name="Content Placeholder 2"/>
          <p:cNvSpPr>
            <a:spLocks noGrp="1"/>
          </p:cNvSpPr>
          <p:nvPr>
            <p:ph idx="1"/>
          </p:nvPr>
        </p:nvSpPr>
        <p:spPr/>
        <p:txBody>
          <a:bodyPr/>
          <a:lstStyle/>
          <a:p>
            <a:pPr>
              <a:lnSpc>
                <a:spcPct val="90000"/>
              </a:lnSpc>
              <a:buClr>
                <a:srgbClr val="FF0000"/>
              </a:buClr>
            </a:pPr>
            <a:r>
              <a:rPr lang="da-DK" sz="2000" dirty="0">
                <a:solidFill>
                  <a:srgbClr val="333399"/>
                </a:solidFill>
              </a:rPr>
              <a:t>Work towards common regulatory policies in Europe</a:t>
            </a:r>
          </a:p>
          <a:p>
            <a:pPr>
              <a:lnSpc>
                <a:spcPct val="90000"/>
              </a:lnSpc>
              <a:buClr>
                <a:srgbClr val="FF0000"/>
              </a:buClr>
            </a:pPr>
            <a:r>
              <a:rPr lang="da-DK" sz="2000" dirty="0" smtClean="0">
                <a:solidFill>
                  <a:srgbClr val="333399"/>
                </a:solidFill>
              </a:rPr>
              <a:t>Harmonise </a:t>
            </a:r>
            <a:r>
              <a:rPr lang="da-DK" sz="2000" dirty="0">
                <a:solidFill>
                  <a:srgbClr val="333399"/>
                </a:solidFill>
              </a:rPr>
              <a:t>efficient use of the radio spectrum, satellite orbits and numbering resources</a:t>
            </a:r>
          </a:p>
          <a:p>
            <a:pPr>
              <a:lnSpc>
                <a:spcPct val="90000"/>
              </a:lnSpc>
              <a:buClr>
                <a:srgbClr val="FF0000"/>
              </a:buClr>
            </a:pPr>
            <a:r>
              <a:rPr lang="da-DK" sz="2000" dirty="0" smtClean="0">
                <a:solidFill>
                  <a:srgbClr val="333399"/>
                </a:solidFill>
              </a:rPr>
              <a:t>Develop </a:t>
            </a:r>
            <a:r>
              <a:rPr lang="da-DK" sz="2000" dirty="0">
                <a:solidFill>
                  <a:srgbClr val="333399"/>
                </a:solidFill>
              </a:rPr>
              <a:t>European common positions and proposals, for use in the framework of ITU-R (WRC) to promote the European interests on a worldwide basis </a:t>
            </a:r>
          </a:p>
          <a:p>
            <a:pPr>
              <a:lnSpc>
                <a:spcPct val="90000"/>
              </a:lnSpc>
              <a:buClr>
                <a:srgbClr val="FF0000"/>
              </a:buClr>
            </a:pPr>
            <a:r>
              <a:rPr lang="da-DK" sz="2000" dirty="0" smtClean="0">
                <a:solidFill>
                  <a:srgbClr val="333399"/>
                </a:solidFill>
              </a:rPr>
              <a:t>Maintain a level of technical expertise.</a:t>
            </a:r>
          </a:p>
          <a:p>
            <a:pPr>
              <a:lnSpc>
                <a:spcPct val="90000"/>
              </a:lnSpc>
              <a:buClr>
                <a:srgbClr val="FF0000"/>
              </a:buClr>
              <a:buFont typeface="Arial" pitchFamily="34" charset="0"/>
              <a:buChar char="•"/>
            </a:pPr>
            <a:r>
              <a:rPr lang="da-DK" sz="2000" dirty="0" smtClean="0">
                <a:solidFill>
                  <a:srgbClr val="333399"/>
                </a:solidFill>
              </a:rPr>
              <a:t>Provide </a:t>
            </a:r>
            <a:r>
              <a:rPr lang="da-DK" sz="2000" dirty="0">
                <a:solidFill>
                  <a:srgbClr val="333399"/>
                </a:solidFill>
              </a:rPr>
              <a:t>a focal point for information (EFIS etc.)</a:t>
            </a:r>
          </a:p>
          <a:p>
            <a:pPr>
              <a:lnSpc>
                <a:spcPct val="90000"/>
              </a:lnSpc>
              <a:buClr>
                <a:srgbClr val="FF0000"/>
              </a:buClr>
              <a:buFont typeface="Arial" pitchFamily="34" charset="0"/>
              <a:buChar char="•"/>
            </a:pPr>
            <a:r>
              <a:rPr lang="da-DK" sz="2000" dirty="0" smtClean="0">
                <a:solidFill>
                  <a:srgbClr val="333399"/>
                </a:solidFill>
              </a:rPr>
              <a:t>Cooperation </a:t>
            </a:r>
            <a:r>
              <a:rPr lang="da-DK" sz="2000" dirty="0">
                <a:solidFill>
                  <a:srgbClr val="333399"/>
                </a:solidFill>
              </a:rPr>
              <a:t>with other </a:t>
            </a:r>
            <a:r>
              <a:rPr lang="da-DK" sz="2000" dirty="0" smtClean="0">
                <a:solidFill>
                  <a:srgbClr val="333399"/>
                </a:solidFill>
              </a:rPr>
              <a:t>bodies</a:t>
            </a:r>
          </a:p>
          <a:p>
            <a:pPr marL="0" indent="0">
              <a:lnSpc>
                <a:spcPct val="90000"/>
              </a:lnSpc>
              <a:buClr>
                <a:srgbClr val="FF0000"/>
              </a:buClr>
              <a:buNone/>
            </a:pPr>
            <a:endParaRPr lang="da-DK" sz="2000" dirty="0" smtClean="0">
              <a:solidFill>
                <a:srgbClr val="333399"/>
              </a:solidFill>
            </a:endParaRPr>
          </a:p>
          <a:p>
            <a:pPr marL="0" indent="0">
              <a:lnSpc>
                <a:spcPct val="90000"/>
              </a:lnSpc>
              <a:buClr>
                <a:srgbClr val="FF0000"/>
              </a:buClr>
              <a:buNone/>
            </a:pPr>
            <a:r>
              <a:rPr lang="da-DK" dirty="0" smtClean="0">
                <a:hlinkClick r:id="rId2"/>
              </a:rPr>
              <a:t>http</a:t>
            </a:r>
            <a:r>
              <a:rPr lang="da-DK" dirty="0">
                <a:hlinkClick r:id="rId2"/>
              </a:rPr>
              <a:t>://www.cept.org/ecc</a:t>
            </a:r>
          </a:p>
          <a:p>
            <a:pPr marL="0" indent="0">
              <a:lnSpc>
                <a:spcPct val="90000"/>
              </a:lnSpc>
              <a:buClr>
                <a:srgbClr val="FF0000"/>
              </a:buClr>
              <a:buNone/>
            </a:pPr>
            <a:r>
              <a:rPr lang="da-DK" dirty="0" smtClean="0">
                <a:hlinkClick r:id="rId2"/>
              </a:rPr>
              <a:t>http</a:t>
            </a:r>
            <a:r>
              <a:rPr lang="da-DK" dirty="0">
                <a:hlinkClick r:id="rId2"/>
              </a:rPr>
              <a:t>://</a:t>
            </a:r>
            <a:r>
              <a:rPr lang="da-DK" dirty="0" smtClean="0">
                <a:hlinkClick r:id="rId2"/>
              </a:rPr>
              <a:t>cept.org/ecc/who-we-are/what-we-do</a:t>
            </a:r>
            <a:endParaRPr lang="da-DK" dirty="0" smtClean="0"/>
          </a:p>
          <a:p>
            <a:pPr marL="0" indent="0">
              <a:lnSpc>
                <a:spcPct val="90000"/>
              </a:lnSpc>
              <a:buClr>
                <a:srgbClr val="FF0000"/>
              </a:buClr>
              <a:buNone/>
            </a:pPr>
            <a:r>
              <a:rPr lang="da-DK" dirty="0" smtClean="0"/>
              <a:t> </a:t>
            </a:r>
            <a:endParaRPr lang="da-DK" dirty="0"/>
          </a:p>
        </p:txBody>
      </p:sp>
      <p:pic>
        <p:nvPicPr>
          <p:cNvPr id="5" name="Picture 6" descr="ECC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60648"/>
            <a:ext cx="1363662" cy="65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771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ECC - Structure</a:t>
            </a:r>
            <a:endParaRPr lang="da-DK" dirty="0"/>
          </a:p>
        </p:txBody>
      </p:sp>
      <p:pic>
        <p:nvPicPr>
          <p:cNvPr id="6" name="Picture 6" descr="ECC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1363662" cy="652462"/>
          </a:xfrm>
          <a:prstGeom prst="rect">
            <a:avLst/>
          </a:prstGeom>
          <a:noFill/>
          <a:extLst>
            <a:ext uri="{909E8E84-426E-40DD-AFC4-6F175D3DCCD1}">
              <a14:hiddenFill xmlns:a14="http://schemas.microsoft.com/office/drawing/2010/main">
                <a:solidFill>
                  <a:srgbClr val="FFFFFF"/>
                </a:solidFill>
              </a14:hiddenFill>
            </a:ext>
          </a:extLst>
        </p:spPr>
      </p:pic>
      <p:grpSp>
        <p:nvGrpSpPr>
          <p:cNvPr id="86" name="Group 85"/>
          <p:cNvGrpSpPr/>
          <p:nvPr/>
        </p:nvGrpSpPr>
        <p:grpSpPr>
          <a:xfrm>
            <a:off x="708025" y="2425282"/>
            <a:ext cx="7875588" cy="4124325"/>
            <a:chOff x="450850" y="1497013"/>
            <a:chExt cx="7875588" cy="4124325"/>
          </a:xfrm>
        </p:grpSpPr>
        <p:sp>
          <p:nvSpPr>
            <p:cNvPr id="87" name="Line 2"/>
            <p:cNvSpPr>
              <a:spLocks noChangeAspect="1" noChangeShapeType="1"/>
            </p:cNvSpPr>
            <p:nvPr/>
          </p:nvSpPr>
          <p:spPr bwMode="auto">
            <a:xfrm flipV="1">
              <a:off x="2451100" y="3341965"/>
              <a:ext cx="0" cy="176227"/>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88" name="Line 49"/>
            <p:cNvSpPr>
              <a:spLocks noChangeAspect="1" noChangeShapeType="1"/>
            </p:cNvSpPr>
            <p:nvPr/>
          </p:nvSpPr>
          <p:spPr bwMode="auto">
            <a:xfrm flipV="1">
              <a:off x="6645275" y="3340377"/>
              <a:ext cx="0" cy="14130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89" name="Line 50"/>
            <p:cNvSpPr>
              <a:spLocks noChangeAspect="1" noChangeShapeType="1"/>
            </p:cNvSpPr>
            <p:nvPr/>
          </p:nvSpPr>
          <p:spPr bwMode="auto">
            <a:xfrm flipV="1">
              <a:off x="1066800" y="3340377"/>
              <a:ext cx="0" cy="177815"/>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90" name="Line 5"/>
            <p:cNvSpPr>
              <a:spLocks noChangeAspect="1" noChangeShapeType="1"/>
            </p:cNvSpPr>
            <p:nvPr/>
          </p:nvSpPr>
          <p:spPr bwMode="auto">
            <a:xfrm flipV="1">
              <a:off x="5241925" y="3346727"/>
              <a:ext cx="0" cy="155588"/>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91" name="Rounded Rectangle 90"/>
            <p:cNvSpPr>
              <a:spLocks noChangeAspect="1"/>
            </p:cNvSpPr>
            <p:nvPr/>
          </p:nvSpPr>
          <p:spPr bwMode="auto">
            <a:xfrm>
              <a:off x="450850" y="3506788"/>
              <a:ext cx="1211263" cy="1579562"/>
            </a:xfrm>
            <a:prstGeom prst="roundRect">
              <a:avLst/>
            </a:prstGeom>
            <a:solidFill>
              <a:srgbClr val="CCFFCC"/>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2" name="Rounded Rectangle 91"/>
            <p:cNvSpPr>
              <a:spLocks noChangeAspect="1"/>
            </p:cNvSpPr>
            <p:nvPr/>
          </p:nvSpPr>
          <p:spPr bwMode="auto">
            <a:xfrm>
              <a:off x="1847850" y="3506788"/>
              <a:ext cx="1211263" cy="1579562"/>
            </a:xfrm>
            <a:prstGeom prst="roundRect">
              <a:avLst/>
            </a:prstGeom>
            <a:solidFill>
              <a:srgbClr val="CCFFCC"/>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3" name="Rounded Rectangle 92"/>
            <p:cNvSpPr>
              <a:spLocks noChangeAspect="1"/>
            </p:cNvSpPr>
            <p:nvPr/>
          </p:nvSpPr>
          <p:spPr bwMode="auto">
            <a:xfrm>
              <a:off x="3238500" y="3495675"/>
              <a:ext cx="1211263" cy="1579563"/>
            </a:xfrm>
            <a:prstGeom prst="roundRect">
              <a:avLst/>
            </a:prstGeom>
            <a:solidFill>
              <a:srgbClr val="CCFFCC"/>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4" name="Rounded Rectangle 93"/>
            <p:cNvSpPr>
              <a:spLocks noChangeAspect="1"/>
            </p:cNvSpPr>
            <p:nvPr/>
          </p:nvSpPr>
          <p:spPr bwMode="auto">
            <a:xfrm>
              <a:off x="4637088" y="3489325"/>
              <a:ext cx="1211262" cy="1579563"/>
            </a:xfrm>
            <a:prstGeom prst="roundRect">
              <a:avLst/>
            </a:prstGeom>
            <a:solidFill>
              <a:srgbClr val="CCFFCC"/>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5" name="Rounded Rectangle 94"/>
            <p:cNvSpPr>
              <a:spLocks noChangeAspect="1"/>
            </p:cNvSpPr>
            <p:nvPr/>
          </p:nvSpPr>
          <p:spPr bwMode="auto">
            <a:xfrm>
              <a:off x="6032500" y="3479800"/>
              <a:ext cx="1208088" cy="1590675"/>
            </a:xfrm>
            <a:prstGeom prst="roundRect">
              <a:avLst/>
            </a:prstGeom>
            <a:solidFill>
              <a:srgbClr val="FFC000"/>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6" name="AutoShape 8"/>
            <p:cNvSpPr>
              <a:spLocks noChangeAspect="1" noChangeArrowheads="1"/>
            </p:cNvSpPr>
            <p:nvPr/>
          </p:nvSpPr>
          <p:spPr bwMode="auto">
            <a:xfrm>
              <a:off x="3382963" y="1497013"/>
              <a:ext cx="2411412" cy="1008062"/>
            </a:xfrm>
            <a:prstGeom prst="roundRect">
              <a:avLst>
                <a:gd name="adj" fmla="val 16667"/>
              </a:avLst>
            </a:prstGeom>
            <a:solidFill>
              <a:srgbClr val="C00000"/>
            </a:solidFill>
            <a:ln w="9525">
              <a:solidFill>
                <a:schemeClr val="tx1"/>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endParaRPr lang="en-US" sz="1200">
                <a:solidFill>
                  <a:schemeClr val="bg1"/>
                </a:solidFill>
              </a:endParaRPr>
            </a:p>
          </p:txBody>
        </p:sp>
        <p:sp>
          <p:nvSpPr>
            <p:cNvPr id="97" name="Text Box 9"/>
            <p:cNvSpPr txBox="1">
              <a:spLocks noChangeAspect="1" noChangeArrowheads="1"/>
            </p:cNvSpPr>
            <p:nvPr/>
          </p:nvSpPr>
          <p:spPr bwMode="auto">
            <a:xfrm>
              <a:off x="3354388" y="1497131"/>
              <a:ext cx="2474912" cy="457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da-DK" altLang="da-DK" sz="1200" b="1" dirty="0">
                  <a:solidFill>
                    <a:schemeClr val="bg1"/>
                  </a:solidFill>
                </a:rPr>
                <a:t>Electronic</a:t>
              </a:r>
            </a:p>
            <a:p>
              <a:pPr algn="ctr">
                <a:spcBef>
                  <a:spcPct val="0"/>
                </a:spcBef>
                <a:buFontTx/>
                <a:buNone/>
              </a:pPr>
              <a:r>
                <a:rPr lang="da-DK" altLang="da-DK" sz="1200" b="1" dirty="0">
                  <a:solidFill>
                    <a:schemeClr val="bg1"/>
                  </a:solidFill>
                </a:rPr>
                <a:t>Communications Committee</a:t>
              </a:r>
              <a:endParaRPr lang="en-US" altLang="da-DK" sz="1200" b="1" dirty="0">
                <a:solidFill>
                  <a:schemeClr val="bg1"/>
                </a:solidFill>
              </a:endParaRPr>
            </a:p>
          </p:txBody>
        </p:sp>
        <p:sp>
          <p:nvSpPr>
            <p:cNvPr id="98" name="Text Box 10"/>
            <p:cNvSpPr txBox="1">
              <a:spLocks noChangeAspect="1" noChangeArrowheads="1"/>
            </p:cNvSpPr>
            <p:nvPr/>
          </p:nvSpPr>
          <p:spPr bwMode="auto">
            <a:xfrm>
              <a:off x="3460750" y="1928968"/>
              <a:ext cx="1931939" cy="584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da-DK" altLang="da-DK" sz="800" dirty="0">
                  <a:solidFill>
                    <a:schemeClr val="bg1"/>
                  </a:solidFill>
                </a:rPr>
                <a:t>Chairman:	E. Fournier (F)</a:t>
              </a:r>
            </a:p>
            <a:p>
              <a:pPr>
                <a:spcBef>
                  <a:spcPct val="0"/>
                </a:spcBef>
                <a:buFontTx/>
                <a:buNone/>
              </a:pPr>
              <a:r>
                <a:rPr lang="da-DK" altLang="da-DK" sz="800" dirty="0">
                  <a:solidFill>
                    <a:schemeClr val="bg1"/>
                  </a:solidFill>
                </a:rPr>
                <a:t>Vice-Chairmen:	S. Pastukh (RUS)</a:t>
              </a:r>
              <a:br>
                <a:rPr lang="da-DK" altLang="da-DK" sz="800" dirty="0">
                  <a:solidFill>
                    <a:schemeClr val="bg1"/>
                  </a:solidFill>
                </a:rPr>
              </a:br>
              <a:r>
                <a:rPr lang="da-DK" altLang="da-DK" sz="800" dirty="0">
                  <a:solidFill>
                    <a:schemeClr val="bg1"/>
                  </a:solidFill>
                </a:rPr>
                <a:t>                                J.  Afonso  (POR)</a:t>
              </a:r>
            </a:p>
            <a:p>
              <a:pPr>
                <a:spcBef>
                  <a:spcPct val="0"/>
                </a:spcBef>
                <a:buFontTx/>
                <a:buNone/>
              </a:pPr>
              <a:r>
                <a:rPr lang="da-DK" altLang="da-DK" sz="800" dirty="0">
                  <a:solidFill>
                    <a:schemeClr val="bg1"/>
                  </a:solidFill>
                </a:rPr>
                <a:t>	</a:t>
              </a:r>
              <a:endParaRPr lang="en-US" altLang="da-DK" sz="800" dirty="0">
                <a:solidFill>
                  <a:schemeClr val="bg1"/>
                </a:solidFill>
              </a:endParaRPr>
            </a:p>
          </p:txBody>
        </p:sp>
        <p:sp>
          <p:nvSpPr>
            <p:cNvPr id="99" name="AutoShape 11"/>
            <p:cNvSpPr>
              <a:spLocks noChangeAspect="1" noChangeArrowheads="1"/>
            </p:cNvSpPr>
            <p:nvPr/>
          </p:nvSpPr>
          <p:spPr bwMode="auto">
            <a:xfrm>
              <a:off x="5915025" y="2179638"/>
              <a:ext cx="2411413" cy="1008062"/>
            </a:xfrm>
            <a:prstGeom prst="roundRect">
              <a:avLst>
                <a:gd name="adj" fmla="val 16667"/>
              </a:avLst>
            </a:prstGeom>
            <a:solidFill>
              <a:srgbClr val="C00000"/>
            </a:solidFill>
            <a:ln w="9525">
              <a:solidFill>
                <a:schemeClr val="tx1"/>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endParaRPr lang="en-US" sz="1200">
                <a:solidFill>
                  <a:schemeClr val="bg1"/>
                </a:solidFill>
              </a:endParaRPr>
            </a:p>
          </p:txBody>
        </p:sp>
        <p:sp>
          <p:nvSpPr>
            <p:cNvPr id="100" name="Text Box 12"/>
            <p:cNvSpPr txBox="1">
              <a:spLocks noChangeAspect="1" noChangeArrowheads="1"/>
            </p:cNvSpPr>
            <p:nvPr/>
          </p:nvSpPr>
          <p:spPr bwMode="auto">
            <a:xfrm>
              <a:off x="6091238" y="2179815"/>
              <a:ext cx="2084387" cy="457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da-DK" altLang="da-DK" sz="1200" b="1">
                  <a:solidFill>
                    <a:schemeClr val="bg1"/>
                  </a:solidFill>
                </a:rPr>
                <a:t>European</a:t>
              </a:r>
            </a:p>
            <a:p>
              <a:pPr algn="ctr">
                <a:spcBef>
                  <a:spcPct val="0"/>
                </a:spcBef>
                <a:buFontTx/>
                <a:buNone/>
              </a:pPr>
              <a:r>
                <a:rPr lang="da-DK" altLang="da-DK" sz="1200" b="1">
                  <a:solidFill>
                    <a:schemeClr val="bg1"/>
                  </a:solidFill>
                </a:rPr>
                <a:t>Communications Office</a:t>
              </a:r>
              <a:endParaRPr lang="en-US" altLang="da-DK" sz="1200" b="1">
                <a:solidFill>
                  <a:schemeClr val="bg1"/>
                </a:solidFill>
              </a:endParaRPr>
            </a:p>
          </p:txBody>
        </p:sp>
        <p:sp>
          <p:nvSpPr>
            <p:cNvPr id="101" name="Text Box 13"/>
            <p:cNvSpPr txBox="1">
              <a:spLocks noChangeAspect="1" noChangeArrowheads="1"/>
            </p:cNvSpPr>
            <p:nvPr/>
          </p:nvSpPr>
          <p:spPr bwMode="auto">
            <a:xfrm>
              <a:off x="5997575" y="2611652"/>
              <a:ext cx="2097049" cy="338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da-DK" altLang="da-DK" sz="800">
                  <a:solidFill>
                    <a:schemeClr val="bg1"/>
                  </a:solidFill>
                </a:rPr>
                <a:t>Director:	P. Christensen (DNK)</a:t>
              </a:r>
            </a:p>
            <a:p>
              <a:pPr>
                <a:spcBef>
                  <a:spcPct val="0"/>
                </a:spcBef>
                <a:buFontTx/>
                <a:buNone/>
              </a:pPr>
              <a:r>
                <a:rPr lang="da-DK" altLang="da-DK" sz="800">
                  <a:solidFill>
                    <a:schemeClr val="bg1"/>
                  </a:solidFill>
                </a:rPr>
                <a:t>Deputy Director:      B. Espinosa (F)</a:t>
              </a:r>
              <a:endParaRPr lang="en-US" altLang="da-DK" sz="800">
                <a:solidFill>
                  <a:schemeClr val="bg1"/>
                </a:solidFill>
              </a:endParaRPr>
            </a:p>
          </p:txBody>
        </p:sp>
        <p:sp>
          <p:nvSpPr>
            <p:cNvPr id="102" name="AutoShape 14"/>
            <p:cNvSpPr>
              <a:spLocks noChangeAspect="1" noChangeArrowheads="1"/>
            </p:cNvSpPr>
            <p:nvPr/>
          </p:nvSpPr>
          <p:spPr bwMode="auto">
            <a:xfrm>
              <a:off x="849313" y="2179638"/>
              <a:ext cx="2411412" cy="1008062"/>
            </a:xfrm>
            <a:prstGeom prst="roundRect">
              <a:avLst>
                <a:gd name="adj" fmla="val 16667"/>
              </a:avLst>
            </a:prstGeom>
            <a:solidFill>
              <a:srgbClr val="C00000"/>
            </a:solidFill>
            <a:ln w="9525">
              <a:solidFill>
                <a:schemeClr val="tx1"/>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da-DK" sz="1200" dirty="0">
                  <a:solidFill>
                    <a:schemeClr val="bg1"/>
                  </a:solidFill>
                </a:rPr>
                <a:t>Steering Group</a:t>
              </a:r>
            </a:p>
          </p:txBody>
        </p:sp>
        <p:sp>
          <p:nvSpPr>
            <p:cNvPr id="103" name="Text Box 16"/>
            <p:cNvSpPr txBox="1">
              <a:spLocks noChangeAspect="1" noChangeArrowheads="1"/>
            </p:cNvSpPr>
            <p:nvPr/>
          </p:nvSpPr>
          <p:spPr bwMode="auto">
            <a:xfrm>
              <a:off x="2100263" y="3486440"/>
              <a:ext cx="684212" cy="24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da-DK" altLang="da-DK" sz="1000" b="1"/>
                <a:t>WG FM</a:t>
              </a:r>
              <a:endParaRPr lang="en-US" altLang="da-DK" sz="1000" b="1"/>
            </a:p>
          </p:txBody>
        </p:sp>
        <p:sp>
          <p:nvSpPr>
            <p:cNvPr id="104" name="Text Box 17"/>
            <p:cNvSpPr txBox="1">
              <a:spLocks noChangeAspect="1" noChangeArrowheads="1"/>
            </p:cNvSpPr>
            <p:nvPr/>
          </p:nvSpPr>
          <p:spPr bwMode="auto">
            <a:xfrm>
              <a:off x="2009775" y="3651554"/>
              <a:ext cx="858838" cy="336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da-DK" altLang="da-DK" sz="800" dirty="0"/>
                <a:t>Frequency</a:t>
              </a:r>
            </a:p>
            <a:p>
              <a:pPr algn="ctr">
                <a:spcBef>
                  <a:spcPct val="0"/>
                </a:spcBef>
                <a:buFontTx/>
                <a:buNone/>
              </a:pPr>
              <a:r>
                <a:rPr lang="da-DK" altLang="da-DK" sz="800" dirty="0"/>
                <a:t>Management</a:t>
              </a:r>
              <a:endParaRPr lang="en-US" altLang="da-DK" sz="800" dirty="0"/>
            </a:p>
          </p:txBody>
        </p:sp>
        <p:sp>
          <p:nvSpPr>
            <p:cNvPr id="105" name="Text Box 18"/>
            <p:cNvSpPr txBox="1">
              <a:spLocks noChangeAspect="1" noChangeArrowheads="1"/>
            </p:cNvSpPr>
            <p:nvPr/>
          </p:nvSpPr>
          <p:spPr bwMode="auto">
            <a:xfrm>
              <a:off x="1857375" y="3991308"/>
              <a:ext cx="931863" cy="1078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da-DK" altLang="da-DK" sz="800" u="sng"/>
                <a:t>Chairman:</a:t>
              </a:r>
            </a:p>
            <a:p>
              <a:pPr>
                <a:spcBef>
                  <a:spcPct val="0"/>
                </a:spcBef>
                <a:buFontTx/>
                <a:buNone/>
              </a:pPr>
              <a:r>
                <a:rPr lang="da-DK" altLang="da-DK" sz="800"/>
                <a:t>T. Weilacher (D)</a:t>
              </a:r>
            </a:p>
            <a:p>
              <a:pPr>
                <a:spcBef>
                  <a:spcPct val="0"/>
                </a:spcBef>
                <a:buFontTx/>
                <a:buNone/>
              </a:pPr>
              <a:endParaRPr lang="da-DK" altLang="da-DK" sz="800"/>
            </a:p>
            <a:p>
              <a:pPr>
                <a:spcBef>
                  <a:spcPct val="0"/>
                </a:spcBef>
                <a:buFontTx/>
                <a:buNone/>
              </a:pPr>
              <a:endParaRPr lang="da-DK" altLang="da-DK" sz="800"/>
            </a:p>
            <a:p>
              <a:pPr>
                <a:spcBef>
                  <a:spcPct val="0"/>
                </a:spcBef>
                <a:buFontTx/>
                <a:buNone/>
              </a:pPr>
              <a:r>
                <a:rPr lang="da-DK" altLang="da-DK" sz="800" u="sng"/>
                <a:t>Vice-Chairmen:</a:t>
              </a:r>
            </a:p>
            <a:p>
              <a:pPr>
                <a:spcBef>
                  <a:spcPct val="0"/>
                </a:spcBef>
                <a:buFontTx/>
                <a:buNone/>
              </a:pPr>
              <a:r>
                <a:rPr lang="da-DK" altLang="da-DK" sz="800"/>
                <a:t>C. Reis (POR)</a:t>
              </a:r>
            </a:p>
            <a:p>
              <a:pPr>
                <a:spcBef>
                  <a:spcPct val="0"/>
                </a:spcBef>
                <a:buFontTx/>
                <a:buNone/>
              </a:pPr>
              <a:r>
                <a:rPr lang="da-DK" altLang="da-DK" sz="800"/>
                <a:t>S. Talbot (G)</a:t>
              </a:r>
            </a:p>
            <a:p>
              <a:pPr>
                <a:spcBef>
                  <a:spcPct val="0"/>
                </a:spcBef>
              </a:pPr>
              <a:endParaRPr lang="en-US" altLang="da-DK" sz="800"/>
            </a:p>
          </p:txBody>
        </p:sp>
        <p:sp>
          <p:nvSpPr>
            <p:cNvPr id="106" name="Text Box 24"/>
            <p:cNvSpPr txBox="1">
              <a:spLocks noChangeAspect="1" noChangeArrowheads="1"/>
            </p:cNvSpPr>
            <p:nvPr/>
          </p:nvSpPr>
          <p:spPr bwMode="auto">
            <a:xfrm>
              <a:off x="3479800" y="3495965"/>
              <a:ext cx="666750" cy="24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da-DK" altLang="da-DK" sz="1000" b="1"/>
                <a:t>WG SE</a:t>
              </a:r>
              <a:endParaRPr lang="en-US" altLang="da-DK" sz="1000" b="1"/>
            </a:p>
          </p:txBody>
        </p:sp>
        <p:sp>
          <p:nvSpPr>
            <p:cNvPr id="107" name="Text Box 25"/>
            <p:cNvSpPr txBox="1">
              <a:spLocks noChangeAspect="1" noChangeArrowheads="1"/>
            </p:cNvSpPr>
            <p:nvPr/>
          </p:nvSpPr>
          <p:spPr bwMode="auto">
            <a:xfrm>
              <a:off x="3417888" y="3661080"/>
              <a:ext cx="803275" cy="336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da-DK" altLang="da-DK" sz="800"/>
                <a:t>Spectrum</a:t>
              </a:r>
            </a:p>
            <a:p>
              <a:pPr algn="ctr">
                <a:spcBef>
                  <a:spcPct val="0"/>
                </a:spcBef>
                <a:buFontTx/>
                <a:buNone/>
              </a:pPr>
              <a:r>
                <a:rPr lang="da-DK" altLang="da-DK" sz="800"/>
                <a:t>Engineering</a:t>
              </a:r>
              <a:endParaRPr lang="en-US" altLang="da-DK" sz="800"/>
            </a:p>
          </p:txBody>
        </p:sp>
        <p:sp>
          <p:nvSpPr>
            <p:cNvPr id="108" name="Text Box 26"/>
            <p:cNvSpPr txBox="1">
              <a:spLocks noChangeAspect="1" noChangeArrowheads="1"/>
            </p:cNvSpPr>
            <p:nvPr/>
          </p:nvSpPr>
          <p:spPr bwMode="auto">
            <a:xfrm>
              <a:off x="3260725" y="4000834"/>
              <a:ext cx="917575" cy="1078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da-DK" altLang="da-DK" sz="800" u="sng"/>
                <a:t>Chairman:</a:t>
              </a:r>
            </a:p>
            <a:p>
              <a:pPr>
                <a:spcBef>
                  <a:spcPct val="0"/>
                </a:spcBef>
                <a:buFontTx/>
                <a:buNone/>
              </a:pPr>
              <a:r>
                <a:rPr lang="da-DK" altLang="da-DK" sz="800"/>
                <a:t>K. Loew (D)</a:t>
              </a:r>
            </a:p>
            <a:p>
              <a:pPr>
                <a:spcBef>
                  <a:spcPct val="0"/>
                </a:spcBef>
                <a:buFontTx/>
                <a:buNone/>
              </a:pPr>
              <a:endParaRPr lang="da-DK" altLang="da-DK" sz="800"/>
            </a:p>
            <a:p>
              <a:pPr>
                <a:spcBef>
                  <a:spcPct val="0"/>
                </a:spcBef>
                <a:buFontTx/>
                <a:buNone/>
              </a:pPr>
              <a:endParaRPr lang="da-DK" altLang="da-DK" sz="800"/>
            </a:p>
            <a:p>
              <a:pPr>
                <a:spcBef>
                  <a:spcPct val="0"/>
                </a:spcBef>
                <a:buFontTx/>
                <a:buNone/>
              </a:pPr>
              <a:r>
                <a:rPr lang="da-DK" altLang="da-DK" sz="800" u="sng"/>
                <a:t>Vice-Chairmen:</a:t>
              </a:r>
            </a:p>
            <a:p>
              <a:pPr>
                <a:spcBef>
                  <a:spcPct val="0"/>
                </a:spcBef>
                <a:buFontTx/>
                <a:buNone/>
              </a:pPr>
              <a:r>
                <a:rPr lang="da-DK" altLang="da-DK" sz="800"/>
                <a:t>J. Duque (POR)</a:t>
              </a:r>
              <a:br>
                <a:rPr lang="da-DK" altLang="da-DK" sz="800"/>
              </a:br>
              <a:r>
                <a:rPr lang="da-DK" altLang="da-DK" sz="800"/>
                <a:t>k. Bejuk (HRV)</a:t>
              </a:r>
              <a:br>
                <a:rPr lang="da-DK" altLang="da-DK" sz="800"/>
              </a:br>
              <a:endParaRPr lang="da-DK" altLang="da-DK" sz="800"/>
            </a:p>
          </p:txBody>
        </p:sp>
        <p:sp>
          <p:nvSpPr>
            <p:cNvPr id="109" name="Text Box 28"/>
            <p:cNvSpPr txBox="1">
              <a:spLocks noChangeAspect="1" noChangeArrowheads="1"/>
            </p:cNvSpPr>
            <p:nvPr/>
          </p:nvSpPr>
          <p:spPr bwMode="auto">
            <a:xfrm>
              <a:off x="665163" y="3518192"/>
              <a:ext cx="784225" cy="24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da-DK" altLang="da-DK" sz="1000" b="1"/>
                <a:t>WG CPG</a:t>
              </a:r>
              <a:endParaRPr lang="en-US" altLang="da-DK" sz="1000" b="1"/>
            </a:p>
          </p:txBody>
        </p:sp>
        <p:sp>
          <p:nvSpPr>
            <p:cNvPr id="110" name="Text Box 29"/>
            <p:cNvSpPr txBox="1">
              <a:spLocks noChangeAspect="1" noChangeArrowheads="1"/>
            </p:cNvSpPr>
            <p:nvPr/>
          </p:nvSpPr>
          <p:spPr bwMode="auto">
            <a:xfrm>
              <a:off x="482600" y="3683307"/>
              <a:ext cx="1133475" cy="336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da-DK" altLang="da-DK" sz="800"/>
                <a:t>Conference</a:t>
              </a:r>
            </a:p>
            <a:p>
              <a:pPr algn="ctr">
                <a:spcBef>
                  <a:spcPct val="0"/>
                </a:spcBef>
                <a:buFontTx/>
                <a:buNone/>
              </a:pPr>
              <a:r>
                <a:rPr lang="da-DK" altLang="da-DK" sz="800"/>
                <a:t>Preparatory Group</a:t>
              </a:r>
              <a:endParaRPr lang="en-US" altLang="da-DK" sz="800"/>
            </a:p>
          </p:txBody>
        </p:sp>
        <p:sp>
          <p:nvSpPr>
            <p:cNvPr id="111" name="Text Box 30"/>
            <p:cNvSpPr txBox="1">
              <a:spLocks noChangeAspect="1" noChangeArrowheads="1"/>
            </p:cNvSpPr>
            <p:nvPr/>
          </p:nvSpPr>
          <p:spPr bwMode="auto">
            <a:xfrm>
              <a:off x="473075" y="3991308"/>
              <a:ext cx="89319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da-DK" altLang="da-DK" sz="800" u="sng" dirty="0"/>
                <a:t>Chairman:</a:t>
              </a:r>
            </a:p>
            <a:p>
              <a:pPr>
                <a:spcBef>
                  <a:spcPct val="0"/>
                </a:spcBef>
                <a:buFontTx/>
                <a:buNone/>
              </a:pPr>
              <a:r>
                <a:rPr lang="da-DK" altLang="da-DK" sz="800" dirty="0"/>
                <a:t>A. Kühn (D)</a:t>
              </a:r>
            </a:p>
            <a:p>
              <a:pPr>
                <a:spcBef>
                  <a:spcPct val="0"/>
                </a:spcBef>
                <a:buFontTx/>
                <a:buNone/>
              </a:pPr>
              <a:endParaRPr lang="da-DK" altLang="da-DK" sz="800" dirty="0"/>
            </a:p>
            <a:p>
              <a:pPr>
                <a:spcBef>
                  <a:spcPct val="0"/>
                </a:spcBef>
                <a:buFontTx/>
                <a:buNone/>
              </a:pPr>
              <a:endParaRPr lang="da-DK" altLang="da-DK" sz="800" dirty="0"/>
            </a:p>
            <a:p>
              <a:pPr>
                <a:spcBef>
                  <a:spcPct val="0"/>
                </a:spcBef>
                <a:buFontTx/>
                <a:buNone/>
              </a:pPr>
              <a:r>
                <a:rPr lang="da-DK" altLang="da-DK" sz="800" u="sng" dirty="0" smtClean="0"/>
                <a:t>Vice-Chairmen</a:t>
              </a:r>
              <a:r>
                <a:rPr lang="da-DK" altLang="da-DK" sz="800" u="sng" dirty="0"/>
                <a:t>:</a:t>
              </a:r>
            </a:p>
            <a:p>
              <a:pPr>
                <a:spcBef>
                  <a:spcPct val="0"/>
                </a:spcBef>
                <a:buFontTx/>
                <a:buNone/>
              </a:pPr>
              <a:r>
                <a:rPr lang="en-US" altLang="da-DK" sz="800" dirty="0" smtClean="0"/>
                <a:t>To be decided</a:t>
              </a:r>
              <a:r>
                <a:rPr lang="en-US" altLang="da-DK" sz="800" dirty="0"/>
                <a:t/>
              </a:r>
              <a:br>
                <a:rPr lang="en-US" altLang="da-DK" sz="800" dirty="0"/>
              </a:br>
              <a:endParaRPr lang="en-US" altLang="da-DK" sz="800" dirty="0"/>
            </a:p>
          </p:txBody>
        </p:sp>
        <p:sp>
          <p:nvSpPr>
            <p:cNvPr id="112" name="Text Box 32"/>
            <p:cNvSpPr txBox="1">
              <a:spLocks noChangeAspect="1" noChangeArrowheads="1"/>
            </p:cNvSpPr>
            <p:nvPr/>
          </p:nvSpPr>
          <p:spPr bwMode="auto">
            <a:xfrm>
              <a:off x="4875213" y="3505491"/>
              <a:ext cx="760412" cy="24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da-DK" altLang="da-DK" sz="1000" b="1"/>
                <a:t>WG NaN</a:t>
              </a:r>
              <a:endParaRPr lang="en-US" altLang="da-DK" sz="1000" b="1"/>
            </a:p>
          </p:txBody>
        </p:sp>
        <p:sp>
          <p:nvSpPr>
            <p:cNvPr id="113" name="Text Box 33"/>
            <p:cNvSpPr txBox="1">
              <a:spLocks noChangeAspect="1" noChangeArrowheads="1"/>
            </p:cNvSpPr>
            <p:nvPr/>
          </p:nvSpPr>
          <p:spPr bwMode="auto">
            <a:xfrm>
              <a:off x="4818063" y="3670605"/>
              <a:ext cx="889000" cy="336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da-DK" altLang="da-DK" sz="800"/>
                <a:t>Numbering</a:t>
              </a:r>
            </a:p>
            <a:p>
              <a:pPr algn="ctr">
                <a:spcBef>
                  <a:spcPct val="0"/>
                </a:spcBef>
                <a:buFontTx/>
                <a:buNone/>
              </a:pPr>
              <a:r>
                <a:rPr lang="da-DK" altLang="da-DK" sz="800"/>
                <a:t>and Networks</a:t>
              </a:r>
              <a:endParaRPr lang="en-US" altLang="da-DK" sz="800"/>
            </a:p>
          </p:txBody>
        </p:sp>
        <p:sp>
          <p:nvSpPr>
            <p:cNvPr id="114" name="Text Box 34"/>
            <p:cNvSpPr txBox="1">
              <a:spLocks noChangeAspect="1" noChangeArrowheads="1"/>
            </p:cNvSpPr>
            <p:nvPr/>
          </p:nvSpPr>
          <p:spPr bwMode="auto">
            <a:xfrm>
              <a:off x="4638675" y="4010360"/>
              <a:ext cx="1050925" cy="954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da-DK" altLang="da-DK" sz="800" u="sng" dirty="0"/>
                <a:t>Chairman:</a:t>
              </a:r>
            </a:p>
            <a:p>
              <a:pPr>
                <a:spcBef>
                  <a:spcPct val="0"/>
                </a:spcBef>
                <a:buFontTx/>
                <a:buNone/>
              </a:pPr>
              <a:r>
                <a:rPr lang="da-DK" altLang="da-DK" sz="800" dirty="0"/>
                <a:t>J. Vallesverd</a:t>
              </a:r>
            </a:p>
            <a:p>
              <a:pPr>
                <a:spcBef>
                  <a:spcPct val="0"/>
                </a:spcBef>
                <a:buFontTx/>
                <a:buNone/>
              </a:pPr>
              <a:r>
                <a:rPr lang="da-DK" altLang="da-DK" sz="800" dirty="0"/>
                <a:t>(NOR)</a:t>
              </a:r>
            </a:p>
            <a:p>
              <a:pPr>
                <a:spcBef>
                  <a:spcPct val="0"/>
                </a:spcBef>
                <a:buFontTx/>
                <a:buNone/>
              </a:pPr>
              <a:endParaRPr lang="da-DK" altLang="da-DK" sz="800" dirty="0"/>
            </a:p>
            <a:p>
              <a:pPr>
                <a:spcBef>
                  <a:spcPct val="0"/>
                </a:spcBef>
                <a:buFontTx/>
                <a:buNone/>
              </a:pPr>
              <a:r>
                <a:rPr lang="da-DK" altLang="da-DK" sz="800" u="sng" dirty="0" smtClean="0"/>
                <a:t>Vice-Chairmen</a:t>
              </a:r>
              <a:r>
                <a:rPr lang="da-DK" altLang="da-DK" sz="800" u="sng" dirty="0"/>
                <a:t>:</a:t>
              </a:r>
            </a:p>
            <a:p>
              <a:pPr>
                <a:spcBef>
                  <a:spcPct val="0"/>
                </a:spcBef>
                <a:buFontTx/>
                <a:buNone/>
              </a:pPr>
              <a:r>
                <a:rPr lang="da-DK" altLang="da-DK" sz="800" dirty="0"/>
                <a:t>E. Greenberg (G)</a:t>
              </a:r>
            </a:p>
            <a:p>
              <a:pPr>
                <a:spcBef>
                  <a:spcPct val="0"/>
                </a:spcBef>
                <a:buFontTx/>
                <a:buNone/>
              </a:pPr>
              <a:r>
                <a:rPr lang="da-DK" altLang="da-DK" sz="800" dirty="0"/>
                <a:t>F. Dragomir (ROU)</a:t>
              </a:r>
              <a:endParaRPr lang="en-US" altLang="da-DK" sz="800" dirty="0"/>
            </a:p>
          </p:txBody>
        </p:sp>
        <p:sp>
          <p:nvSpPr>
            <p:cNvPr id="115" name="Text Box 37"/>
            <p:cNvSpPr txBox="1">
              <a:spLocks noChangeAspect="1" noChangeArrowheads="1"/>
            </p:cNvSpPr>
            <p:nvPr/>
          </p:nvSpPr>
          <p:spPr bwMode="auto">
            <a:xfrm>
              <a:off x="6226175" y="3694421"/>
              <a:ext cx="804863" cy="214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da-DK" altLang="da-DK" sz="800"/>
                <a:t>IMT-Matters</a:t>
              </a:r>
              <a:endParaRPr lang="en-US" altLang="da-DK" sz="800"/>
            </a:p>
          </p:txBody>
        </p:sp>
        <p:sp>
          <p:nvSpPr>
            <p:cNvPr id="116" name="Text Box 38"/>
            <p:cNvSpPr txBox="1">
              <a:spLocks noChangeAspect="1" noChangeArrowheads="1"/>
            </p:cNvSpPr>
            <p:nvPr/>
          </p:nvSpPr>
          <p:spPr bwMode="auto">
            <a:xfrm>
              <a:off x="6046788" y="3992896"/>
              <a:ext cx="996950" cy="1078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da-DK" altLang="da-DK" sz="800" u="sng"/>
                <a:t>Chairman:</a:t>
              </a:r>
            </a:p>
            <a:p>
              <a:pPr>
                <a:spcBef>
                  <a:spcPct val="0"/>
                </a:spcBef>
                <a:buFontTx/>
                <a:buNone/>
              </a:pPr>
              <a:r>
                <a:rPr lang="da-DK" altLang="da-DK" sz="800"/>
                <a:t>D. Chauveau (F)</a:t>
              </a:r>
            </a:p>
            <a:p>
              <a:pPr>
                <a:spcBef>
                  <a:spcPct val="0"/>
                </a:spcBef>
                <a:buFontTx/>
                <a:buNone/>
              </a:pPr>
              <a:endParaRPr lang="da-DK" altLang="da-DK" sz="800"/>
            </a:p>
            <a:p>
              <a:pPr>
                <a:spcBef>
                  <a:spcPct val="0"/>
                </a:spcBef>
                <a:buFontTx/>
                <a:buNone/>
              </a:pPr>
              <a:endParaRPr lang="da-DK" altLang="da-DK" sz="800"/>
            </a:p>
            <a:p>
              <a:pPr>
                <a:spcBef>
                  <a:spcPct val="0"/>
                </a:spcBef>
                <a:buFontTx/>
                <a:buNone/>
              </a:pPr>
              <a:r>
                <a:rPr lang="da-DK" altLang="da-DK" sz="800" u="sng"/>
                <a:t>Vice-Chairmen:</a:t>
              </a:r>
            </a:p>
            <a:p>
              <a:pPr>
                <a:spcBef>
                  <a:spcPct val="0"/>
                </a:spcBef>
                <a:buFontTx/>
                <a:buNone/>
              </a:pPr>
              <a:r>
                <a:rPr lang="da-DK" altLang="da-DK" sz="800"/>
                <a:t>P. Toivonen (FIN)</a:t>
              </a:r>
            </a:p>
            <a:p>
              <a:pPr>
                <a:spcBef>
                  <a:spcPct val="0"/>
                </a:spcBef>
                <a:buFontTx/>
                <a:buNone/>
              </a:pPr>
              <a:r>
                <a:rPr lang="da-DK" altLang="da-DK" sz="800"/>
                <a:t>S. Green (G)</a:t>
              </a:r>
              <a:endParaRPr lang="en-US" altLang="da-DK" sz="800"/>
            </a:p>
            <a:p>
              <a:pPr>
                <a:spcBef>
                  <a:spcPct val="0"/>
                </a:spcBef>
                <a:buFontTx/>
                <a:buNone/>
              </a:pPr>
              <a:endParaRPr lang="da-DK" altLang="da-DK" sz="800"/>
            </a:p>
          </p:txBody>
        </p:sp>
        <p:cxnSp>
          <p:nvCxnSpPr>
            <p:cNvPr id="117" name="AutoShape 40"/>
            <p:cNvCxnSpPr>
              <a:cxnSpLocks noChangeAspect="1" noChangeShapeType="1"/>
              <a:stCxn id="96" idx="3"/>
              <a:endCxn id="100" idx="0"/>
            </p:cNvCxnSpPr>
            <p:nvPr/>
          </p:nvCxnSpPr>
          <p:spPr bwMode="auto">
            <a:xfrm>
              <a:off x="5854700" y="2008350"/>
              <a:ext cx="1217613" cy="163526"/>
            </a:xfrm>
            <a:prstGeom prst="bentConnector2">
              <a:avLst/>
            </a:prstGeom>
            <a:noFill/>
            <a:ln w="63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Line 41"/>
            <p:cNvSpPr>
              <a:spLocks noChangeAspect="1" noChangeShapeType="1"/>
            </p:cNvSpPr>
            <p:nvPr/>
          </p:nvSpPr>
          <p:spPr bwMode="auto">
            <a:xfrm>
              <a:off x="4587875" y="2500517"/>
              <a:ext cx="0" cy="83986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119" name="Line 42"/>
            <p:cNvSpPr>
              <a:spLocks noChangeAspect="1" noChangeShapeType="1"/>
            </p:cNvSpPr>
            <p:nvPr/>
          </p:nvSpPr>
          <p:spPr bwMode="auto">
            <a:xfrm flipV="1">
              <a:off x="1066800" y="3340377"/>
              <a:ext cx="557847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120" name="Text Box 46"/>
            <p:cNvSpPr txBox="1">
              <a:spLocks noChangeAspect="1" noChangeArrowheads="1"/>
            </p:cNvSpPr>
            <p:nvPr/>
          </p:nvSpPr>
          <p:spPr bwMode="auto">
            <a:xfrm>
              <a:off x="6234113" y="3489615"/>
              <a:ext cx="795337" cy="246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da-DK" altLang="da-DK" sz="1000" b="1"/>
                <a:t>ECC PT1</a:t>
              </a:r>
            </a:p>
          </p:txBody>
        </p:sp>
        <p:cxnSp>
          <p:nvCxnSpPr>
            <p:cNvPr id="121" name="Elbow Connector 120"/>
            <p:cNvCxnSpPr>
              <a:cxnSpLocks noChangeAspect="1"/>
              <a:stCxn id="96" idx="1"/>
              <a:endCxn id="102" idx="0"/>
            </p:cNvCxnSpPr>
            <p:nvPr/>
          </p:nvCxnSpPr>
          <p:spPr bwMode="auto">
            <a:xfrm rot="10800000" flipV="1">
              <a:off x="2055813" y="2001838"/>
              <a:ext cx="1327150" cy="17780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Text Box 43"/>
            <p:cNvSpPr txBox="1">
              <a:spLocks noChangeArrowheads="1"/>
            </p:cNvSpPr>
            <p:nvPr/>
          </p:nvSpPr>
          <p:spPr bwMode="auto">
            <a:xfrm>
              <a:off x="849313" y="5405893"/>
              <a:ext cx="1444625" cy="215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a-DK" altLang="da-DK" sz="800" dirty="0">
                  <a:latin typeface="Tahoma" pitchFamily="34" charset="0"/>
                </a:rPr>
                <a:t>Updated: </a:t>
              </a:r>
              <a:r>
                <a:rPr lang="da-DK" altLang="da-DK" sz="800" dirty="0" smtClean="0">
                  <a:latin typeface="Tahoma" pitchFamily="34" charset="0"/>
                </a:rPr>
                <a:t>March 2016</a:t>
              </a:r>
              <a:endParaRPr lang="en-US" altLang="da-DK" sz="800" dirty="0">
                <a:latin typeface="Tahoma" pitchFamily="34" charset="0"/>
              </a:endParaRPr>
            </a:p>
          </p:txBody>
        </p:sp>
        <p:sp>
          <p:nvSpPr>
            <p:cNvPr id="123" name="Line 41"/>
            <p:cNvSpPr>
              <a:spLocks noChangeAspect="1" noChangeShapeType="1"/>
            </p:cNvSpPr>
            <p:nvPr/>
          </p:nvSpPr>
          <p:spPr bwMode="auto">
            <a:xfrm>
              <a:off x="3856038" y="3330575"/>
              <a:ext cx="0" cy="16510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grpSp>
    </p:spTree>
    <p:extLst>
      <p:ext uri="{BB962C8B-B14F-4D97-AF65-F5344CB8AC3E}">
        <p14:creationId xmlns:p14="http://schemas.microsoft.com/office/powerpoint/2010/main" val="3770316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BFC5C8"/>
      </a:lt1>
      <a:dk2>
        <a:srgbClr val="000000"/>
      </a:dk2>
      <a:lt2>
        <a:srgbClr val="808080"/>
      </a:lt2>
      <a:accent1>
        <a:srgbClr val="BBE0E3"/>
      </a:accent1>
      <a:accent2>
        <a:srgbClr val="333399"/>
      </a:accent2>
      <a:accent3>
        <a:srgbClr val="DCDFE0"/>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BFC5C8"/>
    </a:lt1>
    <a:dk2>
      <a:srgbClr val="000000"/>
    </a:dk2>
    <a:lt2>
      <a:srgbClr val="808080"/>
    </a:lt2>
    <a:accent1>
      <a:srgbClr val="BBE0E3"/>
    </a:accent1>
    <a:accent2>
      <a:srgbClr val="333399"/>
    </a:accent2>
    <a:accent3>
      <a:srgbClr val="DCDFE0"/>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2564</TotalTime>
  <Words>1037</Words>
  <Application>Microsoft Office PowerPoint</Application>
  <PresentationFormat>On-screen Show (4:3)</PresentationFormat>
  <Paragraphs>191</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Blank Presentation</vt:lpstr>
      <vt:lpstr>Introduction to CEPT, its committees and ECO </vt:lpstr>
      <vt:lpstr>European Conference of Postal and Telecommunications Administrations  - CEPT </vt:lpstr>
      <vt:lpstr>CEPT framework</vt:lpstr>
      <vt:lpstr>CEPT - Priorities</vt:lpstr>
      <vt:lpstr>CEPT - Organisation</vt:lpstr>
      <vt:lpstr>CERP: European Committee for Postal Regulation</vt:lpstr>
      <vt:lpstr>Com-ITU: Committee for ITU Policy </vt:lpstr>
      <vt:lpstr>ECC: Electronic Communications Committee </vt:lpstr>
      <vt:lpstr>ECC - Structure</vt:lpstr>
      <vt:lpstr>ECO (European Communications Office) - Mission</vt:lpstr>
      <vt:lpstr>PowerPoint Presentation</vt:lpstr>
      <vt:lpstr>ECO – Support to ECC strategic plan</vt:lpstr>
      <vt:lpstr>ECO – operational services</vt:lpstr>
      <vt:lpstr>ECO</vt:lpstr>
      <vt:lpstr>ECO Council</vt:lpstr>
      <vt:lpstr>PowerPoint Presentation</vt:lpstr>
    </vt:vector>
  </TitlesOfParts>
  <Company>WTA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PHB/TW</dc:creator>
  <cp:lastModifiedBy>Bruno Espinosa</cp:lastModifiedBy>
  <cp:revision>196</cp:revision>
  <cp:lastPrinted>2016-04-04T06:39:04Z</cp:lastPrinted>
  <dcterms:created xsi:type="dcterms:W3CDTF">2011-05-10T00:01:45Z</dcterms:created>
  <dcterms:modified xsi:type="dcterms:W3CDTF">2016-04-04T21:26:36Z</dcterms:modified>
</cp:coreProperties>
</file>