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74" r:id="rId2"/>
    <p:sldId id="275" r:id="rId3"/>
    <p:sldId id="276" r:id="rId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4891233-B8A7-4785-B64E-94E6585B13E6}">
          <p14:sldIdLst>
            <p14:sldId id="274"/>
            <p14:sldId id="275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FFFF"/>
    <a:srgbClr val="000066"/>
    <a:srgbClr val="BDE4FF"/>
    <a:srgbClr val="33CC33"/>
    <a:srgbClr val="FF0000"/>
    <a:srgbClr val="FF3300"/>
    <a:srgbClr val="BFC5C8"/>
    <a:srgbClr val="887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0941" autoAdjust="0"/>
  </p:normalViewPr>
  <p:slideViewPr>
    <p:cSldViewPr>
      <p:cViewPr>
        <p:scale>
          <a:sx n="100" d="100"/>
          <a:sy n="100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72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Times" pitchFamily="-32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Times" pitchFamily="-32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Times" pitchFamily="-32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Times" pitchFamily="-32" charset="0"/>
                <a:cs typeface="+mn-cs"/>
              </a:defRPr>
            </a:lvl1pPr>
          </a:lstStyle>
          <a:p>
            <a:pPr>
              <a:defRPr/>
            </a:pPr>
            <a:fld id="{8AF0DC94-B7FF-449D-9335-2C49820EDB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298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0DC94-B7FF-449D-9335-2C49820EDB1F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608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0DC94-B7FF-449D-9335-2C49820EDB1F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592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0DC94-B7FF-449D-9335-2C49820EDB1F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592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Macintosh%20HD:Users:bess:Library:Mail%20Downloads: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acintosh HD:Users:bess:Library:Mail Downloads:"/>
          <p:cNvPicPr>
            <a:picLocks noChangeAspect="1" noChangeArrowheads="1"/>
          </p:cNvPicPr>
          <p:nvPr userDrawn="1"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7772400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352800"/>
            <a:ext cx="6400800" cy="381000"/>
          </a:xfrm>
        </p:spPr>
        <p:txBody>
          <a:bodyPr/>
          <a:lstStyle>
            <a:lvl1pPr marL="0" indent="0" algn="r">
              <a:buFontTx/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914400" y="1446213"/>
            <a:ext cx="75438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446213"/>
            <a:ext cx="1885950" cy="472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46213"/>
            <a:ext cx="5505450" cy="472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6213"/>
            <a:ext cx="7543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2362200"/>
            <a:ext cx="7543800" cy="38100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914400" y="1446213"/>
            <a:ext cx="75438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6957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362200"/>
            <a:ext cx="36957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1446213"/>
            <a:ext cx="7543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914400" y="1446213"/>
            <a:ext cx="7543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Macintosh%20HD:Users:bess:Library:Mail%20Downloads: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Macintosh HD:Users:bess:Library:Mail Downloads:"/>
          <p:cNvPicPr>
            <a:picLocks noChangeAspect="1" noChangeArrowheads="1"/>
          </p:cNvPicPr>
          <p:nvPr/>
        </p:nvPicPr>
        <p:blipFill>
          <a:blip r:embed="rId15" r:link="rId1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46213"/>
            <a:ext cx="754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7543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887F6E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4" r:id="rId2"/>
    <p:sldLayoutId id="2147483716" r:id="rId3"/>
    <p:sldLayoutId id="2147483713" r:id="rId4"/>
    <p:sldLayoutId id="2147483712" r:id="rId5"/>
    <p:sldLayoutId id="2147483711" r:id="rId6"/>
    <p:sldLayoutId id="2147483710" r:id="rId7"/>
    <p:sldLayoutId id="2147483709" r:id="rId8"/>
    <p:sldLayoutId id="2147483708" r:id="rId9"/>
    <p:sldLayoutId id="2147483707" r:id="rId10"/>
    <p:sldLayoutId id="2147483717" r:id="rId11"/>
    <p:sldLayoutId id="2147483706" r:id="rId12"/>
    <p:sldLayoutId id="2147483705" r:id="rId13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Abbreviations</a:t>
            </a:r>
            <a:endParaRPr lang="en-US" dirty="0" smtClean="0"/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400372" y="2348880"/>
            <a:ext cx="42291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APT - Asia-Pacific Telecommunity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ASMG </a:t>
            </a:r>
            <a:r>
              <a:rPr lang="da-DK" sz="1000" dirty="0">
                <a:latin typeface="Verdana" pitchFamily="34" charset="0"/>
              </a:rPr>
              <a:t>- Arab Spectrum Management Group</a:t>
            </a:r>
            <a:endParaRPr lang="da-DK" sz="10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ATU – African Telecommunications Union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BEM – Block Edge Mask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BWA – Broadband Wireless Access</a:t>
            </a:r>
            <a:endParaRPr lang="da-DK" sz="10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CDMA </a:t>
            </a:r>
            <a:r>
              <a:rPr lang="da-DK" sz="1000" dirty="0">
                <a:latin typeface="Verdana" pitchFamily="34" charset="0"/>
              </a:rPr>
              <a:t>- Code division multiple access</a:t>
            </a:r>
            <a:endParaRPr lang="da-DK" sz="10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CEPT </a:t>
            </a:r>
            <a:r>
              <a:rPr lang="da-DK" sz="1000" dirty="0">
                <a:latin typeface="Verdana" pitchFamily="34" charset="0"/>
              </a:rPr>
              <a:t>– European Conference of Postal and Telecommunications Administrations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CERP </a:t>
            </a:r>
            <a:r>
              <a:rPr lang="da-DK" sz="1000" dirty="0" smtClean="0">
                <a:latin typeface="Verdana" pitchFamily="34" charset="0"/>
              </a:rPr>
              <a:t>- </a:t>
            </a:r>
            <a:r>
              <a:rPr lang="en-US" sz="1000" dirty="0">
                <a:latin typeface="Verdana" pitchFamily="34" charset="0"/>
              </a:rPr>
              <a:t>European Committee for Postal Regulation 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CITEL - </a:t>
            </a:r>
            <a:r>
              <a:rPr lang="da-DK" sz="1000" dirty="0"/>
              <a:t>Inter-American Telecommunication Commission</a:t>
            </a:r>
            <a:endParaRPr lang="da-DK" sz="10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CLI – Calling Line Identification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Com-ITU</a:t>
            </a:r>
            <a:r>
              <a:rPr lang="da-DK" sz="1000" dirty="0">
                <a:latin typeface="Verdana" pitchFamily="34" charset="0"/>
              </a:rPr>
              <a:t>: </a:t>
            </a:r>
            <a:r>
              <a:rPr lang="en-US" sz="1000" dirty="0">
                <a:latin typeface="Verdana" pitchFamily="34" charset="0"/>
              </a:rPr>
              <a:t>Committee for ITU Policy – European co-ordination for ITU meetings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CPG – Conference Preparatory </a:t>
            </a:r>
            <a:r>
              <a:rPr lang="da-DK" sz="1000" dirty="0" smtClean="0">
                <a:latin typeface="Verdana" pitchFamily="34" charset="0"/>
              </a:rPr>
              <a:t>Group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CPM – Conference Preparatory Meeting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0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000" i="1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en-US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2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2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2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en-US" sz="1200" dirty="0">
              <a:latin typeface="Verdana" pitchFamily="34" charset="0"/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4427984" y="2348880"/>
            <a:ext cx="4716016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DG CONNECT - </a:t>
            </a:r>
            <a:r>
              <a:rPr lang="da-DK" sz="1000" dirty="0"/>
              <a:t>European Commission Directorate General for Communications Networks, Content &amp; Technology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DG GROWTH - </a:t>
            </a:r>
            <a:r>
              <a:rPr lang="da-DK" sz="1000" dirty="0"/>
              <a:t>European Commission Directorate General for </a:t>
            </a:r>
            <a:r>
              <a:rPr lang="en-US" sz="1000" dirty="0"/>
              <a:t>Internal Market, Industry, Entrepreneurship and SMEs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DocDB – (ECO) Documentation Database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EC – European Commission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ECA </a:t>
            </a:r>
            <a:r>
              <a:rPr lang="da-DK" sz="1000" dirty="0">
                <a:latin typeface="Verdana" pitchFamily="34" charset="0"/>
              </a:rPr>
              <a:t>– European Common Allocation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ECC – Electronic Communications Committee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ECO – European Communications Office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ECP – European Common </a:t>
            </a:r>
            <a:r>
              <a:rPr lang="da-DK" sz="1000" dirty="0" smtClean="0">
                <a:latin typeface="Verdana" pitchFamily="34" charset="0"/>
              </a:rPr>
              <a:t>Proposal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ECS – Electronic Communication Services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EFIS </a:t>
            </a:r>
            <a:r>
              <a:rPr lang="da-DK" sz="1000" dirty="0">
                <a:latin typeface="Verdana" pitchFamily="34" charset="0"/>
              </a:rPr>
              <a:t>– ECO Frequency Information System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EMC – Electromagnetic </a:t>
            </a:r>
            <a:r>
              <a:rPr lang="da-DK" sz="1000" dirty="0" smtClean="0">
                <a:latin typeface="Verdana" pitchFamily="34" charset="0"/>
              </a:rPr>
              <a:t>Compatibility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EN – European Standards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EPP </a:t>
            </a:r>
            <a:r>
              <a:rPr lang="da-DK" sz="1000" dirty="0">
                <a:latin typeface="Verdana" pitchFamily="34" charset="0"/>
              </a:rPr>
              <a:t>- Event Processing Plugin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ERO – European Radiocommunications </a:t>
            </a:r>
            <a:r>
              <a:rPr lang="da-DK" sz="1000" dirty="0" smtClean="0">
                <a:latin typeface="Verdana" pitchFamily="34" charset="0"/>
              </a:rPr>
              <a:t>Office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ETO – European Telecommunications Office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en-US" sz="10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Abbreviations</a:t>
            </a:r>
            <a:endParaRPr lang="en-US" dirty="0" smtClean="0"/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400372" y="2348880"/>
            <a:ext cx="42291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000" i="1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en-US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2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2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2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en-US" sz="1200" dirty="0">
              <a:latin typeface="Verdana" pitchFamily="34" charset="0"/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4427984" y="2132856"/>
            <a:ext cx="4716016" cy="449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en-US" sz="1000" dirty="0"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922" y="2132856"/>
            <a:ext cx="4572000" cy="35702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ETSI – European </a:t>
            </a:r>
            <a:r>
              <a:rPr lang="en-US" sz="1000" dirty="0">
                <a:latin typeface="Verdana" pitchFamily="34" charset="0"/>
              </a:rPr>
              <a:t>Telecommunications Standards Institute 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EU – European Union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FG – Forum Group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FM – Frequency </a:t>
            </a:r>
            <a:r>
              <a:rPr lang="da-DK" sz="1000" dirty="0" smtClean="0">
                <a:latin typeface="Verdana" pitchFamily="34" charset="0"/>
              </a:rPr>
              <a:t>Management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FS – Fixed Service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FSS – Fixed-satellite service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FWA – Fixed Wireless Access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GUI </a:t>
            </a:r>
            <a:r>
              <a:rPr lang="da-DK" sz="1000" dirty="0">
                <a:latin typeface="Verdana" pitchFamily="34" charset="0"/>
              </a:rPr>
              <a:t>- Graphical User Interface 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HS – Harmonised standards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ICT - Information and communications </a:t>
            </a:r>
            <a:r>
              <a:rPr lang="da-DK" sz="1000" dirty="0" smtClean="0">
                <a:latin typeface="Verdana" pitchFamily="34" charset="0"/>
              </a:rPr>
              <a:t>technology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IMS  - IP Multimedia Sub-system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IMSI - International mobile subscriber </a:t>
            </a:r>
            <a:r>
              <a:rPr lang="da-DK" sz="1000" dirty="0" smtClean="0">
                <a:latin typeface="Verdana" pitchFamily="34" charset="0"/>
              </a:rPr>
              <a:t>identity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IMT </a:t>
            </a:r>
            <a:r>
              <a:rPr lang="da-DK" sz="1000" dirty="0">
                <a:latin typeface="Verdana" pitchFamily="34" charset="0"/>
              </a:rPr>
              <a:t>- International Mobile </a:t>
            </a:r>
            <a:r>
              <a:rPr lang="da-DK" sz="1000" dirty="0" smtClean="0">
                <a:latin typeface="Verdana" pitchFamily="34" charset="0"/>
              </a:rPr>
              <a:t>Telecommunications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IoT – Internet of Things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ITS – Intelligent Transportation Systems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ITU – International Telecommunications Union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LoU – Letter of </a:t>
            </a:r>
            <a:r>
              <a:rPr lang="da-DK" sz="1000" dirty="0" smtClean="0">
                <a:latin typeface="Verdana" pitchFamily="34" charset="0"/>
              </a:rPr>
              <a:t>Understanding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LTE </a:t>
            </a:r>
            <a:r>
              <a:rPr lang="da-DK" sz="1000" dirty="0">
                <a:latin typeface="Verdana" pitchFamily="34" charset="0"/>
              </a:rPr>
              <a:t>- Long Term Evolution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LVD – Low Voltage </a:t>
            </a:r>
            <a:r>
              <a:rPr lang="da-DK" sz="1000" dirty="0" smtClean="0">
                <a:latin typeface="Verdana" pitchFamily="34" charset="0"/>
              </a:rPr>
              <a:t>Directive</a:t>
            </a:r>
          </a:p>
        </p:txBody>
      </p:sp>
      <p:sp>
        <p:nvSpPr>
          <p:cNvPr id="9" name="Rectangle 8"/>
          <p:cNvSpPr/>
          <p:nvPr/>
        </p:nvSpPr>
        <p:spPr>
          <a:xfrm>
            <a:off x="4629472" y="2138586"/>
            <a:ext cx="44070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M2M – Machine to Machine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MoU – Memorandum of Understanding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NP </a:t>
            </a:r>
            <a:r>
              <a:rPr lang="da-DK" sz="1000" dirty="0">
                <a:latin typeface="Verdana" pitchFamily="34" charset="0"/>
              </a:rPr>
              <a:t>– Number Portability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NRA </a:t>
            </a:r>
            <a:r>
              <a:rPr lang="da-DK" sz="1000" dirty="0">
                <a:latin typeface="Verdana" pitchFamily="34" charset="0"/>
              </a:rPr>
              <a:t>– National regulatory authority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NaN </a:t>
            </a:r>
            <a:r>
              <a:rPr lang="da-DK" sz="1000" dirty="0">
                <a:latin typeface="Verdana" pitchFamily="34" charset="0"/>
              </a:rPr>
              <a:t>– Numbering and </a:t>
            </a:r>
            <a:r>
              <a:rPr lang="da-DK" sz="1000" dirty="0" smtClean="0">
                <a:latin typeface="Verdana" pitchFamily="34" charset="0"/>
              </a:rPr>
              <a:t>Networks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OFDMA </a:t>
            </a:r>
            <a:r>
              <a:rPr lang="da-DK" sz="1000" dirty="0">
                <a:latin typeface="Verdana" pitchFamily="34" charset="0"/>
              </a:rPr>
              <a:t>- Orthogonal Frequency-Division Multiple Access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OTT – Over-The-Top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P2P – Peer-to-peer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PMSE – Programme Making and Special Events applications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PPDR – Public Protection and Disaster Relief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PSTN - Public Switched Telephone Network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PT – Project Team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RA – (ITU) Radio Assemby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RCC - </a:t>
            </a:r>
            <a:r>
              <a:rPr lang="en-US" sz="1000" dirty="0">
                <a:latin typeface="Verdana" pitchFamily="34" charset="0"/>
              </a:rPr>
              <a:t>Regional Commonwealth in the field of communications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RED – Radio Equipment </a:t>
            </a:r>
            <a:r>
              <a:rPr lang="da-DK" sz="1000" dirty="0" smtClean="0">
                <a:latin typeface="Verdana" pitchFamily="34" charset="0"/>
              </a:rPr>
              <a:t>Directive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RLAN – Radio Local Area Network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RoP – Rules of Procedure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RoU – Rights of use</a:t>
            </a:r>
            <a:endParaRPr lang="da-DK" sz="1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03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Abbreviations</a:t>
            </a:r>
            <a:endParaRPr lang="en-US" dirty="0" smtClean="0"/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400372" y="2348880"/>
            <a:ext cx="42291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000" i="1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en-US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2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2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da-DK" sz="12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en-US" sz="1200" dirty="0">
              <a:latin typeface="Verdana" pitchFamily="34" charset="0"/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4427984" y="2132856"/>
            <a:ext cx="4716016" cy="449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endParaRPr lang="en-US" sz="1000" dirty="0">
              <a:latin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9472" y="2348880"/>
            <a:ext cx="440702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TCAM </a:t>
            </a:r>
            <a:r>
              <a:rPr lang="da-DK" sz="1000" dirty="0" smtClean="0">
                <a:latin typeface="Verdana" pitchFamily="34" charset="0"/>
              </a:rPr>
              <a:t>- </a:t>
            </a:r>
            <a:r>
              <a:rPr lang="da-DK" sz="1000" dirty="0"/>
              <a:t>Telecommunications Conformity Assessment and Market Surveillance </a:t>
            </a:r>
            <a:r>
              <a:rPr lang="da-DK" sz="1000" dirty="0" smtClean="0"/>
              <a:t>Committee 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TG – Task Group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ToR – Terms of </a:t>
            </a:r>
            <a:r>
              <a:rPr lang="da-DK" sz="1000" dirty="0" smtClean="0">
                <a:latin typeface="Verdana" pitchFamily="34" charset="0"/>
              </a:rPr>
              <a:t>Reference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TR – Technical Report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UICC </a:t>
            </a:r>
            <a:r>
              <a:rPr lang="da-DK" sz="1000" dirty="0">
                <a:latin typeface="Verdana" pitchFamily="34" charset="0"/>
              </a:rPr>
              <a:t>- Universal Integrated Circuit Card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UPU – Universal Postal Union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WCIT - </a:t>
            </a:r>
            <a:r>
              <a:rPr lang="en-US" sz="1000" dirty="0">
                <a:latin typeface="Verdana" pitchFamily="34" charset="0"/>
              </a:rPr>
              <a:t>World Conference on International Telecommunications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WG – Working </a:t>
            </a:r>
            <a:r>
              <a:rPr lang="da-DK" sz="1000" dirty="0" smtClean="0">
                <a:latin typeface="Verdana" pitchFamily="34" charset="0"/>
              </a:rPr>
              <a:t>Group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latin typeface="Verdana" pitchFamily="34" charset="0"/>
              </a:rPr>
              <a:t>WPDB – (ECC) Work Programme Database</a:t>
            </a:r>
            <a:endParaRPr lang="da-DK" sz="100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WRC – World Radio Conference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WTDC – World Telecommunication Development Conferences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WTSA - World Telecommunication Standardisation </a:t>
            </a:r>
            <a:r>
              <a:rPr lang="da-DK" sz="1000" dirty="0" smtClean="0">
                <a:latin typeface="Verdana" pitchFamily="34" charset="0"/>
              </a:rPr>
              <a:t>Assemblies</a:t>
            </a:r>
            <a:endParaRPr lang="da-DK" sz="1000" dirty="0">
              <a:latin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922" y="2471991"/>
            <a:ext cx="44005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RR – Radio Regulations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RSC – Radio Spectrum Committee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RSPG – Radio Spectrum Policy Group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RSPP – Radio Spectrum Policy Programme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R&amp;TTE - Radio &amp; Telecommunication Terminal Equipment Directive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latin typeface="Verdana" pitchFamily="34" charset="0"/>
              </a:rPr>
              <a:t>SDR – Software Defined Radio</a:t>
            </a:r>
          </a:p>
          <a:p>
            <a:pPr marL="342900" lvl="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solidFill>
                  <a:srgbClr val="000000"/>
                </a:solidFill>
                <a:latin typeface="Verdana" pitchFamily="34" charset="0"/>
              </a:rPr>
              <a:t>SE </a:t>
            </a:r>
            <a:r>
              <a:rPr lang="da-DK" sz="1000" dirty="0">
                <a:solidFill>
                  <a:srgbClr val="000000"/>
                </a:solidFill>
                <a:latin typeface="Verdana" pitchFamily="34" charset="0"/>
              </a:rPr>
              <a:t>– Spectrum </a:t>
            </a:r>
            <a:r>
              <a:rPr lang="da-DK" sz="1000" dirty="0" smtClean="0">
                <a:solidFill>
                  <a:srgbClr val="000000"/>
                </a:solidFill>
                <a:latin typeface="Verdana" pitchFamily="34" charset="0"/>
              </a:rPr>
              <a:t>Engineering</a:t>
            </a:r>
          </a:p>
          <a:p>
            <a:pPr marL="34290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solidFill>
                  <a:srgbClr val="000000"/>
                </a:solidFill>
                <a:latin typeface="Verdana" pitchFamily="34" charset="0"/>
              </a:rPr>
              <a:t>SEAMCAT - </a:t>
            </a: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>Spectrum Engineering Advanced Monte Carlo Analysis Tool</a:t>
            </a:r>
            <a:endParaRPr lang="da-DK" sz="1000" dirty="0">
              <a:solidFill>
                <a:srgbClr val="000000"/>
              </a:solidFill>
              <a:latin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en-US" sz="1000" dirty="0" smtClean="0">
                <a:solidFill>
                  <a:srgbClr val="000000"/>
                </a:solidFill>
                <a:latin typeface="Verdana" pitchFamily="34" charset="0"/>
              </a:rPr>
              <a:t>SMEs </a:t>
            </a: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>- Small and medium sized enterprises</a:t>
            </a:r>
            <a:endParaRPr lang="da-DK" sz="1000" dirty="0">
              <a:solidFill>
                <a:srgbClr val="000000"/>
              </a:solidFill>
              <a:latin typeface="Verdana" pitchFamily="34" charset="0"/>
            </a:endParaRPr>
          </a:p>
          <a:p>
            <a:pPr marL="342900" lvl="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solidFill>
                  <a:srgbClr val="000000"/>
                </a:solidFill>
                <a:latin typeface="Verdana" pitchFamily="34" charset="0"/>
              </a:rPr>
              <a:t>SRD – Short Range Devices</a:t>
            </a:r>
          </a:p>
          <a:p>
            <a:pPr marL="342900" lvl="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>
                <a:solidFill>
                  <a:srgbClr val="000000"/>
                </a:solidFill>
                <a:latin typeface="Verdana" pitchFamily="34" charset="0"/>
              </a:rPr>
              <a:t>SRDoc – System Reference Document (ETSI</a:t>
            </a:r>
            <a:r>
              <a:rPr lang="da-DK" sz="1000" dirty="0" smtClean="0">
                <a:solidFill>
                  <a:srgbClr val="000000"/>
                </a:solidFill>
                <a:latin typeface="Verdana" pitchFamily="34" charset="0"/>
              </a:rPr>
              <a:t>)</a:t>
            </a:r>
          </a:p>
          <a:p>
            <a:pPr marL="342900" lvl="0" indent="-342900">
              <a:spcBef>
                <a:spcPct val="20000"/>
              </a:spcBef>
              <a:buClr>
                <a:srgbClr val="FF3300"/>
              </a:buClr>
              <a:buSzPct val="110000"/>
              <a:buFontTx/>
              <a:buChar char="•"/>
            </a:pPr>
            <a:r>
              <a:rPr lang="da-DK" sz="1000" dirty="0" smtClean="0">
                <a:solidFill>
                  <a:srgbClr val="000000"/>
                </a:solidFill>
                <a:latin typeface="Verdana" pitchFamily="34" charset="0"/>
              </a:rPr>
              <a:t>STG – SEAMCAT Technical Group</a:t>
            </a:r>
            <a:endParaRPr lang="da-DK" sz="10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72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BFC5C8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CDFE0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511</Words>
  <Application>Microsoft Office PowerPoint</Application>
  <PresentationFormat>On-screen Show (4:3)</PresentationFormat>
  <Paragraphs>115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Abbreviations</vt:lpstr>
      <vt:lpstr>Abbreviations</vt:lpstr>
      <vt:lpstr>Abbreviations</vt:lpstr>
    </vt:vector>
  </TitlesOfParts>
  <Company>WTA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PHB/TW</dc:creator>
  <cp:lastModifiedBy>Bruno Espinosa</cp:lastModifiedBy>
  <cp:revision>185</cp:revision>
  <cp:lastPrinted>2016-04-05T09:29:46Z</cp:lastPrinted>
  <dcterms:created xsi:type="dcterms:W3CDTF">2011-05-10T00:01:45Z</dcterms:created>
  <dcterms:modified xsi:type="dcterms:W3CDTF">2016-04-05T12:07:11Z</dcterms:modified>
</cp:coreProperties>
</file>