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bookmarkIdSeed="10">
  <p:sldMasterIdLst>
    <p:sldMasterId id="2147483774" r:id="rId1"/>
    <p:sldMasterId id="2147483782" r:id="rId2"/>
  </p:sldMasterIdLst>
  <p:notesMasterIdLst>
    <p:notesMasterId r:id="rId13"/>
  </p:notesMasterIdLst>
  <p:handoutMasterIdLst>
    <p:handoutMasterId r:id="rId14"/>
  </p:handoutMasterIdLst>
  <p:sldIdLst>
    <p:sldId id="605" r:id="rId3"/>
    <p:sldId id="734" r:id="rId4"/>
    <p:sldId id="732" r:id="rId5"/>
    <p:sldId id="740" r:id="rId6"/>
    <p:sldId id="739" r:id="rId7"/>
    <p:sldId id="735" r:id="rId8"/>
    <p:sldId id="731" r:id="rId9"/>
    <p:sldId id="736" r:id="rId10"/>
    <p:sldId id="737" r:id="rId11"/>
    <p:sldId id="741" r:id="rId12"/>
  </p:sldIdLst>
  <p:sldSz cx="9906000" cy="6858000" type="A4"/>
  <p:notesSz cx="9939338" cy="6805613"/>
  <p:defaultTextStyle>
    <a:defPPr>
      <a:defRPr lang="ja-JP"/>
    </a:defPPr>
    <a:lvl1pPr algn="l" rtl="0" fontAlgn="base">
      <a:spcBef>
        <a:spcPct val="0"/>
      </a:spcBef>
      <a:spcAft>
        <a:spcPct val="0"/>
      </a:spcAft>
      <a:defRPr kumimoji="1" sz="1200" kern="1200">
        <a:solidFill>
          <a:schemeClr val="tx1"/>
        </a:solidFill>
        <a:latin typeface="Arial" charset="0"/>
        <a:ea typeface="MS UI Gothic" pitchFamily="50" charset="-128"/>
        <a:cs typeface="+mn-cs"/>
      </a:defRPr>
    </a:lvl1pPr>
    <a:lvl2pPr marL="457200" algn="l" rtl="0" fontAlgn="base">
      <a:spcBef>
        <a:spcPct val="0"/>
      </a:spcBef>
      <a:spcAft>
        <a:spcPct val="0"/>
      </a:spcAft>
      <a:defRPr kumimoji="1" sz="1200" kern="1200">
        <a:solidFill>
          <a:schemeClr val="tx1"/>
        </a:solidFill>
        <a:latin typeface="Arial" charset="0"/>
        <a:ea typeface="MS UI Gothic" pitchFamily="50" charset="-128"/>
        <a:cs typeface="+mn-cs"/>
      </a:defRPr>
    </a:lvl2pPr>
    <a:lvl3pPr marL="914400" algn="l" rtl="0" fontAlgn="base">
      <a:spcBef>
        <a:spcPct val="0"/>
      </a:spcBef>
      <a:spcAft>
        <a:spcPct val="0"/>
      </a:spcAft>
      <a:defRPr kumimoji="1" sz="1200" kern="1200">
        <a:solidFill>
          <a:schemeClr val="tx1"/>
        </a:solidFill>
        <a:latin typeface="Arial" charset="0"/>
        <a:ea typeface="MS UI Gothic" pitchFamily="50" charset="-128"/>
        <a:cs typeface="+mn-cs"/>
      </a:defRPr>
    </a:lvl3pPr>
    <a:lvl4pPr marL="1371600" algn="l" rtl="0" fontAlgn="base">
      <a:spcBef>
        <a:spcPct val="0"/>
      </a:spcBef>
      <a:spcAft>
        <a:spcPct val="0"/>
      </a:spcAft>
      <a:defRPr kumimoji="1" sz="1200" kern="1200">
        <a:solidFill>
          <a:schemeClr val="tx1"/>
        </a:solidFill>
        <a:latin typeface="Arial" charset="0"/>
        <a:ea typeface="MS UI Gothic" pitchFamily="50" charset="-128"/>
        <a:cs typeface="+mn-cs"/>
      </a:defRPr>
    </a:lvl4pPr>
    <a:lvl5pPr marL="1828800" algn="l" rtl="0" fontAlgn="base">
      <a:spcBef>
        <a:spcPct val="0"/>
      </a:spcBef>
      <a:spcAft>
        <a:spcPct val="0"/>
      </a:spcAft>
      <a:defRPr kumimoji="1" sz="1200" kern="1200">
        <a:solidFill>
          <a:schemeClr val="tx1"/>
        </a:solidFill>
        <a:latin typeface="Arial" charset="0"/>
        <a:ea typeface="MS UI Gothic" pitchFamily="50" charset="-128"/>
        <a:cs typeface="+mn-cs"/>
      </a:defRPr>
    </a:lvl5pPr>
    <a:lvl6pPr marL="2286000" algn="l" defTabSz="914400" rtl="0" eaLnBrk="1" latinLnBrk="0" hangingPunct="1">
      <a:defRPr kumimoji="1" sz="1200" kern="1200">
        <a:solidFill>
          <a:schemeClr val="tx1"/>
        </a:solidFill>
        <a:latin typeface="Arial" charset="0"/>
        <a:ea typeface="MS UI Gothic" pitchFamily="50" charset="-128"/>
        <a:cs typeface="+mn-cs"/>
      </a:defRPr>
    </a:lvl6pPr>
    <a:lvl7pPr marL="2743200" algn="l" defTabSz="914400" rtl="0" eaLnBrk="1" latinLnBrk="0" hangingPunct="1">
      <a:defRPr kumimoji="1" sz="1200" kern="1200">
        <a:solidFill>
          <a:schemeClr val="tx1"/>
        </a:solidFill>
        <a:latin typeface="Arial" charset="0"/>
        <a:ea typeface="MS UI Gothic" pitchFamily="50" charset="-128"/>
        <a:cs typeface="+mn-cs"/>
      </a:defRPr>
    </a:lvl7pPr>
    <a:lvl8pPr marL="3200400" algn="l" defTabSz="914400" rtl="0" eaLnBrk="1" latinLnBrk="0" hangingPunct="1">
      <a:defRPr kumimoji="1" sz="1200" kern="1200">
        <a:solidFill>
          <a:schemeClr val="tx1"/>
        </a:solidFill>
        <a:latin typeface="Arial" charset="0"/>
        <a:ea typeface="MS UI Gothic" pitchFamily="50" charset="-128"/>
        <a:cs typeface="+mn-cs"/>
      </a:defRPr>
    </a:lvl8pPr>
    <a:lvl9pPr marL="3657600" algn="l" defTabSz="914400" rtl="0" eaLnBrk="1" latinLnBrk="0" hangingPunct="1">
      <a:defRPr kumimoji="1" sz="1200" kern="1200">
        <a:solidFill>
          <a:schemeClr val="tx1"/>
        </a:solidFill>
        <a:latin typeface="Arial" charset="0"/>
        <a:ea typeface="MS UI Gothic"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126">
          <p15:clr>
            <a:srgbClr val="A4A3A4"/>
          </p15:clr>
        </p15:guide>
      </p15:sldGuideLst>
    </p:ext>
    <p:ext uri="{2D200454-40CA-4A62-9FC3-DE9A4176ACB9}">
      <p15:notesGuideLst xmlns:p15="http://schemas.microsoft.com/office/powerpoint/2012/main">
        <p15:guide id="1" orient="horz" pos="2144" userDrawn="1">
          <p15:clr>
            <a:srgbClr val="A4A3A4"/>
          </p15:clr>
        </p15:guide>
        <p15:guide id="2" pos="313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7"/>
    <a:srgbClr val="FFFFCC"/>
    <a:srgbClr val="FFFF99"/>
    <a:srgbClr val="FFFF53"/>
    <a:srgbClr val="FFCCFF"/>
    <a:srgbClr val="33CCFF"/>
    <a:srgbClr val="CCFFFF"/>
    <a:srgbClr val="FFCCCC"/>
    <a:srgbClr val="CCFF99"/>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7" autoAdjust="0"/>
    <p:restoredTop sz="96161" autoAdjust="0"/>
  </p:normalViewPr>
  <p:slideViewPr>
    <p:cSldViewPr>
      <p:cViewPr varScale="1">
        <p:scale>
          <a:sx n="105" d="100"/>
          <a:sy n="105" d="100"/>
        </p:scale>
        <p:origin x="372" y="102"/>
      </p:cViewPr>
      <p:guideLst>
        <p:guide orient="horz" pos="2160"/>
        <p:guide pos="1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282" y="-90"/>
      </p:cViewPr>
      <p:guideLst>
        <p:guide orient="horz" pos="2144"/>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050"/>
          <p:cNvSpPr>
            <a:spLocks noGrp="1" noChangeArrowheads="1"/>
          </p:cNvSpPr>
          <p:nvPr>
            <p:ph type="hdr" sz="quarter"/>
          </p:nvPr>
        </p:nvSpPr>
        <p:spPr bwMode="auto">
          <a:xfrm>
            <a:off x="1" y="2"/>
            <a:ext cx="4308379" cy="338436"/>
          </a:xfrm>
          <a:prstGeom prst="rect">
            <a:avLst/>
          </a:prstGeom>
          <a:noFill/>
          <a:ln w="9525">
            <a:noFill/>
            <a:miter lim="800000"/>
            <a:headEnd/>
            <a:tailEnd/>
          </a:ln>
          <a:effectLst/>
        </p:spPr>
        <p:txBody>
          <a:bodyPr vert="horz" wrap="square" lIns="91386" tIns="45692" rIns="91386" bIns="45692" numCol="1" anchor="t" anchorCtr="0" compatLnSpc="1">
            <a:prstTxWarp prst="textNoShape">
              <a:avLst/>
            </a:prstTxWarp>
          </a:bodyPr>
          <a:lstStyle>
            <a:lvl1pPr>
              <a:defRPr>
                <a:latin typeface="Times New Roman" charset="0"/>
                <a:ea typeface="ＭＳ Ｐゴシック" charset="-128"/>
              </a:defRPr>
            </a:lvl1pPr>
          </a:lstStyle>
          <a:p>
            <a:pPr>
              <a:defRPr/>
            </a:pPr>
            <a:endParaRPr lang="en-US" altLang="ja-JP" dirty="0"/>
          </a:p>
        </p:txBody>
      </p:sp>
      <p:sp>
        <p:nvSpPr>
          <p:cNvPr id="8195" name="Rectangle 2051"/>
          <p:cNvSpPr>
            <a:spLocks noGrp="1" noChangeArrowheads="1"/>
          </p:cNvSpPr>
          <p:nvPr>
            <p:ph type="dt" sz="quarter" idx="1"/>
          </p:nvPr>
        </p:nvSpPr>
        <p:spPr bwMode="auto">
          <a:xfrm>
            <a:off x="5630961" y="2"/>
            <a:ext cx="4308379" cy="338436"/>
          </a:xfrm>
          <a:prstGeom prst="rect">
            <a:avLst/>
          </a:prstGeom>
          <a:noFill/>
          <a:ln w="9525">
            <a:noFill/>
            <a:miter lim="800000"/>
            <a:headEnd/>
            <a:tailEnd/>
          </a:ln>
          <a:effectLst/>
        </p:spPr>
        <p:txBody>
          <a:bodyPr vert="horz" wrap="square" lIns="91386" tIns="45692" rIns="91386" bIns="45692" numCol="1" anchor="t" anchorCtr="0" compatLnSpc="1">
            <a:prstTxWarp prst="textNoShape">
              <a:avLst/>
            </a:prstTxWarp>
          </a:bodyPr>
          <a:lstStyle>
            <a:lvl1pPr algn="r">
              <a:defRPr>
                <a:latin typeface="Times New Roman" charset="0"/>
                <a:ea typeface="ＭＳ Ｐゴシック" charset="-128"/>
              </a:defRPr>
            </a:lvl1pPr>
          </a:lstStyle>
          <a:p>
            <a:pPr>
              <a:defRPr/>
            </a:pPr>
            <a:endParaRPr lang="en-US" altLang="ja-JP" dirty="0"/>
          </a:p>
        </p:txBody>
      </p:sp>
      <p:sp>
        <p:nvSpPr>
          <p:cNvPr id="8196" name="Rectangle 2052"/>
          <p:cNvSpPr>
            <a:spLocks noGrp="1" noChangeArrowheads="1"/>
          </p:cNvSpPr>
          <p:nvPr>
            <p:ph type="ftr" sz="quarter" idx="2"/>
          </p:nvPr>
        </p:nvSpPr>
        <p:spPr bwMode="auto">
          <a:xfrm>
            <a:off x="1" y="6467177"/>
            <a:ext cx="4308379" cy="338436"/>
          </a:xfrm>
          <a:prstGeom prst="rect">
            <a:avLst/>
          </a:prstGeom>
          <a:noFill/>
          <a:ln w="9525">
            <a:noFill/>
            <a:miter lim="800000"/>
            <a:headEnd/>
            <a:tailEnd/>
          </a:ln>
          <a:effectLst/>
        </p:spPr>
        <p:txBody>
          <a:bodyPr vert="horz" wrap="square" lIns="91386" tIns="45692" rIns="91386" bIns="45692" numCol="1" anchor="b" anchorCtr="0" compatLnSpc="1">
            <a:prstTxWarp prst="textNoShape">
              <a:avLst/>
            </a:prstTxWarp>
          </a:bodyPr>
          <a:lstStyle>
            <a:lvl1pPr>
              <a:defRPr>
                <a:latin typeface="Times New Roman" charset="0"/>
                <a:ea typeface="ＭＳ Ｐゴシック" charset="-128"/>
              </a:defRPr>
            </a:lvl1pPr>
          </a:lstStyle>
          <a:p>
            <a:pPr>
              <a:defRPr/>
            </a:pPr>
            <a:endParaRPr lang="en-US" altLang="ja-JP" dirty="0"/>
          </a:p>
        </p:txBody>
      </p:sp>
      <p:sp>
        <p:nvSpPr>
          <p:cNvPr id="8197" name="Rectangle 2053"/>
          <p:cNvSpPr>
            <a:spLocks noGrp="1" noChangeArrowheads="1"/>
          </p:cNvSpPr>
          <p:nvPr>
            <p:ph type="sldNum" sz="quarter" idx="3"/>
          </p:nvPr>
        </p:nvSpPr>
        <p:spPr bwMode="auto">
          <a:xfrm>
            <a:off x="5630961" y="6467177"/>
            <a:ext cx="4308379" cy="338436"/>
          </a:xfrm>
          <a:prstGeom prst="rect">
            <a:avLst/>
          </a:prstGeom>
          <a:noFill/>
          <a:ln w="9525">
            <a:noFill/>
            <a:miter lim="800000"/>
            <a:headEnd/>
            <a:tailEnd/>
          </a:ln>
          <a:effectLst/>
        </p:spPr>
        <p:txBody>
          <a:bodyPr vert="horz" wrap="square" lIns="91386" tIns="45692" rIns="91386" bIns="45692" numCol="1" anchor="b" anchorCtr="0" compatLnSpc="1">
            <a:prstTxWarp prst="textNoShape">
              <a:avLst/>
            </a:prstTxWarp>
          </a:bodyPr>
          <a:lstStyle>
            <a:lvl1pPr algn="r">
              <a:defRPr>
                <a:latin typeface="Times New Roman" charset="0"/>
                <a:ea typeface="ＭＳ Ｐゴシック" charset="-128"/>
              </a:defRPr>
            </a:lvl1pPr>
          </a:lstStyle>
          <a:p>
            <a:pPr>
              <a:defRPr/>
            </a:pPr>
            <a:fld id="{88396C7A-3BF4-4462-AAFC-6DEF23705BF9}" type="slidenum">
              <a:rPr lang="en-US" altLang="ja-JP"/>
              <a:pPr>
                <a:defRPr/>
              </a:pPr>
              <a:t>‹#›</a:t>
            </a:fld>
            <a:endParaRPr lang="en-US" altLang="ja-JP" dirty="0"/>
          </a:p>
        </p:txBody>
      </p:sp>
    </p:spTree>
    <p:extLst>
      <p:ext uri="{BB962C8B-B14F-4D97-AF65-F5344CB8AC3E}">
        <p14:creationId xmlns:p14="http://schemas.microsoft.com/office/powerpoint/2010/main" val="2039725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2"/>
            <a:ext cx="4308379" cy="338436"/>
          </a:xfrm>
          <a:prstGeom prst="rect">
            <a:avLst/>
          </a:prstGeom>
          <a:noFill/>
          <a:ln w="9525">
            <a:noFill/>
            <a:miter lim="800000"/>
            <a:headEnd/>
            <a:tailEnd/>
          </a:ln>
          <a:effectLst/>
        </p:spPr>
        <p:txBody>
          <a:bodyPr vert="horz" wrap="square" lIns="91386" tIns="45692" rIns="91386" bIns="45692" numCol="1" anchor="t" anchorCtr="0" compatLnSpc="1">
            <a:prstTxWarp prst="textNoShape">
              <a:avLst/>
            </a:prstTxWarp>
          </a:bodyPr>
          <a:lstStyle>
            <a:lvl1pPr>
              <a:defRPr>
                <a:latin typeface="Times New Roman" charset="0"/>
                <a:ea typeface="ＭＳ Ｐゴシック" charset="-128"/>
              </a:defRPr>
            </a:lvl1pPr>
          </a:lstStyle>
          <a:p>
            <a:pPr>
              <a:defRPr/>
            </a:pPr>
            <a:endParaRPr lang="en-US" altLang="ja-JP" dirty="0"/>
          </a:p>
        </p:txBody>
      </p:sp>
      <p:sp>
        <p:nvSpPr>
          <p:cNvPr id="6147" name="Rectangle 3"/>
          <p:cNvSpPr>
            <a:spLocks noGrp="1" noChangeArrowheads="1"/>
          </p:cNvSpPr>
          <p:nvPr>
            <p:ph type="dt" idx="1"/>
          </p:nvPr>
        </p:nvSpPr>
        <p:spPr bwMode="auto">
          <a:xfrm>
            <a:off x="5630961" y="2"/>
            <a:ext cx="4308379" cy="338436"/>
          </a:xfrm>
          <a:prstGeom prst="rect">
            <a:avLst/>
          </a:prstGeom>
          <a:noFill/>
          <a:ln w="9525">
            <a:noFill/>
            <a:miter lim="800000"/>
            <a:headEnd/>
            <a:tailEnd/>
          </a:ln>
          <a:effectLst/>
        </p:spPr>
        <p:txBody>
          <a:bodyPr vert="horz" wrap="square" lIns="91386" tIns="45692" rIns="91386" bIns="45692" numCol="1" anchor="t" anchorCtr="0" compatLnSpc="1">
            <a:prstTxWarp prst="textNoShape">
              <a:avLst/>
            </a:prstTxWarp>
          </a:bodyPr>
          <a:lstStyle>
            <a:lvl1pPr algn="r">
              <a:defRPr>
                <a:latin typeface="Times New Roman" charset="0"/>
                <a:ea typeface="ＭＳ Ｐゴシック" charset="-128"/>
              </a:defRPr>
            </a:lvl1pPr>
          </a:lstStyle>
          <a:p>
            <a:pPr>
              <a:defRPr/>
            </a:pPr>
            <a:endParaRPr lang="en-US" altLang="ja-JP" dirty="0"/>
          </a:p>
        </p:txBody>
      </p:sp>
      <p:sp>
        <p:nvSpPr>
          <p:cNvPr id="7172" name="Rectangle 4"/>
          <p:cNvSpPr>
            <a:spLocks noGrp="1" noRot="1" noChangeAspect="1" noChangeArrowheads="1" noTextEdit="1"/>
          </p:cNvSpPr>
          <p:nvPr>
            <p:ph type="sldImg" idx="2"/>
          </p:nvPr>
        </p:nvSpPr>
        <p:spPr bwMode="auto">
          <a:xfrm>
            <a:off x="3130550" y="512763"/>
            <a:ext cx="3681413"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1325780" y="3231985"/>
            <a:ext cx="7287781" cy="3060361"/>
          </a:xfrm>
          <a:prstGeom prst="rect">
            <a:avLst/>
          </a:prstGeom>
          <a:noFill/>
          <a:ln w="9525">
            <a:noFill/>
            <a:miter lim="800000"/>
            <a:headEnd/>
            <a:tailEnd/>
          </a:ln>
          <a:effectLst/>
        </p:spPr>
        <p:txBody>
          <a:bodyPr vert="horz" wrap="square" lIns="91386" tIns="45692" rIns="91386" bIns="45692"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150" name="Rectangle 6"/>
          <p:cNvSpPr>
            <a:spLocks noGrp="1" noChangeArrowheads="1"/>
          </p:cNvSpPr>
          <p:nvPr>
            <p:ph type="ftr" sz="quarter" idx="4"/>
          </p:nvPr>
        </p:nvSpPr>
        <p:spPr bwMode="auto">
          <a:xfrm>
            <a:off x="1" y="6467177"/>
            <a:ext cx="4308379" cy="338436"/>
          </a:xfrm>
          <a:prstGeom prst="rect">
            <a:avLst/>
          </a:prstGeom>
          <a:noFill/>
          <a:ln w="9525">
            <a:noFill/>
            <a:miter lim="800000"/>
            <a:headEnd/>
            <a:tailEnd/>
          </a:ln>
          <a:effectLst/>
        </p:spPr>
        <p:txBody>
          <a:bodyPr vert="horz" wrap="square" lIns="91386" tIns="45692" rIns="91386" bIns="45692" numCol="1" anchor="b" anchorCtr="0" compatLnSpc="1">
            <a:prstTxWarp prst="textNoShape">
              <a:avLst/>
            </a:prstTxWarp>
          </a:bodyPr>
          <a:lstStyle>
            <a:lvl1pPr>
              <a:defRPr>
                <a:latin typeface="Times New Roman" charset="0"/>
                <a:ea typeface="ＭＳ Ｐゴシック" charset="-128"/>
              </a:defRPr>
            </a:lvl1pPr>
          </a:lstStyle>
          <a:p>
            <a:pPr>
              <a:defRPr/>
            </a:pPr>
            <a:endParaRPr lang="en-US" altLang="ja-JP" dirty="0"/>
          </a:p>
        </p:txBody>
      </p:sp>
      <p:sp>
        <p:nvSpPr>
          <p:cNvPr id="6151" name="Rectangle 7"/>
          <p:cNvSpPr>
            <a:spLocks noGrp="1" noChangeArrowheads="1"/>
          </p:cNvSpPr>
          <p:nvPr>
            <p:ph type="sldNum" sz="quarter" idx="5"/>
          </p:nvPr>
        </p:nvSpPr>
        <p:spPr bwMode="auto">
          <a:xfrm>
            <a:off x="5630961" y="6467177"/>
            <a:ext cx="4308379" cy="338436"/>
          </a:xfrm>
          <a:prstGeom prst="rect">
            <a:avLst/>
          </a:prstGeom>
          <a:noFill/>
          <a:ln w="9525">
            <a:noFill/>
            <a:miter lim="800000"/>
            <a:headEnd/>
            <a:tailEnd/>
          </a:ln>
          <a:effectLst/>
        </p:spPr>
        <p:txBody>
          <a:bodyPr vert="horz" wrap="square" lIns="91386" tIns="45692" rIns="91386" bIns="45692" numCol="1" anchor="b" anchorCtr="0" compatLnSpc="1">
            <a:prstTxWarp prst="textNoShape">
              <a:avLst/>
            </a:prstTxWarp>
          </a:bodyPr>
          <a:lstStyle>
            <a:lvl1pPr algn="r">
              <a:defRPr>
                <a:latin typeface="Times New Roman" charset="0"/>
                <a:ea typeface="ＭＳ Ｐゴシック" charset="-128"/>
              </a:defRPr>
            </a:lvl1pPr>
          </a:lstStyle>
          <a:p>
            <a:pPr>
              <a:defRPr/>
            </a:pPr>
            <a:fld id="{37238C8B-2396-4C2C-B95C-6323638CE5AA}" type="slidenum">
              <a:rPr lang="en-US" altLang="ja-JP"/>
              <a:pPr>
                <a:defRPr/>
              </a:pPr>
              <a:t>‹#›</a:t>
            </a:fld>
            <a:endParaRPr lang="en-US" altLang="ja-JP" dirty="0"/>
          </a:p>
        </p:txBody>
      </p:sp>
    </p:spTree>
    <p:extLst>
      <p:ext uri="{BB962C8B-B14F-4D97-AF65-F5344CB8AC3E}">
        <p14:creationId xmlns:p14="http://schemas.microsoft.com/office/powerpoint/2010/main" val="23850216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5" name="正方形/長方形 12"/>
          <p:cNvSpPr>
            <a:spLocks noChangeArrowheads="1"/>
          </p:cNvSpPr>
          <p:nvPr userDrawn="1"/>
        </p:nvSpPr>
        <p:spPr bwMode="auto">
          <a:xfrm>
            <a:off x="350844" y="1341481"/>
            <a:ext cx="9204325" cy="1944687"/>
          </a:xfrm>
          <a:prstGeom prst="rect">
            <a:avLst/>
          </a:prstGeom>
          <a:solidFill>
            <a:srgbClr val="EAEAEA"/>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spcBef>
                <a:spcPct val="0"/>
              </a:spcBef>
              <a:defRPr/>
            </a:pPr>
            <a:endParaRPr lang="ja-JP" altLang="en-US" u="none" baseline="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8" name="角丸四角形 17"/>
          <p:cNvSpPr>
            <a:spLocks noChangeArrowheads="1"/>
          </p:cNvSpPr>
          <p:nvPr userDrawn="1"/>
        </p:nvSpPr>
        <p:spPr bwMode="auto">
          <a:xfrm>
            <a:off x="429111" y="3213489"/>
            <a:ext cx="9047823" cy="3239889"/>
          </a:xfrm>
          <a:prstGeom prst="roundRect">
            <a:avLst>
              <a:gd name="adj" fmla="val 1329"/>
            </a:avLst>
          </a:prstGeom>
          <a:solidFill>
            <a:schemeClr val="bg1"/>
          </a:solidFill>
          <a:ln w="9525" algn="ctr">
            <a:solidFill>
              <a:srgbClr val="0068B7"/>
            </a:solidFill>
            <a:round/>
            <a:headEnd/>
            <a:tailEnd/>
          </a:ln>
        </p:spPr>
        <p:txBody>
          <a:bodyPr/>
          <a:lstStyle>
            <a:defPPr>
              <a:defRPr lang="ja-JP"/>
            </a:defPPr>
            <a:lvl1pPr algn="l" rtl="0" fontAlgn="base">
              <a:spcBef>
                <a:spcPct val="0"/>
              </a:spcBef>
              <a:spcAft>
                <a:spcPct val="0"/>
              </a:spcAft>
              <a:defRPr kumimoji="1" sz="1200" kern="1200">
                <a:solidFill>
                  <a:schemeClr val="tx1"/>
                </a:solidFill>
                <a:latin typeface="Arial" charset="0"/>
                <a:ea typeface="MS UI Gothic" pitchFamily="50" charset="-128"/>
                <a:cs typeface="+mn-cs"/>
              </a:defRPr>
            </a:lvl1pPr>
            <a:lvl2pPr marL="457200" algn="l" rtl="0" fontAlgn="base">
              <a:spcBef>
                <a:spcPct val="0"/>
              </a:spcBef>
              <a:spcAft>
                <a:spcPct val="0"/>
              </a:spcAft>
              <a:defRPr kumimoji="1" sz="1200" kern="1200">
                <a:solidFill>
                  <a:schemeClr val="tx1"/>
                </a:solidFill>
                <a:latin typeface="Arial" charset="0"/>
                <a:ea typeface="MS UI Gothic" pitchFamily="50" charset="-128"/>
                <a:cs typeface="+mn-cs"/>
              </a:defRPr>
            </a:lvl2pPr>
            <a:lvl3pPr marL="914400" algn="l" rtl="0" fontAlgn="base">
              <a:spcBef>
                <a:spcPct val="0"/>
              </a:spcBef>
              <a:spcAft>
                <a:spcPct val="0"/>
              </a:spcAft>
              <a:defRPr kumimoji="1" sz="1200" kern="1200">
                <a:solidFill>
                  <a:schemeClr val="tx1"/>
                </a:solidFill>
                <a:latin typeface="Arial" charset="0"/>
                <a:ea typeface="MS UI Gothic" pitchFamily="50" charset="-128"/>
                <a:cs typeface="+mn-cs"/>
              </a:defRPr>
            </a:lvl3pPr>
            <a:lvl4pPr marL="1371600" algn="l" rtl="0" fontAlgn="base">
              <a:spcBef>
                <a:spcPct val="0"/>
              </a:spcBef>
              <a:spcAft>
                <a:spcPct val="0"/>
              </a:spcAft>
              <a:defRPr kumimoji="1" sz="1200" kern="1200">
                <a:solidFill>
                  <a:schemeClr val="tx1"/>
                </a:solidFill>
                <a:latin typeface="Arial" charset="0"/>
                <a:ea typeface="MS UI Gothic" pitchFamily="50" charset="-128"/>
                <a:cs typeface="+mn-cs"/>
              </a:defRPr>
            </a:lvl4pPr>
            <a:lvl5pPr marL="1828800" algn="l" rtl="0" fontAlgn="base">
              <a:spcBef>
                <a:spcPct val="0"/>
              </a:spcBef>
              <a:spcAft>
                <a:spcPct val="0"/>
              </a:spcAft>
              <a:defRPr kumimoji="1" sz="1200" kern="1200">
                <a:solidFill>
                  <a:schemeClr val="tx1"/>
                </a:solidFill>
                <a:latin typeface="Arial" charset="0"/>
                <a:ea typeface="MS UI Gothic" pitchFamily="50" charset="-128"/>
                <a:cs typeface="+mn-cs"/>
              </a:defRPr>
            </a:lvl5pPr>
            <a:lvl6pPr marL="2286000" algn="l" defTabSz="914400" rtl="0" eaLnBrk="1" latinLnBrk="0" hangingPunct="1">
              <a:defRPr kumimoji="1" sz="1200" kern="1200">
                <a:solidFill>
                  <a:schemeClr val="tx1"/>
                </a:solidFill>
                <a:latin typeface="Arial" charset="0"/>
                <a:ea typeface="MS UI Gothic" pitchFamily="50" charset="-128"/>
                <a:cs typeface="+mn-cs"/>
              </a:defRPr>
            </a:lvl6pPr>
            <a:lvl7pPr marL="2743200" algn="l" defTabSz="914400" rtl="0" eaLnBrk="1" latinLnBrk="0" hangingPunct="1">
              <a:defRPr kumimoji="1" sz="1200" kern="1200">
                <a:solidFill>
                  <a:schemeClr val="tx1"/>
                </a:solidFill>
                <a:latin typeface="Arial" charset="0"/>
                <a:ea typeface="MS UI Gothic" pitchFamily="50" charset="-128"/>
                <a:cs typeface="+mn-cs"/>
              </a:defRPr>
            </a:lvl7pPr>
            <a:lvl8pPr marL="3200400" algn="l" defTabSz="914400" rtl="0" eaLnBrk="1" latinLnBrk="0" hangingPunct="1">
              <a:defRPr kumimoji="1" sz="1200" kern="1200">
                <a:solidFill>
                  <a:schemeClr val="tx1"/>
                </a:solidFill>
                <a:latin typeface="Arial" charset="0"/>
                <a:ea typeface="MS UI Gothic" pitchFamily="50" charset="-128"/>
                <a:cs typeface="+mn-cs"/>
              </a:defRPr>
            </a:lvl8pPr>
            <a:lvl9pPr marL="3657600" algn="l" defTabSz="914400" rtl="0" eaLnBrk="1" latinLnBrk="0" hangingPunct="1">
              <a:defRPr kumimoji="1" sz="1200" kern="1200">
                <a:solidFill>
                  <a:schemeClr val="tx1"/>
                </a:solidFill>
                <a:latin typeface="Arial" charset="0"/>
                <a:ea typeface="MS UI Gothic" pitchFamily="50" charset="-128"/>
                <a:cs typeface="+mn-cs"/>
              </a:defRPr>
            </a:lvl9pPr>
          </a:lstStyle>
          <a:p>
            <a:pPr eaLnBrk="1" hangingPunct="1">
              <a:defRPr/>
            </a:pPr>
            <a:endParaRPr lang="ja-JP" altLang="en-US" baseline="0" dirty="0">
              <a:latin typeface="HGP創英角ｺﾞｼｯｸUB" panose="020B0900000000000000" pitchFamily="50" charset="-128"/>
              <a:ea typeface="HGP創英角ｺﾞｼｯｸUB" panose="020B0900000000000000" pitchFamily="50" charset="-128"/>
            </a:endParaRPr>
          </a:p>
        </p:txBody>
      </p:sp>
      <p:sp>
        <p:nvSpPr>
          <p:cNvPr id="6" name="角丸四角形 16"/>
          <p:cNvSpPr>
            <a:spLocks noChangeArrowheads="1"/>
          </p:cNvSpPr>
          <p:nvPr userDrawn="1"/>
        </p:nvSpPr>
        <p:spPr bwMode="auto">
          <a:xfrm>
            <a:off x="8697011" y="1630363"/>
            <a:ext cx="780785" cy="1439862"/>
          </a:xfrm>
          <a:prstGeom prst="roundRect">
            <a:avLst>
              <a:gd name="adj" fmla="val 4343"/>
            </a:avLst>
          </a:prstGeom>
          <a:solidFill>
            <a:srgbClr val="0068B7"/>
          </a:solidFill>
          <a:ln w="9525" algn="ctr">
            <a:solidFill>
              <a:srgbClr val="0068B7"/>
            </a:solid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spcBef>
                <a:spcPct val="0"/>
              </a:spcBef>
              <a:defRPr/>
            </a:pPr>
            <a:endParaRPr lang="ja-JP" altLang="en-US" u="none" baseline="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7" name="角丸四角形 17"/>
          <p:cNvSpPr>
            <a:spLocks noChangeArrowheads="1"/>
          </p:cNvSpPr>
          <p:nvPr userDrawn="1"/>
        </p:nvSpPr>
        <p:spPr bwMode="auto">
          <a:xfrm>
            <a:off x="428252" y="1630363"/>
            <a:ext cx="780785" cy="1439862"/>
          </a:xfrm>
          <a:prstGeom prst="roundRect">
            <a:avLst>
              <a:gd name="adj" fmla="val 4343"/>
            </a:avLst>
          </a:prstGeom>
          <a:solidFill>
            <a:srgbClr val="0068B7"/>
          </a:solidFill>
          <a:ln w="9525" algn="ctr">
            <a:solidFill>
              <a:srgbClr val="0068B7"/>
            </a:solid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spcBef>
                <a:spcPct val="0"/>
              </a:spcBef>
              <a:defRPr/>
            </a:pPr>
            <a:endParaRPr lang="ja-JP" altLang="en-US" u="none" baseline="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8" name="角丸四角形 18"/>
          <p:cNvSpPr>
            <a:spLocks noChangeArrowheads="1"/>
          </p:cNvSpPr>
          <p:nvPr userDrawn="1"/>
        </p:nvSpPr>
        <p:spPr bwMode="auto">
          <a:xfrm>
            <a:off x="1286407" y="1630363"/>
            <a:ext cx="7331472" cy="1439862"/>
          </a:xfrm>
          <a:prstGeom prst="roundRect">
            <a:avLst>
              <a:gd name="adj" fmla="val 2537"/>
            </a:avLst>
          </a:prstGeom>
          <a:solidFill>
            <a:schemeClr val="bg1"/>
          </a:solidFill>
          <a:ln w="9525" algn="ctr">
            <a:solidFill>
              <a:srgbClr val="0068B7"/>
            </a:solid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spcBef>
                <a:spcPct val="0"/>
              </a:spcBef>
              <a:defRPr/>
            </a:pPr>
            <a:endParaRPr lang="ja-JP" altLang="en-US" b="1" u="none" baseline="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9" name="角丸四角形 19"/>
          <p:cNvSpPr>
            <a:spLocks noChangeArrowheads="1"/>
          </p:cNvSpPr>
          <p:nvPr userDrawn="1"/>
        </p:nvSpPr>
        <p:spPr bwMode="auto">
          <a:xfrm>
            <a:off x="428252" y="396875"/>
            <a:ext cx="9047823" cy="1087438"/>
          </a:xfrm>
          <a:prstGeom prst="roundRect">
            <a:avLst>
              <a:gd name="adj" fmla="val 2097"/>
            </a:avLst>
          </a:prstGeom>
          <a:solidFill>
            <a:schemeClr val="bg1"/>
          </a:solidFill>
          <a:ln w="9525" algn="ctr">
            <a:solidFill>
              <a:srgbClr val="0068B7"/>
            </a:solid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spcBef>
                <a:spcPct val="0"/>
              </a:spcBef>
              <a:defRPr/>
            </a:pPr>
            <a:endParaRPr lang="ja-JP" altLang="en-US" u="none" baseline="0" dirty="0">
              <a:solidFill>
                <a:srgbClr val="000000"/>
              </a:solidFill>
              <a:latin typeface="HGP創英角ｺﾞｼｯｸUB" panose="020B0900000000000000" pitchFamily="50" charset="-128"/>
              <a:ea typeface="HGP創英角ｺﾞｼｯｸUB" panose="020B0900000000000000" pitchFamily="50" charset="-128"/>
            </a:endParaRPr>
          </a:p>
        </p:txBody>
      </p:sp>
      <p:pic>
        <p:nvPicPr>
          <p:cNvPr id="14" name="図 3" descr="ntt-at_shamei.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gray">
          <a:xfrm>
            <a:off x="3097346" y="6021388"/>
            <a:ext cx="371131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タイトル 1"/>
          <p:cNvSpPr>
            <a:spLocks noGrp="1"/>
          </p:cNvSpPr>
          <p:nvPr>
            <p:ph type="ctrTitle"/>
          </p:nvPr>
        </p:nvSpPr>
        <p:spPr>
          <a:xfrm>
            <a:off x="1286407" y="1630363"/>
            <a:ext cx="7331472" cy="1439862"/>
          </a:xfrm>
          <a:prstGeom prst="rect">
            <a:avLst/>
          </a:prstGeom>
        </p:spPr>
        <p:txBody>
          <a:bodyPr anchor="ctr"/>
          <a:lstStyle>
            <a:lvl1pPr algn="ctr">
              <a:lnSpc>
                <a:spcPct val="100000"/>
              </a:lnSpc>
              <a:defRPr b="0" baseline="0">
                <a:latin typeface="HGP創英角ｺﾞｼｯｸUB" panose="020B0900000000000000" pitchFamily="50" charset="-128"/>
                <a:ea typeface="HGP創英角ｺﾞｼｯｸUB" panose="020B0900000000000000" pitchFamily="50" charset="-128"/>
              </a:defRPr>
            </a:lvl1pPr>
          </a:lstStyle>
          <a:p>
            <a:r>
              <a:rPr lang="ja-JP" altLang="en-US" dirty="0"/>
              <a:t>マスタ タイトルの書式設定</a:t>
            </a:r>
          </a:p>
        </p:txBody>
      </p:sp>
      <p:sp>
        <p:nvSpPr>
          <p:cNvPr id="3" name="サブタイトル 2"/>
          <p:cNvSpPr>
            <a:spLocks noGrp="1"/>
          </p:cNvSpPr>
          <p:nvPr>
            <p:ph type="subTitle" idx="1"/>
          </p:nvPr>
        </p:nvSpPr>
        <p:spPr>
          <a:xfrm>
            <a:off x="1485040" y="4941168"/>
            <a:ext cx="6934200" cy="432048"/>
          </a:xfrm>
          <a:prstGeom prst="rect">
            <a:avLst/>
          </a:prstGeom>
        </p:spPr>
        <p:txBody>
          <a:bodyPr anchor="b"/>
          <a:lstStyle>
            <a:lvl1pPr marL="0" indent="0" algn="ctr">
              <a:spcBef>
                <a:spcPts val="1200"/>
              </a:spcBef>
              <a:buNone/>
              <a:defRPr sz="1800" baseline="0">
                <a:latin typeface="HGP創英角ｺﾞｼｯｸUB" panose="020B0900000000000000" pitchFamily="50" charset="-128"/>
                <a:ea typeface="HGP創英角ｺﾞｼｯｸUB" panose="020B0900000000000000" pitchFamily="50" charset="-128"/>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dirty="0"/>
              <a:t>マスタ サブタイトルの書式設定</a:t>
            </a:r>
          </a:p>
        </p:txBody>
      </p:sp>
      <p:sp>
        <p:nvSpPr>
          <p:cNvPr id="16" name="テキスト プレースホルダー 15"/>
          <p:cNvSpPr>
            <a:spLocks noGrp="1"/>
          </p:cNvSpPr>
          <p:nvPr>
            <p:ph type="body" sz="quarter" idx="11"/>
          </p:nvPr>
        </p:nvSpPr>
        <p:spPr>
          <a:xfrm>
            <a:off x="584521" y="3286125"/>
            <a:ext cx="8736971" cy="1341906"/>
          </a:xfrm>
          <a:prstGeom prst="rect">
            <a:avLst/>
          </a:prstGeom>
        </p:spPr>
        <p:txBody>
          <a:bodyPr wrap="square">
            <a:spAutoFit/>
          </a:bodyPr>
          <a:lstStyle>
            <a:lvl1pPr marL="177800" indent="-177800">
              <a:buFont typeface="Wingdings" panose="05000000000000000000" pitchFamily="2" charset="2"/>
              <a:buChar char="Ø"/>
              <a:defRPr sz="1400" baseline="0">
                <a:latin typeface="HGP創英角ｺﾞｼｯｸUB" panose="020B0900000000000000" pitchFamily="50" charset="-128"/>
                <a:ea typeface="HGP創英角ｺﾞｼｯｸUB" panose="020B0900000000000000" pitchFamily="50" charset="-128"/>
              </a:defRPr>
            </a:lvl1pPr>
            <a:lvl2pPr marL="449263" indent="-177800">
              <a:buFont typeface="Wingdings" panose="05000000000000000000" pitchFamily="2" charset="2"/>
              <a:buChar char="ü"/>
              <a:defRPr sz="1400" baseline="0">
                <a:latin typeface="HGP創英角ｺﾞｼｯｸUB" panose="020B0900000000000000" pitchFamily="50" charset="-128"/>
                <a:ea typeface="HGP創英角ｺﾞｼｯｸUB" panose="020B0900000000000000" pitchFamily="50" charset="-128"/>
              </a:defRPr>
            </a:lvl2pPr>
            <a:lvl3pPr marL="719138" indent="-177800">
              <a:defRPr sz="1400" baseline="0">
                <a:latin typeface="HGP創英角ｺﾞｼｯｸUB" panose="020B0900000000000000" pitchFamily="50" charset="-128"/>
                <a:ea typeface="HGP創英角ｺﾞｼｯｸUB" panose="020B0900000000000000" pitchFamily="50" charset="-128"/>
              </a:defRPr>
            </a:lvl3pPr>
            <a:lvl4pPr marL="982663" indent="-177800">
              <a:defRPr sz="1400" baseline="0">
                <a:latin typeface="HGP創英角ｺﾞｼｯｸUB" panose="020B0900000000000000" pitchFamily="50" charset="-128"/>
                <a:ea typeface="HGP創英角ｺﾞｼｯｸUB" panose="020B0900000000000000" pitchFamily="50" charset="-128"/>
              </a:defRPr>
            </a:lvl4pPr>
            <a:lvl5pPr marL="1252538" indent="-177800">
              <a:tabLst/>
              <a:defRPr sz="1400" baseline="0">
                <a:latin typeface="HGP創英角ｺﾞｼｯｸUB" panose="020B0900000000000000" pitchFamily="50" charset="-128"/>
                <a:ea typeface="HGP創英角ｺﾞｼｯｸUB" panose="020B0900000000000000"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 name="テキスト プレースホルダー 9"/>
          <p:cNvSpPr>
            <a:spLocks noGrp="1"/>
          </p:cNvSpPr>
          <p:nvPr>
            <p:ph type="body" sz="quarter" idx="12"/>
          </p:nvPr>
        </p:nvSpPr>
        <p:spPr>
          <a:xfrm>
            <a:off x="8735620" y="65829"/>
            <a:ext cx="1094400" cy="288000"/>
          </a:xfrm>
          <a:prstGeom prst="rect">
            <a:avLst/>
          </a:prstGeom>
          <a:ln>
            <a:solidFill>
              <a:schemeClr val="accent1"/>
            </a:solidFill>
          </a:ln>
        </p:spPr>
        <p:txBody>
          <a:bodyPr lIns="90000" anchor="ctr"/>
          <a:lstStyle>
            <a:lvl1pPr marL="0" indent="0" algn="ctr">
              <a:buNone/>
              <a:defRPr sz="1800" baseline="0">
                <a:solidFill>
                  <a:schemeClr val="accent1"/>
                </a:solidFill>
                <a:latin typeface="HGP創英角ｺﾞｼｯｸUB" panose="020B0900000000000000" pitchFamily="50" charset="-128"/>
                <a:ea typeface="HGP創英角ｺﾞｼｯｸUB" panose="020B0900000000000000" pitchFamily="50" charset="-128"/>
              </a:defRPr>
            </a:lvl1pPr>
            <a:lvl2pPr marL="457200" indent="0">
              <a:buNone/>
              <a:defRPr sz="1800" baseline="0">
                <a:latin typeface="Segoe UI" panose="020B0502040204020203" pitchFamily="34" charset="0"/>
                <a:ea typeface="Meiryo UI" panose="020B0604030504040204" pitchFamily="50" charset="-128"/>
              </a:defRPr>
            </a:lvl2pPr>
            <a:lvl3pPr marL="914400" indent="0">
              <a:buNone/>
              <a:defRPr sz="1800" baseline="0">
                <a:latin typeface="Segoe UI" panose="020B0502040204020203" pitchFamily="34" charset="0"/>
                <a:ea typeface="Meiryo UI" panose="020B0604030504040204" pitchFamily="50" charset="-128"/>
              </a:defRPr>
            </a:lvl3pPr>
            <a:lvl4pPr marL="1371600" indent="0">
              <a:buNone/>
              <a:defRPr sz="1800" baseline="0">
                <a:latin typeface="Segoe UI" panose="020B0502040204020203" pitchFamily="34" charset="0"/>
                <a:ea typeface="Meiryo UI" panose="020B0604030504040204" pitchFamily="50" charset="-128"/>
              </a:defRPr>
            </a:lvl4pPr>
            <a:lvl5pPr marL="1828800" indent="0">
              <a:buNone/>
              <a:defRPr sz="1800" baseline="0">
                <a:latin typeface="Segoe UI" panose="020B0502040204020203" pitchFamily="34" charset="0"/>
                <a:ea typeface="Meiryo UI" panose="020B0604030504040204" pitchFamily="50" charset="-128"/>
              </a:defRPr>
            </a:lvl5pPr>
          </a:lstStyle>
          <a:p>
            <a:pPr lvl="0"/>
            <a:r>
              <a:rPr kumimoji="1" lang="ja-JP" altLang="en-US" dirty="0"/>
              <a:t>マスター テキストの書式設定</a:t>
            </a:r>
          </a:p>
        </p:txBody>
      </p:sp>
      <p:sp>
        <p:nvSpPr>
          <p:cNvPr id="15" name="Text Box 312"/>
          <p:cNvSpPr txBox="1">
            <a:spLocks noChangeArrowheads="1"/>
          </p:cNvSpPr>
          <p:nvPr userDrawn="1"/>
        </p:nvSpPr>
        <p:spPr bwMode="auto">
          <a:xfrm>
            <a:off x="6781946" y="6582834"/>
            <a:ext cx="716543"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algn="r" eaLnBrk="1" hangingPunct="1">
              <a:defRPr/>
            </a:pPr>
            <a:r>
              <a:rPr lang="en-US" altLang="ja-JP" sz="700" baseline="0" dirty="0">
                <a:latin typeface="HGP創英角ｺﾞｼｯｸUB" panose="020B0900000000000000" pitchFamily="50" charset="-128"/>
                <a:ea typeface="HGP創英角ｺﾞｼｯｸUB" panose="020B0900000000000000" pitchFamily="50" charset="-128"/>
                <a:cs typeface="Arial Unicode MS" pitchFamily="50" charset="-128"/>
              </a:rPr>
              <a:t>Copyright©2020 </a:t>
            </a:r>
          </a:p>
        </p:txBody>
      </p:sp>
      <p:pic>
        <p:nvPicPr>
          <p:cNvPr id="17" name="図 39" descr="ntt-at_shamei_eng.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545288" y="6583556"/>
            <a:ext cx="1847056" cy="10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図 1"/>
          <p:cNvPicPr>
            <a:picLocks noChangeAspect="1"/>
          </p:cNvPicPr>
          <p:nvPr userDrawn="1"/>
        </p:nvPicPr>
        <p:blipFill rotWithShape="1">
          <a:blip r:embed="rId4">
            <a:extLst>
              <a:ext uri="{28A0092B-C50C-407E-A947-70E740481C1C}">
                <a14:useLocalDpi xmlns:a14="http://schemas.microsoft.com/office/drawing/2010/main" val="0"/>
              </a:ext>
            </a:extLst>
          </a:blip>
          <a:srcRect t="20184" b="25067"/>
          <a:stretch/>
        </p:blipFill>
        <p:spPr bwMode="auto">
          <a:xfrm>
            <a:off x="127495" y="6453378"/>
            <a:ext cx="1081089" cy="236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0010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綴じ 01">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681041" y="2792899"/>
            <a:ext cx="8543921" cy="943871"/>
          </a:xfrm>
          <a:prstGeom prst="rect">
            <a:avLst/>
          </a:prstGeom>
        </p:spPr>
        <p:txBody>
          <a:bodyPr anchor="ctr">
            <a:noAutofit/>
          </a:bodyPr>
          <a:lstStyle>
            <a:lvl1pPr algn="ctr">
              <a:lnSpc>
                <a:spcPts val="4388"/>
              </a:lnSpc>
              <a:defRPr sz="2925" b="1" i="0" spc="81" baseline="0">
                <a:solidFill>
                  <a:schemeClr val="tx1"/>
                </a:solidFill>
                <a:latin typeface="BIZ UDPゴシック" panose="020B0400000000000000" pitchFamily="50" charset="-128"/>
                <a:ea typeface="BIZ UDPゴシック" panose="020B0400000000000000" pitchFamily="50" charset="-128"/>
              </a:defRPr>
            </a:lvl1pPr>
          </a:lstStyle>
          <a:p>
            <a:r>
              <a:rPr kumimoji="1" lang="en-US" altLang="ja-JP" dirty="0"/>
              <a:t>BIZ</a:t>
            </a:r>
            <a:r>
              <a:rPr kumimoji="1" lang="ja-JP" altLang="en-US" dirty="0"/>
              <a:t> </a:t>
            </a:r>
            <a:r>
              <a:rPr kumimoji="1" lang="en-US" altLang="ja-JP" dirty="0"/>
              <a:t>UDP</a:t>
            </a:r>
            <a:r>
              <a:rPr kumimoji="1" lang="ja-JP" altLang="en-US" dirty="0"/>
              <a:t>ゴシック（</a:t>
            </a:r>
            <a:r>
              <a:rPr kumimoji="1" lang="en-US" altLang="ja-JP" dirty="0"/>
              <a:t>36pt</a:t>
            </a:r>
            <a:r>
              <a:rPr kumimoji="1" lang="ja-JP" altLang="en-US" dirty="0"/>
              <a:t> ボールド）</a:t>
            </a:r>
            <a:endParaRPr lang="en-US" dirty="0"/>
          </a:p>
        </p:txBody>
      </p:sp>
      <p:sp>
        <p:nvSpPr>
          <p:cNvPr id="4" name="テキスト プレースホルダー 2"/>
          <p:cNvSpPr>
            <a:spLocks noGrp="1"/>
          </p:cNvSpPr>
          <p:nvPr>
            <p:ph idx="1" hasCustomPrompt="1"/>
          </p:nvPr>
        </p:nvSpPr>
        <p:spPr>
          <a:xfrm>
            <a:off x="1884046" y="4377668"/>
            <a:ext cx="6137910" cy="1488700"/>
          </a:xfrm>
          <a:prstGeom prst="rect">
            <a:avLst/>
          </a:prstGeom>
        </p:spPr>
        <p:txBody>
          <a:bodyPr vert="horz" lIns="91440" tIns="45720" rIns="91440" bIns="45720" rtlCol="0">
            <a:noAutofit/>
          </a:bodyPr>
          <a:lstStyle>
            <a:lvl1pPr marL="0" marR="0" indent="0" algn="ctr" defTabSz="914423" rtl="0" eaLnBrk="1" fontAlgn="auto" latinLnBrk="0" hangingPunct="1">
              <a:lnSpc>
                <a:spcPct val="130000"/>
              </a:lnSpc>
              <a:spcBef>
                <a:spcPts val="975"/>
              </a:spcBef>
              <a:spcAft>
                <a:spcPts val="0"/>
              </a:spcAft>
              <a:buClrTx/>
              <a:buSzTx/>
              <a:buFont typeface="Arial" panose="020B0604020202020204" pitchFamily="34" charset="0"/>
              <a:buNone/>
              <a:tabLst/>
              <a:defRPr>
                <a:latin typeface="+mj-lt"/>
              </a:defRPr>
            </a:lvl1pPr>
            <a:lvl2pPr>
              <a:lnSpc>
                <a:spcPct val="130000"/>
              </a:lnSpc>
              <a:spcBef>
                <a:spcPts val="813"/>
              </a:spcBef>
              <a:spcAft>
                <a:spcPts val="0"/>
              </a:spcAft>
              <a:defRPr>
                <a:latin typeface="+mj-lt"/>
              </a:defRPr>
            </a:lvl2pPr>
            <a:lvl3pPr>
              <a:lnSpc>
                <a:spcPct val="130000"/>
              </a:lnSpc>
              <a:spcBef>
                <a:spcPts val="813"/>
              </a:spcBef>
              <a:spcAft>
                <a:spcPts val="0"/>
              </a:spcAft>
              <a:defRPr>
                <a:latin typeface="+mj-lt"/>
              </a:defRPr>
            </a:lvl3pPr>
            <a:lvl4pPr>
              <a:lnSpc>
                <a:spcPct val="130000"/>
              </a:lnSpc>
              <a:spcBef>
                <a:spcPts val="813"/>
              </a:spcBef>
              <a:spcAft>
                <a:spcPts val="0"/>
              </a:spcAft>
              <a:defRPr>
                <a:latin typeface="+mj-lt"/>
              </a:defRPr>
            </a:lvl4pPr>
            <a:lvl5pPr>
              <a:lnSpc>
                <a:spcPct val="130000"/>
              </a:lnSpc>
              <a:spcBef>
                <a:spcPts val="813"/>
              </a:spcBef>
              <a:spcAft>
                <a:spcPts val="0"/>
              </a:spcAft>
              <a:defRPr>
                <a:latin typeface="+mj-lt"/>
              </a:defRPr>
            </a:lvl5pPr>
          </a:lstStyle>
          <a:p>
            <a:pPr marL="0" marR="0" lvl="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pPr>
            <a:r>
              <a:rPr lang="en-US" altLang="ja-JP" dirty="0"/>
              <a:t>BIZ</a:t>
            </a:r>
            <a:r>
              <a:rPr lang="ja-JP" altLang="en-US" dirty="0"/>
              <a:t> </a:t>
            </a:r>
            <a:r>
              <a:rPr lang="en-US" altLang="ja-JP" dirty="0"/>
              <a:t>UDP</a:t>
            </a:r>
            <a:r>
              <a:rPr lang="ja-JP" altLang="en-US" dirty="0"/>
              <a:t>ゴシック（１</a:t>
            </a:r>
            <a:r>
              <a:rPr lang="en-US" altLang="ja-JP" dirty="0"/>
              <a:t>8pt</a:t>
            </a:r>
            <a:r>
              <a:rPr lang="ja-JP" altLang="en-US" dirty="0"/>
              <a:t>　</a:t>
            </a:r>
            <a:r>
              <a:rPr lang="en-US" altLang="ja-JP" dirty="0"/>
              <a:t>※</a:t>
            </a:r>
            <a:r>
              <a:rPr lang="ja-JP" altLang="en-US" dirty="0"/>
              <a:t>強調させるところは濃い赤、ボールドなし）</a:t>
            </a:r>
            <a:endParaRPr lang="en-US" altLang="ja-JP" dirty="0"/>
          </a:p>
        </p:txBody>
      </p:sp>
      <p:sp>
        <p:nvSpPr>
          <p:cNvPr id="6" name="テキスト ボックス 5"/>
          <p:cNvSpPr txBox="1"/>
          <p:nvPr userDrawn="1"/>
        </p:nvSpPr>
        <p:spPr>
          <a:xfrm>
            <a:off x="8799314" y="6526708"/>
            <a:ext cx="611460" cy="109270"/>
          </a:xfrm>
          <a:prstGeom prst="rect">
            <a:avLst/>
          </a:prstGeom>
          <a:noFill/>
        </p:spPr>
        <p:txBody>
          <a:bodyPr wrap="square" rtlCol="0" anchor="ctr">
            <a:noAutofit/>
          </a:bodyPr>
          <a:lstStyle/>
          <a:p>
            <a:pPr algn="r"/>
            <a:fld id="{7107A84C-E50A-4028-A5C2-9AEAA890E84D}" type="slidenum">
              <a:rPr kumimoji="1" lang="ja-JP" altLang="en-US" sz="731" smtClean="0">
                <a:solidFill>
                  <a:schemeClr val="tx1"/>
                </a:solidFill>
              </a:rPr>
              <a:t>‹#›</a:t>
            </a:fld>
            <a:endParaRPr kumimoji="1" lang="ja-JP" altLang="en-US" sz="731" dirty="0">
              <a:solidFill>
                <a:schemeClr val="tx1"/>
              </a:solidFill>
            </a:endParaRPr>
          </a:p>
        </p:txBody>
      </p:sp>
    </p:spTree>
    <p:extLst>
      <p:ext uri="{BB962C8B-B14F-4D97-AF65-F5344CB8AC3E}">
        <p14:creationId xmlns:p14="http://schemas.microsoft.com/office/powerpoint/2010/main" val="638750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本文">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1"/>
          </p:nvPr>
        </p:nvSpPr>
        <p:spPr>
          <a:xfrm>
            <a:off x="136938" y="77274"/>
            <a:ext cx="9558000" cy="333375"/>
          </a:xfrm>
          <a:prstGeom prst="rect">
            <a:avLst/>
          </a:prstGeom>
        </p:spPr>
        <p:txBody>
          <a:bodyPr tIns="0" bIns="0" anchor="b" anchorCtr="0"/>
          <a:lstStyle>
            <a:lvl1pPr marL="0" indent="0">
              <a:buNone/>
              <a:defRPr sz="2000" b="0" baseline="0">
                <a:solidFill>
                  <a:srgbClr val="0068B7"/>
                </a:solidFill>
                <a:latin typeface="HGP創英角ｺﾞｼｯｸUB" panose="020B0900000000000000" pitchFamily="50" charset="-128"/>
                <a:ea typeface="HGP創英角ｺﾞｼｯｸUB" panose="020B0900000000000000" pitchFamily="50" charset="-128"/>
              </a:defRPr>
            </a:lvl1pPr>
          </a:lstStyle>
          <a:p>
            <a:pPr lvl="0"/>
            <a:r>
              <a:rPr kumimoji="1" lang="ja-JP" altLang="en-US" dirty="0"/>
              <a:t>マスター テキストの書式設定</a:t>
            </a:r>
          </a:p>
        </p:txBody>
      </p:sp>
      <p:sp>
        <p:nvSpPr>
          <p:cNvPr id="7" name="角丸四角形 12"/>
          <p:cNvSpPr>
            <a:spLocks noChangeArrowheads="1"/>
          </p:cNvSpPr>
          <p:nvPr userDrawn="1"/>
        </p:nvSpPr>
        <p:spPr bwMode="auto">
          <a:xfrm flipV="1">
            <a:off x="23" y="409928"/>
            <a:ext cx="9905999" cy="72008"/>
          </a:xfrm>
          <a:prstGeom prst="roundRect">
            <a:avLst>
              <a:gd name="adj" fmla="val 616"/>
            </a:avLst>
          </a:prstGeom>
          <a:gradFill flip="none" rotWithShape="1">
            <a:gsLst>
              <a:gs pos="0">
                <a:schemeClr val="accent6">
                  <a:lumMod val="20000"/>
                  <a:lumOff val="80000"/>
                </a:schemeClr>
              </a:gs>
              <a:gs pos="100000">
                <a:srgbClr val="0068B7"/>
              </a:gs>
            </a:gsLst>
            <a:lin ang="13500000" scaled="0"/>
            <a:tileRect/>
          </a:gradFill>
          <a:ln w="9525" algn="ctr">
            <a:no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defRPr/>
            </a:pPr>
            <a:endParaRPr lang="ja-JP" altLang="en-US" baseline="0" dirty="0">
              <a:latin typeface="HGP創英角ｺﾞｼｯｸUB" panose="020B0900000000000000" pitchFamily="50" charset="-128"/>
              <a:ea typeface="HGP創英角ｺﾞｼｯｸUB" panose="020B0900000000000000" pitchFamily="50" charset="-128"/>
            </a:endParaRPr>
          </a:p>
        </p:txBody>
      </p:sp>
      <p:sp>
        <p:nvSpPr>
          <p:cNvPr id="6" name="テキスト プレースホルダー 2"/>
          <p:cNvSpPr>
            <a:spLocks noGrp="1"/>
          </p:cNvSpPr>
          <p:nvPr>
            <p:ph type="body" sz="quarter" idx="14"/>
          </p:nvPr>
        </p:nvSpPr>
        <p:spPr>
          <a:xfrm>
            <a:off x="234510" y="6563484"/>
            <a:ext cx="8961658" cy="144016"/>
          </a:xfrm>
          <a:prstGeom prst="rect">
            <a:avLst/>
          </a:prstGeom>
          <a:noFill/>
          <a:ln>
            <a:noFill/>
          </a:ln>
        </p:spPr>
        <p:txBody>
          <a:bodyPr lIns="0" tIns="0" rIns="0" bIns="0" anchor="b"/>
          <a:lstStyle>
            <a:lvl1pPr marL="0" indent="0">
              <a:lnSpc>
                <a:spcPts val="1000"/>
              </a:lnSpc>
              <a:spcBef>
                <a:spcPts val="0"/>
              </a:spcBef>
              <a:buNone/>
              <a:defRPr sz="900" b="0" baseline="0">
                <a:latin typeface="HGP創英角ｺﾞｼｯｸUB" panose="020B0900000000000000" pitchFamily="50" charset="-128"/>
                <a:ea typeface="HGP創英角ｺﾞｼｯｸUB" panose="020B0900000000000000" pitchFamily="50" charset="-128"/>
              </a:defRPr>
            </a:lvl1pPr>
          </a:lstStyle>
          <a:p>
            <a:pPr lvl="0"/>
            <a:endParaRPr lang="ja-JP" altLang="en-US" dirty="0"/>
          </a:p>
        </p:txBody>
      </p:sp>
      <p:sp>
        <p:nvSpPr>
          <p:cNvPr id="4" name="テキスト プレースホルダー 3"/>
          <p:cNvSpPr>
            <a:spLocks noGrp="1"/>
          </p:cNvSpPr>
          <p:nvPr>
            <p:ph type="body" sz="quarter" idx="15"/>
          </p:nvPr>
        </p:nvSpPr>
        <p:spPr>
          <a:xfrm>
            <a:off x="136938" y="523118"/>
            <a:ext cx="9558000" cy="1177690"/>
          </a:xfrm>
          <a:prstGeom prst="rect">
            <a:avLst/>
          </a:prstGeom>
        </p:spPr>
        <p:txBody>
          <a:bodyPr wrap="square" tIns="18000" bIns="18000">
            <a:spAutoFit/>
          </a:bodyPr>
          <a:lstStyle>
            <a:lvl1pPr marL="179388" indent="-179388">
              <a:spcBef>
                <a:spcPts val="300"/>
              </a:spcBef>
              <a:buFont typeface="Wingdings" panose="05000000000000000000" pitchFamily="2" charset="2"/>
              <a:buChar char="Ø"/>
              <a:defRPr sz="1400" baseline="0">
                <a:latin typeface="HGP創英角ｺﾞｼｯｸUB" panose="020B0900000000000000" pitchFamily="50" charset="-128"/>
                <a:ea typeface="HGP創英角ｺﾞｼｯｸUB" panose="020B0900000000000000" pitchFamily="50" charset="-128"/>
              </a:defRPr>
            </a:lvl1pPr>
            <a:lvl2pPr marL="449263" indent="-179388">
              <a:spcBef>
                <a:spcPts val="200"/>
              </a:spcBef>
              <a:buFont typeface="Wingdings" panose="05000000000000000000" pitchFamily="2" charset="2"/>
              <a:buChar char="ü"/>
              <a:defRPr sz="1400" baseline="0">
                <a:latin typeface="HGP創英角ｺﾞｼｯｸUB" panose="020B0900000000000000" pitchFamily="50" charset="-128"/>
                <a:ea typeface="HGP創英角ｺﾞｼｯｸUB" panose="020B0900000000000000" pitchFamily="50" charset="-128"/>
              </a:defRPr>
            </a:lvl2pPr>
            <a:lvl3pPr marL="719138" indent="-180975">
              <a:spcBef>
                <a:spcPts val="100"/>
              </a:spcBef>
              <a:buFont typeface="Arial" panose="020B0604020202020204" pitchFamily="34" charset="0"/>
              <a:buChar char="•"/>
              <a:defRPr sz="1400" baseline="0">
                <a:latin typeface="HGP創英角ｺﾞｼｯｸUB" panose="020B0900000000000000" pitchFamily="50" charset="-128"/>
                <a:ea typeface="HGP創英角ｺﾞｼｯｸUB" panose="020B0900000000000000" pitchFamily="50" charset="-128"/>
              </a:defRPr>
            </a:lvl3pPr>
            <a:lvl4pPr marL="987425" indent="-179388">
              <a:spcBef>
                <a:spcPts val="100"/>
              </a:spcBef>
              <a:buFont typeface="Segoe UI" panose="020B0502040204020203" pitchFamily="34" charset="0"/>
              <a:buChar char="−"/>
              <a:defRPr sz="1400" baseline="0">
                <a:latin typeface="HGP創英角ｺﾞｼｯｸUB" panose="020B0900000000000000" pitchFamily="50" charset="-128"/>
                <a:ea typeface="HGP創英角ｺﾞｼｯｸUB" panose="020B0900000000000000" pitchFamily="50" charset="-128"/>
              </a:defRPr>
            </a:lvl4pPr>
            <a:lvl5pPr marL="1252538" indent="-176213">
              <a:spcBef>
                <a:spcPts val="100"/>
              </a:spcBef>
              <a:buFont typeface="Segoe UI" panose="020B0502040204020203" pitchFamily="34" charset="0"/>
              <a:buChar char="»"/>
              <a:defRPr sz="1400" baseline="0">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2" name="スライド番号プレースホルダー 1"/>
          <p:cNvSpPr>
            <a:spLocks noGrp="1"/>
          </p:cNvSpPr>
          <p:nvPr>
            <p:ph type="sldNum" sz="quarter" idx="16"/>
          </p:nvPr>
        </p:nvSpPr>
        <p:spPr/>
        <p:txBody>
          <a:body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3569100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kumimoji="1" lang="ja-JP" altLang="en-US"/>
              <a:t>マスター タイトルの書式設定</a:t>
            </a:r>
          </a:p>
        </p:txBody>
      </p:sp>
      <p:sp>
        <p:nvSpPr>
          <p:cNvPr id="3" name="スライド番号プレースホルダー 2"/>
          <p:cNvSpPr>
            <a:spLocks noGrp="1"/>
          </p:cNvSpPr>
          <p:nvPr>
            <p:ph type="sldNum" sz="quarter" idx="10"/>
          </p:nvPr>
        </p:nvSpPr>
        <p:spPr/>
        <p:txBody>
          <a:body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336223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1"/>
          </p:nvPr>
        </p:nvSpPr>
        <p:spPr>
          <a:xfrm>
            <a:off x="136938" y="77274"/>
            <a:ext cx="9558000" cy="333375"/>
          </a:xfrm>
          <a:prstGeom prst="rect">
            <a:avLst/>
          </a:prstGeom>
        </p:spPr>
        <p:txBody>
          <a:bodyPr tIns="0" bIns="0" anchor="b" anchorCtr="0"/>
          <a:lstStyle>
            <a:lvl1pPr marL="0" indent="0">
              <a:buNone/>
              <a:defRPr sz="2000" b="0" baseline="0">
                <a:solidFill>
                  <a:srgbClr val="0068B7"/>
                </a:solidFill>
                <a:latin typeface="HGP創英角ｺﾞｼｯｸUB" panose="020B0900000000000000" pitchFamily="50" charset="-128"/>
                <a:ea typeface="HGP創英角ｺﾞｼｯｸUB" panose="020B0900000000000000" pitchFamily="50" charset="-128"/>
              </a:defRPr>
            </a:lvl1pPr>
          </a:lstStyle>
          <a:p>
            <a:pPr lvl="0"/>
            <a:r>
              <a:rPr kumimoji="1" lang="ja-JP" altLang="en-US" dirty="0"/>
              <a:t>マスター テキストの書式設定</a:t>
            </a:r>
          </a:p>
        </p:txBody>
      </p:sp>
      <p:sp>
        <p:nvSpPr>
          <p:cNvPr id="7" name="角丸四角形 12"/>
          <p:cNvSpPr>
            <a:spLocks noChangeArrowheads="1"/>
          </p:cNvSpPr>
          <p:nvPr userDrawn="1"/>
        </p:nvSpPr>
        <p:spPr bwMode="auto">
          <a:xfrm flipV="1">
            <a:off x="23" y="409928"/>
            <a:ext cx="9905999" cy="72008"/>
          </a:xfrm>
          <a:prstGeom prst="roundRect">
            <a:avLst>
              <a:gd name="adj" fmla="val 616"/>
            </a:avLst>
          </a:prstGeom>
          <a:gradFill flip="none" rotWithShape="1">
            <a:gsLst>
              <a:gs pos="0">
                <a:schemeClr val="accent6">
                  <a:lumMod val="20000"/>
                  <a:lumOff val="80000"/>
                </a:schemeClr>
              </a:gs>
              <a:gs pos="100000">
                <a:srgbClr val="0068B7"/>
              </a:gs>
            </a:gsLst>
            <a:lin ang="13500000" scaled="0"/>
            <a:tileRect/>
          </a:gradFill>
          <a:ln w="9525" algn="ctr">
            <a:no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defRPr/>
            </a:pPr>
            <a:endParaRPr lang="ja-JP" altLang="en-US" baseline="0" dirty="0">
              <a:latin typeface="HGP創英角ｺﾞｼｯｸUB" panose="020B0900000000000000" pitchFamily="50" charset="-128"/>
              <a:ea typeface="HGP創英角ｺﾞｼｯｸUB" panose="020B0900000000000000" pitchFamily="50" charset="-128"/>
            </a:endParaRPr>
          </a:p>
        </p:txBody>
      </p:sp>
      <p:sp>
        <p:nvSpPr>
          <p:cNvPr id="6" name="テキスト プレースホルダー 2"/>
          <p:cNvSpPr>
            <a:spLocks noGrp="1"/>
          </p:cNvSpPr>
          <p:nvPr>
            <p:ph type="body" sz="quarter" idx="14"/>
          </p:nvPr>
        </p:nvSpPr>
        <p:spPr>
          <a:xfrm>
            <a:off x="234510" y="6563484"/>
            <a:ext cx="8961658" cy="144016"/>
          </a:xfrm>
          <a:prstGeom prst="rect">
            <a:avLst/>
          </a:prstGeom>
          <a:noFill/>
          <a:ln>
            <a:noFill/>
          </a:ln>
        </p:spPr>
        <p:txBody>
          <a:bodyPr lIns="0" tIns="0" rIns="0" bIns="0" anchor="b"/>
          <a:lstStyle>
            <a:lvl1pPr marL="0" indent="0">
              <a:lnSpc>
                <a:spcPts val="1000"/>
              </a:lnSpc>
              <a:spcBef>
                <a:spcPts val="0"/>
              </a:spcBef>
              <a:buNone/>
              <a:defRPr sz="900" b="0" baseline="0">
                <a:latin typeface="HGP創英角ｺﾞｼｯｸUB" panose="020B0900000000000000" pitchFamily="50" charset="-128"/>
                <a:ea typeface="HGP創英角ｺﾞｼｯｸUB" panose="020B0900000000000000" pitchFamily="50" charset="-128"/>
              </a:defRPr>
            </a:lvl1pPr>
          </a:lstStyle>
          <a:p>
            <a:pPr lvl="0"/>
            <a:endParaRPr lang="ja-JP" altLang="en-US" dirty="0"/>
          </a:p>
        </p:txBody>
      </p:sp>
      <p:sp>
        <p:nvSpPr>
          <p:cNvPr id="2" name="スライド番号プレースホルダー 1"/>
          <p:cNvSpPr>
            <a:spLocks noGrp="1"/>
          </p:cNvSpPr>
          <p:nvPr>
            <p:ph type="sldNum" sz="quarter" idx="16"/>
          </p:nvPr>
        </p:nvSpPr>
        <p:spPr/>
        <p:txBody>
          <a:body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3663910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sp>
        <p:nvSpPr>
          <p:cNvPr id="5" name="テキスト プレースホルダー 4"/>
          <p:cNvSpPr>
            <a:spLocks noGrp="1"/>
          </p:cNvSpPr>
          <p:nvPr>
            <p:ph type="body" sz="quarter" idx="11"/>
          </p:nvPr>
        </p:nvSpPr>
        <p:spPr>
          <a:xfrm>
            <a:off x="1784648" y="2204906"/>
            <a:ext cx="5904656" cy="333375"/>
          </a:xfrm>
          <a:prstGeom prst="rect">
            <a:avLst/>
          </a:prstGeom>
        </p:spPr>
        <p:txBody>
          <a:bodyPr tIns="0" bIns="0" anchor="t" anchorCtr="0"/>
          <a:lstStyle>
            <a:lvl1pPr marL="0" indent="0" algn="ctr">
              <a:buNone/>
              <a:defRPr sz="2000" b="0" baseline="0">
                <a:solidFill>
                  <a:srgbClr val="0068B7"/>
                </a:solidFill>
                <a:latin typeface="HGP創英角ｺﾞｼｯｸUB" panose="020B0900000000000000" pitchFamily="50" charset="-128"/>
                <a:ea typeface="HGP創英角ｺﾞｼｯｸUB" panose="020B0900000000000000" pitchFamily="50" charset="-128"/>
              </a:defRPr>
            </a:lvl1pPr>
          </a:lstStyle>
          <a:p>
            <a:pPr lvl="0"/>
            <a:r>
              <a:rPr kumimoji="1" lang="ja-JP" altLang="en-US" dirty="0"/>
              <a:t>マスター テキストの書式設定</a:t>
            </a:r>
          </a:p>
        </p:txBody>
      </p:sp>
      <p:sp>
        <p:nvSpPr>
          <p:cNvPr id="7" name="角丸四角形 12"/>
          <p:cNvSpPr>
            <a:spLocks noChangeArrowheads="1"/>
          </p:cNvSpPr>
          <p:nvPr userDrawn="1"/>
        </p:nvSpPr>
        <p:spPr bwMode="auto">
          <a:xfrm flipV="1">
            <a:off x="23" y="409928"/>
            <a:ext cx="9905999" cy="72008"/>
          </a:xfrm>
          <a:prstGeom prst="roundRect">
            <a:avLst>
              <a:gd name="adj" fmla="val 616"/>
            </a:avLst>
          </a:prstGeom>
          <a:gradFill flip="none" rotWithShape="1">
            <a:gsLst>
              <a:gs pos="0">
                <a:schemeClr val="accent6">
                  <a:lumMod val="20000"/>
                  <a:lumOff val="80000"/>
                </a:schemeClr>
              </a:gs>
              <a:gs pos="100000">
                <a:srgbClr val="0068B7"/>
              </a:gs>
            </a:gsLst>
            <a:lin ang="13500000" scaled="0"/>
            <a:tileRect/>
          </a:gradFill>
          <a:ln w="9525" algn="ctr">
            <a:no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defRPr/>
            </a:pPr>
            <a:endParaRPr lang="ja-JP" altLang="en-US" baseline="0" dirty="0">
              <a:latin typeface="HGP創英角ｺﾞｼｯｸUB" panose="020B0900000000000000" pitchFamily="50" charset="-128"/>
              <a:ea typeface="HGP創英角ｺﾞｼｯｸUB" panose="020B0900000000000000" pitchFamily="50" charset="-128"/>
            </a:endParaRPr>
          </a:p>
        </p:txBody>
      </p:sp>
      <p:sp>
        <p:nvSpPr>
          <p:cNvPr id="4" name="テキスト プレースホルダー 3"/>
          <p:cNvSpPr>
            <a:spLocks noGrp="1"/>
          </p:cNvSpPr>
          <p:nvPr>
            <p:ph type="body" sz="quarter" idx="15"/>
          </p:nvPr>
        </p:nvSpPr>
        <p:spPr>
          <a:xfrm>
            <a:off x="2108688" y="4005070"/>
            <a:ext cx="5256584" cy="282573"/>
          </a:xfrm>
          <a:prstGeom prst="rect">
            <a:avLst/>
          </a:prstGeom>
        </p:spPr>
        <p:txBody>
          <a:bodyPr wrap="square" tIns="18000" bIns="18000">
            <a:spAutoFit/>
          </a:bodyPr>
          <a:lstStyle>
            <a:lvl1pPr marL="0" indent="0" algn="ctr">
              <a:spcBef>
                <a:spcPts val="300"/>
              </a:spcBef>
              <a:buFont typeface="Wingdings" panose="05000000000000000000" pitchFamily="2" charset="2"/>
              <a:buNone/>
              <a:defRPr sz="1600" b="0" baseline="0">
                <a:latin typeface="HGP創英角ｺﾞｼｯｸUB" panose="020B0900000000000000" pitchFamily="50" charset="-128"/>
                <a:ea typeface="HGP創英角ｺﾞｼｯｸUB" panose="020B0900000000000000" pitchFamily="50" charset="-128"/>
              </a:defRPr>
            </a:lvl1pPr>
            <a:lvl2pPr marL="269875" indent="0">
              <a:spcBef>
                <a:spcPts val="200"/>
              </a:spcBef>
              <a:buFont typeface="Wingdings" panose="05000000000000000000" pitchFamily="2" charset="2"/>
              <a:buNone/>
              <a:defRPr sz="1400" baseline="0">
                <a:latin typeface="Segoe UI" panose="020B0502040204020203" pitchFamily="34" charset="0"/>
                <a:ea typeface="Meiryo UI" panose="020B0604030504040204" pitchFamily="50" charset="-128"/>
              </a:defRPr>
            </a:lvl2pPr>
            <a:lvl3pPr marL="538163" indent="0">
              <a:spcBef>
                <a:spcPts val="100"/>
              </a:spcBef>
              <a:buFont typeface="Wingdings" panose="05000000000000000000" pitchFamily="2" charset="2"/>
              <a:buNone/>
              <a:defRPr sz="1400" baseline="0">
                <a:latin typeface="Segoe UI" panose="020B0502040204020203" pitchFamily="34" charset="0"/>
                <a:ea typeface="Meiryo UI" panose="020B0604030504040204" pitchFamily="50" charset="-128"/>
              </a:defRPr>
            </a:lvl3pPr>
            <a:lvl4pPr marL="808037" indent="0">
              <a:spcBef>
                <a:spcPts val="100"/>
              </a:spcBef>
              <a:buFont typeface="Arial" panose="020B0604020202020204" pitchFamily="34" charset="0"/>
              <a:buNone/>
              <a:defRPr sz="1400" baseline="0">
                <a:latin typeface="Segoe UI" panose="020B0502040204020203" pitchFamily="34" charset="0"/>
                <a:ea typeface="Meiryo UI" panose="020B0604030504040204" pitchFamily="50" charset="-128"/>
              </a:defRPr>
            </a:lvl4pPr>
            <a:lvl5pPr marL="1077912" indent="0">
              <a:spcBef>
                <a:spcPts val="100"/>
              </a:spcBef>
              <a:buFont typeface="Segoe UI" panose="020B0502040204020203" pitchFamily="34" charset="0"/>
              <a:buNone/>
              <a:defRPr sz="1400" baseline="0">
                <a:latin typeface="Segoe UI" panose="020B0502040204020203" pitchFamily="34" charset="0"/>
                <a:ea typeface="Meiryo UI" panose="020B0604030504040204" pitchFamily="50" charset="-128"/>
              </a:defRPr>
            </a:lvl5pPr>
          </a:lstStyle>
          <a:p>
            <a:pPr lvl="0"/>
            <a:endParaRPr kumimoji="1" lang="ja-JP" altLang="en-US" dirty="0"/>
          </a:p>
        </p:txBody>
      </p:sp>
      <p:sp>
        <p:nvSpPr>
          <p:cNvPr id="2" name="スライド番号プレースホルダー 1"/>
          <p:cNvSpPr>
            <a:spLocks noGrp="1"/>
          </p:cNvSpPr>
          <p:nvPr>
            <p:ph type="sldNum" sz="quarter" idx="16"/>
          </p:nvPr>
        </p:nvSpPr>
        <p:spPr/>
        <p:txBody>
          <a:body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962122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最終ページ">
    <p:spTree>
      <p:nvGrpSpPr>
        <p:cNvPr id="1" name=""/>
        <p:cNvGrpSpPr/>
        <p:nvPr/>
      </p:nvGrpSpPr>
      <p:grpSpPr>
        <a:xfrm>
          <a:off x="0" y="0"/>
          <a:ext cx="0" cy="0"/>
          <a:chOff x="0" y="0"/>
          <a:chExt cx="0" cy="0"/>
        </a:xfrm>
      </p:grpSpPr>
      <p:sp>
        <p:nvSpPr>
          <p:cNvPr id="2" name="角丸四角形 12"/>
          <p:cNvSpPr>
            <a:spLocks noChangeArrowheads="1"/>
          </p:cNvSpPr>
          <p:nvPr userDrawn="1"/>
        </p:nvSpPr>
        <p:spPr bwMode="auto">
          <a:xfrm>
            <a:off x="428252" y="385806"/>
            <a:ext cx="9047823" cy="5921375"/>
          </a:xfrm>
          <a:prstGeom prst="roundRect">
            <a:avLst>
              <a:gd name="adj" fmla="val 616"/>
            </a:avLst>
          </a:prstGeom>
          <a:solidFill>
            <a:schemeClr val="bg1"/>
          </a:solidFill>
          <a:ln w="9525" algn="ctr">
            <a:solidFill>
              <a:srgbClr val="0068B7"/>
            </a:solid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defRPr/>
            </a:pPr>
            <a:endParaRPr lang="ja-JP" altLang="en-US" dirty="0"/>
          </a:p>
        </p:txBody>
      </p:sp>
      <p:sp>
        <p:nvSpPr>
          <p:cNvPr id="4" name="Text Box 270"/>
          <p:cNvSpPr txBox="1">
            <a:spLocks noChangeArrowheads="1"/>
          </p:cNvSpPr>
          <p:nvPr userDrawn="1"/>
        </p:nvSpPr>
        <p:spPr bwMode="auto">
          <a:xfrm>
            <a:off x="1692275" y="4109647"/>
            <a:ext cx="5903913" cy="903700"/>
          </a:xfrm>
          <a:prstGeom prst="rect">
            <a:avLst/>
          </a:prstGeom>
          <a:noFill/>
          <a:ln w="9525">
            <a:noFill/>
            <a:miter lim="800000"/>
            <a:headEnd/>
            <a:tailEnd/>
          </a:ln>
          <a:effectLst/>
        </p:spPr>
        <p:txBody>
          <a:bodyPr lIns="36000" tIns="36000" rIns="36000" bIns="36000" anchor="b">
            <a:spAutoFit/>
          </a:bodyPr>
          <a:lstStyle/>
          <a:p>
            <a:pPr algn="ctr">
              <a:lnSpc>
                <a:spcPct val="150000"/>
              </a:lnSpc>
              <a:defRPr/>
            </a:pPr>
            <a:r>
              <a:rPr lang="en-US" altLang="ja-JP" dirty="0">
                <a:latin typeface="+mj-ea"/>
                <a:ea typeface="+mj-ea"/>
              </a:rPr>
              <a:t>〒212-0014</a:t>
            </a:r>
            <a:r>
              <a:rPr lang="ja-JP" altLang="en-US" dirty="0">
                <a:latin typeface="+mj-ea"/>
                <a:ea typeface="+mj-ea"/>
              </a:rPr>
              <a:t> 神奈川県川崎市幸区大宮町</a:t>
            </a:r>
            <a:r>
              <a:rPr lang="en-US" altLang="ja-JP" dirty="0">
                <a:latin typeface="+mj-ea"/>
                <a:ea typeface="+mj-ea"/>
              </a:rPr>
              <a:t>1310 </a:t>
            </a:r>
            <a:r>
              <a:rPr lang="ja-JP" altLang="en-US" dirty="0">
                <a:latin typeface="+mj-ea"/>
                <a:ea typeface="+mj-ea"/>
              </a:rPr>
              <a:t> ミューザ川崎セントラルタワー</a:t>
            </a:r>
            <a:endParaRPr lang="en-US" altLang="ja-JP" dirty="0">
              <a:latin typeface="+mj-ea"/>
              <a:ea typeface="+mj-ea"/>
            </a:endParaRPr>
          </a:p>
          <a:p>
            <a:pPr algn="ctr">
              <a:lnSpc>
                <a:spcPct val="150000"/>
              </a:lnSpc>
              <a:defRPr/>
            </a:pPr>
            <a:r>
              <a:rPr lang="en-US" altLang="ja-JP" dirty="0">
                <a:latin typeface="+mj-ea"/>
                <a:ea typeface="+mj-ea"/>
              </a:rPr>
              <a:t>TEL</a:t>
            </a:r>
            <a:r>
              <a:rPr lang="en-US" altLang="ja-JP" dirty="0">
                <a:latin typeface="+mj-ea"/>
              </a:rPr>
              <a:t> :</a:t>
            </a:r>
            <a:r>
              <a:rPr lang="en-US" altLang="ja-JP" dirty="0">
                <a:latin typeface="+mj-ea"/>
                <a:ea typeface="+mj-ea"/>
              </a:rPr>
              <a:t> 044-280-8811</a:t>
            </a:r>
            <a:r>
              <a:rPr lang="ja-JP" altLang="en-US" dirty="0">
                <a:latin typeface="+mj-ea"/>
                <a:ea typeface="+mj-ea"/>
              </a:rPr>
              <a:t>　　</a:t>
            </a:r>
            <a:r>
              <a:rPr lang="en-US" altLang="ja-JP" dirty="0">
                <a:latin typeface="+mj-ea"/>
                <a:ea typeface="+mj-ea"/>
              </a:rPr>
              <a:t>FAX </a:t>
            </a:r>
            <a:r>
              <a:rPr lang="en-US" altLang="ja-JP" dirty="0">
                <a:latin typeface="+mj-ea"/>
              </a:rPr>
              <a:t>: </a:t>
            </a:r>
            <a:r>
              <a:rPr lang="en-US" altLang="ja-JP" dirty="0">
                <a:latin typeface="+mj-ea"/>
                <a:ea typeface="+mj-ea"/>
              </a:rPr>
              <a:t>044-520-1530</a:t>
            </a:r>
          </a:p>
          <a:p>
            <a:pPr algn="ctr">
              <a:lnSpc>
                <a:spcPct val="150000"/>
              </a:lnSpc>
              <a:defRPr/>
            </a:pPr>
            <a:r>
              <a:rPr lang="en-US" altLang="ja-JP" dirty="0">
                <a:latin typeface="+mj-ea"/>
                <a:ea typeface="+mj-ea"/>
              </a:rPr>
              <a:t>http://www.ntt-at.co.jp/</a:t>
            </a:r>
          </a:p>
        </p:txBody>
      </p:sp>
      <p:pic>
        <p:nvPicPr>
          <p:cNvPr id="5" name="Picture 331" descr="ntt-at_joint_we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739238" y="1989180"/>
            <a:ext cx="381000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7" descr="ntt-at_ci_joint_CMYK.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772592" y="1989180"/>
            <a:ext cx="37433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p:cNvSpPr>
            <a:spLocks noGrp="1"/>
          </p:cNvSpPr>
          <p:nvPr>
            <p:ph type="sldNum" sz="quarter" idx="10"/>
          </p:nvPr>
        </p:nvSpPr>
        <p:spPr/>
        <p:txBody>
          <a:body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3701400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本文">
    <p:spTree>
      <p:nvGrpSpPr>
        <p:cNvPr id="1" name=""/>
        <p:cNvGrpSpPr/>
        <p:nvPr/>
      </p:nvGrpSpPr>
      <p:grpSpPr>
        <a:xfrm>
          <a:off x="0" y="0"/>
          <a:ext cx="0" cy="0"/>
          <a:chOff x="0" y="0"/>
          <a:chExt cx="0" cy="0"/>
        </a:xfrm>
      </p:grpSpPr>
      <p:sp>
        <p:nvSpPr>
          <p:cNvPr id="7" name="角丸四角形 12"/>
          <p:cNvSpPr>
            <a:spLocks noChangeArrowheads="1"/>
          </p:cNvSpPr>
          <p:nvPr userDrawn="1"/>
        </p:nvSpPr>
        <p:spPr bwMode="auto">
          <a:xfrm flipV="1">
            <a:off x="0" y="333375"/>
            <a:ext cx="9906000" cy="71438"/>
          </a:xfrm>
          <a:prstGeom prst="roundRect">
            <a:avLst>
              <a:gd name="adj" fmla="val 616"/>
            </a:avLst>
          </a:prstGeom>
          <a:gradFill flip="none" rotWithShape="1">
            <a:gsLst>
              <a:gs pos="0">
                <a:schemeClr val="accent6">
                  <a:lumMod val="20000"/>
                  <a:lumOff val="80000"/>
                </a:schemeClr>
              </a:gs>
              <a:gs pos="100000">
                <a:srgbClr val="0068B7"/>
              </a:gs>
            </a:gsLst>
            <a:lin ang="13500000" scaled="0"/>
            <a:tileRect/>
          </a:gradFill>
          <a:ln w="9525" algn="ctr">
            <a:noFill/>
            <a:round/>
            <a:headEnd/>
            <a:tailEnd/>
          </a:ln>
        </p:spPr>
        <p:txBody>
          <a:bodyPr/>
          <a:lstStyle>
            <a:lvl1pPr eaLnBrk="0" hangingPunct="0">
              <a:defRPr kumimoji="1" sz="1200">
                <a:solidFill>
                  <a:schemeClr val="tx1"/>
                </a:solidFill>
                <a:latin typeface="Arial" charset="0"/>
                <a:ea typeface="MS UI Gothic" pitchFamily="50" charset="-128"/>
              </a:defRPr>
            </a:lvl1pPr>
            <a:lvl2pPr marL="742950" indent="-285750" eaLnBrk="0" hangingPunct="0">
              <a:defRPr kumimoji="1" sz="1200">
                <a:solidFill>
                  <a:schemeClr val="tx1"/>
                </a:solidFill>
                <a:latin typeface="Arial" charset="0"/>
                <a:ea typeface="MS UI Gothic" pitchFamily="50" charset="-128"/>
              </a:defRPr>
            </a:lvl2pPr>
            <a:lvl3pPr marL="1143000" indent="-228600" eaLnBrk="0" hangingPunct="0">
              <a:defRPr kumimoji="1" sz="1200">
                <a:solidFill>
                  <a:schemeClr val="tx1"/>
                </a:solidFill>
                <a:latin typeface="Arial" charset="0"/>
                <a:ea typeface="MS UI Gothic" pitchFamily="50" charset="-128"/>
              </a:defRPr>
            </a:lvl3pPr>
            <a:lvl4pPr marL="1600200" indent="-228600" eaLnBrk="0" hangingPunct="0">
              <a:defRPr kumimoji="1" sz="1200">
                <a:solidFill>
                  <a:schemeClr val="tx1"/>
                </a:solidFill>
                <a:latin typeface="Arial" charset="0"/>
                <a:ea typeface="MS UI Gothic" pitchFamily="50" charset="-128"/>
              </a:defRPr>
            </a:lvl4pPr>
            <a:lvl5pPr marL="2057400" indent="-228600" eaLnBrk="0" hangingPunct="0">
              <a:defRPr kumimoji="1" sz="1200">
                <a:solidFill>
                  <a:schemeClr val="tx1"/>
                </a:solidFill>
                <a:latin typeface="Arial" charset="0"/>
                <a:ea typeface="MS UI Gothic" pitchFamily="50" charset="-128"/>
              </a:defRPr>
            </a:lvl5pPr>
            <a:lvl6pPr marL="2514600" indent="-228600" eaLnBrk="0" fontAlgn="base" hangingPunct="0">
              <a:spcBef>
                <a:spcPct val="0"/>
              </a:spcBef>
              <a:spcAft>
                <a:spcPct val="0"/>
              </a:spcAft>
              <a:defRPr kumimoji="1" sz="1200">
                <a:solidFill>
                  <a:schemeClr val="tx1"/>
                </a:solidFill>
                <a:latin typeface="Arial" charset="0"/>
                <a:ea typeface="MS UI Gothic" pitchFamily="50" charset="-128"/>
              </a:defRPr>
            </a:lvl6pPr>
            <a:lvl7pPr marL="2971800" indent="-228600" eaLnBrk="0" fontAlgn="base" hangingPunct="0">
              <a:spcBef>
                <a:spcPct val="0"/>
              </a:spcBef>
              <a:spcAft>
                <a:spcPct val="0"/>
              </a:spcAft>
              <a:defRPr kumimoji="1" sz="1200">
                <a:solidFill>
                  <a:schemeClr val="tx1"/>
                </a:solidFill>
                <a:latin typeface="Arial" charset="0"/>
                <a:ea typeface="MS UI Gothic" pitchFamily="50" charset="-128"/>
              </a:defRPr>
            </a:lvl7pPr>
            <a:lvl8pPr marL="3429000" indent="-228600" eaLnBrk="0" fontAlgn="base" hangingPunct="0">
              <a:spcBef>
                <a:spcPct val="0"/>
              </a:spcBef>
              <a:spcAft>
                <a:spcPct val="0"/>
              </a:spcAft>
              <a:defRPr kumimoji="1" sz="1200">
                <a:solidFill>
                  <a:schemeClr val="tx1"/>
                </a:solidFill>
                <a:latin typeface="Arial" charset="0"/>
                <a:ea typeface="MS UI Gothic" pitchFamily="50" charset="-128"/>
              </a:defRPr>
            </a:lvl8pPr>
            <a:lvl9pPr marL="3886200" indent="-228600" eaLnBrk="0" fontAlgn="base" hangingPunct="0">
              <a:spcBef>
                <a:spcPct val="0"/>
              </a:spcBef>
              <a:spcAft>
                <a:spcPct val="0"/>
              </a:spcAft>
              <a:defRPr kumimoji="1" sz="1200">
                <a:solidFill>
                  <a:schemeClr val="tx1"/>
                </a:solidFill>
                <a:latin typeface="Arial" charset="0"/>
                <a:ea typeface="MS UI Gothic" pitchFamily="50" charset="-128"/>
              </a:defRPr>
            </a:lvl9pPr>
          </a:lstStyle>
          <a:p>
            <a:pPr eaLnBrk="1" hangingPunct="1">
              <a:defRPr/>
            </a:pPr>
            <a:endParaRPr lang="ja-JP" altLang="en-US" sz="1108">
              <a:solidFill>
                <a:srgbClr val="000000"/>
              </a:solidFill>
            </a:endParaRPr>
          </a:p>
        </p:txBody>
      </p:sp>
      <p:sp>
        <p:nvSpPr>
          <p:cNvPr id="5" name="テキスト プレースホルダー 4"/>
          <p:cNvSpPr>
            <a:spLocks noGrp="1"/>
          </p:cNvSpPr>
          <p:nvPr>
            <p:ph type="body" sz="quarter" idx="11"/>
          </p:nvPr>
        </p:nvSpPr>
        <p:spPr>
          <a:xfrm>
            <a:off x="56458" y="7"/>
            <a:ext cx="9793089" cy="333375"/>
          </a:xfrm>
          <a:prstGeom prst="rect">
            <a:avLst/>
          </a:prstGeom>
        </p:spPr>
        <p:txBody>
          <a:bodyPr/>
          <a:lstStyle>
            <a:lvl1pPr marL="0" indent="0">
              <a:buNone/>
              <a:defRPr sz="1846" b="1" baseline="0">
                <a:solidFill>
                  <a:srgbClr val="0068B7"/>
                </a:solidFill>
                <a:latin typeface="Segoe UI" panose="020B0502040204020203" pitchFamily="34" charset="0"/>
                <a:ea typeface="Meiryo UI" panose="020B0604030504040204" pitchFamily="50" charset="-128"/>
              </a:defRPr>
            </a:lvl1pPr>
          </a:lstStyle>
          <a:p>
            <a:pPr lvl="0"/>
            <a:r>
              <a:rPr lang="ja-JP" altLang="en-US" dirty="0"/>
              <a:t>マスター テキストの書式設定</a:t>
            </a:r>
          </a:p>
        </p:txBody>
      </p:sp>
      <p:sp>
        <p:nvSpPr>
          <p:cNvPr id="6" name="テキスト プレースホルダー 2"/>
          <p:cNvSpPr>
            <a:spLocks noGrp="1"/>
          </p:cNvSpPr>
          <p:nvPr>
            <p:ph type="body" sz="quarter" idx="14"/>
          </p:nvPr>
        </p:nvSpPr>
        <p:spPr>
          <a:xfrm>
            <a:off x="128464" y="6615094"/>
            <a:ext cx="9271030" cy="126279"/>
          </a:xfrm>
          <a:prstGeom prst="rect">
            <a:avLst/>
          </a:prstGeom>
          <a:noFill/>
          <a:ln>
            <a:noFill/>
          </a:ln>
        </p:spPr>
        <p:txBody>
          <a:bodyPr lIns="0" tIns="0" rIns="0" bIns="0" anchor="b"/>
          <a:lstStyle>
            <a:lvl1pPr marL="0" indent="0">
              <a:lnSpc>
                <a:spcPts val="923"/>
              </a:lnSpc>
              <a:spcBef>
                <a:spcPts val="0"/>
              </a:spcBef>
              <a:buNone/>
              <a:defRPr sz="831" b="0" baseline="0">
                <a:ea typeface="Meiryo UI" panose="020B0604030504040204" pitchFamily="50" charset="-128"/>
              </a:defRPr>
            </a:lvl1pPr>
          </a:lstStyle>
          <a:p>
            <a:pPr lvl="0"/>
            <a:endParaRPr lang="ja-JP" altLang="en-US" dirty="0"/>
          </a:p>
        </p:txBody>
      </p:sp>
      <p:sp>
        <p:nvSpPr>
          <p:cNvPr id="9" name="テキスト プレースホルダー 15"/>
          <p:cNvSpPr>
            <a:spLocks noGrp="1"/>
          </p:cNvSpPr>
          <p:nvPr>
            <p:ph type="body" sz="quarter" idx="16"/>
          </p:nvPr>
        </p:nvSpPr>
        <p:spPr>
          <a:xfrm>
            <a:off x="252978" y="451271"/>
            <a:ext cx="9400044" cy="1030534"/>
          </a:xfrm>
          <a:prstGeom prst="rect">
            <a:avLst/>
          </a:prstGeom>
        </p:spPr>
        <p:txBody>
          <a:bodyPr tIns="18000" bIns="18000">
            <a:spAutoFit/>
          </a:bodyPr>
          <a:lstStyle>
            <a:lvl1pPr marL="164127" indent="-164127">
              <a:spcBef>
                <a:spcPts val="0"/>
              </a:spcBef>
              <a:buFont typeface="Wingdings" panose="05000000000000000000" pitchFamily="2" charset="2"/>
              <a:buChar char="Ø"/>
              <a:defRPr sz="1292" baseline="0">
                <a:latin typeface="Segoe UI" panose="020B0502040204020203" pitchFamily="34" charset="0"/>
                <a:ea typeface="Meiryo UI" panose="020B0604030504040204" pitchFamily="50" charset="-128"/>
              </a:defRPr>
            </a:lvl1pPr>
            <a:lvl2pPr marL="414715" indent="-164127">
              <a:spcBef>
                <a:spcPts val="0"/>
              </a:spcBef>
              <a:buFont typeface="Wingdings" panose="05000000000000000000" pitchFamily="2" charset="2"/>
              <a:buChar char="ü"/>
              <a:defRPr sz="1292" baseline="0">
                <a:latin typeface="Segoe UI" panose="020B0502040204020203" pitchFamily="34" charset="0"/>
                <a:ea typeface="Meiryo UI" panose="020B0604030504040204" pitchFamily="50" charset="-128"/>
              </a:defRPr>
            </a:lvl2pPr>
            <a:lvl3pPr marL="578842" indent="-79133">
              <a:spcBef>
                <a:spcPts val="0"/>
              </a:spcBef>
              <a:defRPr sz="1292" baseline="0">
                <a:latin typeface="Segoe UI" panose="020B0502040204020203" pitchFamily="34" charset="0"/>
                <a:ea typeface="Meiryo UI" panose="020B0604030504040204" pitchFamily="50" charset="-128"/>
              </a:defRPr>
            </a:lvl3pPr>
            <a:lvl4pPr marL="827963" indent="-164127">
              <a:spcBef>
                <a:spcPts val="0"/>
              </a:spcBef>
              <a:defRPr sz="1292" baseline="0">
                <a:latin typeface="Segoe UI" panose="020B0502040204020203" pitchFamily="34" charset="0"/>
                <a:ea typeface="Meiryo UI" panose="020B0604030504040204" pitchFamily="50" charset="-128"/>
              </a:defRPr>
            </a:lvl4pPr>
            <a:lvl5pPr marL="1078550" indent="-171455">
              <a:spcBef>
                <a:spcPts val="0"/>
              </a:spcBef>
              <a:tabLst/>
              <a:defRPr sz="1292" baseline="0">
                <a:latin typeface="Segoe UI" panose="020B0502040204020203" pitchFamily="34" charset="0"/>
                <a:ea typeface="Meiryo UI" panose="020B0604030504040204" pitchFamily="50"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8" name="スライド番号プレースホルダー 1"/>
          <p:cNvSpPr>
            <a:spLocks noGrp="1"/>
          </p:cNvSpPr>
          <p:nvPr>
            <p:ph type="sldNum" sz="quarter" idx="17"/>
          </p:nvPr>
        </p:nvSpPr>
        <p:spPr>
          <a:xfrm>
            <a:off x="9477773" y="6572251"/>
            <a:ext cx="256248" cy="169863"/>
          </a:xfrm>
        </p:spPr>
        <p:txBody>
          <a:bodyPr/>
          <a:lstStyle>
            <a:lvl1pPr>
              <a:defRPr/>
            </a:lvl1pPr>
          </a:lstStyle>
          <a:p>
            <a:pPr>
              <a:defRPr/>
            </a:pPr>
            <a:fld id="{1509D431-760E-4A65-8464-38820502BC55}" type="slidenum">
              <a:rPr lang="en-US" altLang="ja-JP"/>
              <a:pPr>
                <a:defRPr/>
              </a:pPr>
              <a:t>‹#›</a:t>
            </a:fld>
            <a:endParaRPr lang="en-US" altLang="ja-JP"/>
          </a:p>
        </p:txBody>
      </p:sp>
    </p:spTree>
    <p:extLst>
      <p:ext uri="{BB962C8B-B14F-4D97-AF65-F5344CB8AC3E}">
        <p14:creationId xmlns:p14="http://schemas.microsoft.com/office/powerpoint/2010/main" val="770022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12" name="テキスト ボックス 11"/>
          <p:cNvSpPr txBox="1"/>
          <p:nvPr userDrawn="1"/>
        </p:nvSpPr>
        <p:spPr>
          <a:xfrm>
            <a:off x="8688010" y="6436928"/>
            <a:ext cx="745981" cy="180000"/>
          </a:xfrm>
          <a:prstGeom prst="rect">
            <a:avLst/>
          </a:prstGeom>
          <a:noFill/>
        </p:spPr>
        <p:txBody>
          <a:bodyPr wrap="square" rtlCol="0" anchor="ctr">
            <a:noAutofit/>
          </a:bodyPr>
          <a:lstStyle/>
          <a:p>
            <a:pPr algn="r"/>
            <a:fld id="{7107A84C-E50A-4028-A5C2-9AEAA890E84D}" type="slidenum">
              <a:rPr kumimoji="1" lang="ja-JP" altLang="en-US" sz="748" smtClean="0">
                <a:solidFill>
                  <a:schemeClr val="bg1"/>
                </a:solidFill>
              </a:rPr>
              <a:t>‹#›</a:t>
            </a:fld>
            <a:endParaRPr kumimoji="1" lang="ja-JP" altLang="en-US" sz="748" dirty="0">
              <a:solidFill>
                <a:schemeClr val="bg1"/>
              </a:solidFill>
            </a:endParaRPr>
          </a:p>
        </p:txBody>
      </p:sp>
      <p:sp>
        <p:nvSpPr>
          <p:cNvPr id="3" name="テキスト ボックス 2"/>
          <p:cNvSpPr txBox="1"/>
          <p:nvPr userDrawn="1"/>
        </p:nvSpPr>
        <p:spPr>
          <a:xfrm>
            <a:off x="8799314" y="6526708"/>
            <a:ext cx="611460" cy="109270"/>
          </a:xfrm>
          <a:prstGeom prst="rect">
            <a:avLst/>
          </a:prstGeom>
          <a:noFill/>
        </p:spPr>
        <p:txBody>
          <a:bodyPr wrap="square" rtlCol="0" anchor="ctr">
            <a:noAutofit/>
          </a:bodyPr>
          <a:lstStyle/>
          <a:p>
            <a:pPr algn="r"/>
            <a:fld id="{7107A84C-E50A-4028-A5C2-9AEAA890E84D}" type="slidenum">
              <a:rPr kumimoji="1" lang="ja-JP" altLang="en-US" sz="731" smtClean="0">
                <a:solidFill>
                  <a:schemeClr val="tx1"/>
                </a:solidFill>
              </a:rPr>
              <a:t>‹#›</a:t>
            </a:fld>
            <a:endParaRPr kumimoji="1" lang="ja-JP" altLang="en-US" sz="731" dirty="0">
              <a:solidFill>
                <a:schemeClr val="tx1"/>
              </a:solidFill>
            </a:endParaRPr>
          </a:p>
        </p:txBody>
      </p:sp>
      <p:sp>
        <p:nvSpPr>
          <p:cNvPr id="5" name="Title Placeholder 1">
            <a:extLst>
              <a:ext uri="{FF2B5EF4-FFF2-40B4-BE49-F238E27FC236}">
                <a16:creationId xmlns:a16="http://schemas.microsoft.com/office/drawing/2014/main" id="{0137CFCB-0C08-7C4A-B9E0-9EAF018950A6}"/>
              </a:ext>
            </a:extLst>
          </p:cNvPr>
          <p:cNvSpPr>
            <a:spLocks noGrp="1"/>
          </p:cNvSpPr>
          <p:nvPr>
            <p:ph type="title"/>
          </p:nvPr>
        </p:nvSpPr>
        <p:spPr>
          <a:xfrm>
            <a:off x="450945" y="126514"/>
            <a:ext cx="9004111" cy="759665"/>
          </a:xfrm>
          <a:prstGeom prst="rect">
            <a:avLst/>
          </a:prstGeom>
        </p:spPr>
        <p:txBody>
          <a:bodyPr vert="horz" lIns="91440" tIns="45720" rIns="91440" bIns="45720" rtlCol="0" anchor="ctr">
            <a:noAutofit/>
          </a:bodyPr>
          <a:lstStyle/>
          <a:p>
            <a:r>
              <a:rPr kumimoji="1" lang="en-US" altLang="ja-JP" dirty="0"/>
              <a:t>BIZ</a:t>
            </a:r>
            <a:r>
              <a:rPr kumimoji="1" lang="ja-JP" altLang="en-US" dirty="0"/>
              <a:t> </a:t>
            </a:r>
            <a:r>
              <a:rPr kumimoji="1" lang="en-US" altLang="ja-JP" dirty="0"/>
              <a:t>UDP</a:t>
            </a:r>
            <a:r>
              <a:rPr kumimoji="1" lang="ja-JP" altLang="en-US" dirty="0"/>
              <a:t>ゴシック（</a:t>
            </a:r>
            <a:r>
              <a:rPr kumimoji="1" lang="en-US" altLang="ja-JP" dirty="0"/>
              <a:t>28pt</a:t>
            </a:r>
            <a:r>
              <a:rPr kumimoji="1" lang="ja-JP" altLang="en-US" dirty="0"/>
              <a:t> ボールド）</a:t>
            </a:r>
            <a:endParaRPr lang="en-US" dirty="0"/>
          </a:p>
        </p:txBody>
      </p:sp>
    </p:spTree>
    <p:extLst>
      <p:ext uri="{BB962C8B-B14F-4D97-AF65-F5344CB8AC3E}">
        <p14:creationId xmlns:p14="http://schemas.microsoft.com/office/powerpoint/2010/main" val="2171499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レイアウト 03">
    <p:spTree>
      <p:nvGrpSpPr>
        <p:cNvPr id="1" name=""/>
        <p:cNvGrpSpPr/>
        <p:nvPr/>
      </p:nvGrpSpPr>
      <p:grpSpPr>
        <a:xfrm>
          <a:off x="0" y="0"/>
          <a:ext cx="0" cy="0"/>
          <a:chOff x="0" y="0"/>
          <a:chExt cx="0" cy="0"/>
        </a:xfrm>
      </p:grpSpPr>
      <p:sp>
        <p:nvSpPr>
          <p:cNvPr id="15" name="テキスト プレースホルダー 2"/>
          <p:cNvSpPr>
            <a:spLocks noGrp="1"/>
          </p:cNvSpPr>
          <p:nvPr>
            <p:ph idx="16" hasCustomPrompt="1"/>
          </p:nvPr>
        </p:nvSpPr>
        <p:spPr>
          <a:xfrm flipH="1">
            <a:off x="6921166" y="982799"/>
            <a:ext cx="2533890" cy="5268529"/>
          </a:xfrm>
          <a:prstGeom prst="rect">
            <a:avLst/>
          </a:prstGeom>
        </p:spPr>
        <p:txBody>
          <a:bodyPr vert="horz" lIns="91440" tIns="45720" rIns="91440" bIns="45720" rtlCol="0">
            <a:noAutofit/>
          </a:bodyPr>
          <a:lstStyle>
            <a:lvl1pPr marL="0" marR="0" indent="0" algn="l" defTabSz="914423" rtl="0" eaLnBrk="1" fontAlgn="auto" latinLnBrk="0" hangingPunct="1">
              <a:lnSpc>
                <a:spcPct val="130000"/>
              </a:lnSpc>
              <a:spcBef>
                <a:spcPts val="975"/>
              </a:spcBef>
              <a:spcAft>
                <a:spcPts val="0"/>
              </a:spcAft>
              <a:buClrTx/>
              <a:buSzTx/>
              <a:buFont typeface="Arial" panose="020B0604020202020204" pitchFamily="34" charset="0"/>
              <a:buNone/>
              <a:tabLst/>
              <a:defRPr>
                <a:latin typeface="+mj-lt"/>
              </a:defRPr>
            </a:lvl1pPr>
            <a:lvl2pPr>
              <a:lnSpc>
                <a:spcPct val="130000"/>
              </a:lnSpc>
              <a:spcBef>
                <a:spcPts val="813"/>
              </a:spcBef>
              <a:spcAft>
                <a:spcPts val="0"/>
              </a:spcAft>
              <a:defRPr>
                <a:latin typeface="+mj-lt"/>
              </a:defRPr>
            </a:lvl2pPr>
            <a:lvl3pPr>
              <a:lnSpc>
                <a:spcPct val="130000"/>
              </a:lnSpc>
              <a:spcBef>
                <a:spcPts val="813"/>
              </a:spcBef>
              <a:spcAft>
                <a:spcPts val="0"/>
              </a:spcAft>
              <a:defRPr>
                <a:latin typeface="+mj-lt"/>
              </a:defRPr>
            </a:lvl3pPr>
            <a:lvl4pPr>
              <a:lnSpc>
                <a:spcPct val="130000"/>
              </a:lnSpc>
              <a:spcBef>
                <a:spcPts val="813"/>
              </a:spcBef>
              <a:spcAft>
                <a:spcPts val="0"/>
              </a:spcAft>
              <a:defRPr>
                <a:latin typeface="+mj-lt"/>
              </a:defRPr>
            </a:lvl4pPr>
            <a:lvl5pPr>
              <a:lnSpc>
                <a:spcPct val="130000"/>
              </a:lnSpc>
              <a:spcBef>
                <a:spcPts val="813"/>
              </a:spcBef>
              <a:spcAft>
                <a:spcPts val="0"/>
              </a:spcAft>
              <a:defRPr>
                <a:latin typeface="+mj-lt"/>
              </a:defRPr>
            </a:lvl5pPr>
          </a:lstStyle>
          <a:p>
            <a:pPr marL="0" marR="0" lvl="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pPr>
            <a:r>
              <a:rPr lang="ja-JP" altLang="en-US" dirty="0"/>
              <a:t>写真</a:t>
            </a:r>
            <a:endParaRPr lang="en-US" altLang="ja-JP" dirty="0"/>
          </a:p>
        </p:txBody>
      </p:sp>
      <p:sp>
        <p:nvSpPr>
          <p:cNvPr id="13" name="Content Placeholder 2">
            <a:extLst>
              <a:ext uri="{FF2B5EF4-FFF2-40B4-BE49-F238E27FC236}">
                <a16:creationId xmlns:a16="http://schemas.microsoft.com/office/drawing/2014/main" id="{DD7C7316-14B6-8E40-96C6-F0ADA9960E03}"/>
              </a:ext>
            </a:extLst>
          </p:cNvPr>
          <p:cNvSpPr>
            <a:spLocks noGrp="1"/>
          </p:cNvSpPr>
          <p:nvPr>
            <p:ph idx="13" hasCustomPrompt="1"/>
          </p:nvPr>
        </p:nvSpPr>
        <p:spPr>
          <a:xfrm>
            <a:off x="450945" y="5863731"/>
            <a:ext cx="6274708" cy="387599"/>
          </a:xfrm>
          <a:prstGeom prst="rect">
            <a:avLst/>
          </a:prstGeom>
        </p:spPr>
        <p:txBody>
          <a:bodyPr tIns="72000">
            <a:noAutofit/>
          </a:bodyPr>
          <a:lstStyle>
            <a:lvl1pPr marL="0" marR="0" indent="0" algn="l" defTabSz="914423" rtl="0" eaLnBrk="1" fontAlgn="auto" latinLnBrk="0" hangingPunct="1">
              <a:lnSpc>
                <a:spcPct val="150000"/>
              </a:lnSpc>
              <a:spcBef>
                <a:spcPts val="81"/>
              </a:spcBef>
              <a:spcAft>
                <a:spcPts val="81"/>
              </a:spcAft>
              <a:buClrTx/>
              <a:buSzTx/>
              <a:buFont typeface="Arial" panose="020B0604020202020204" pitchFamily="34" charset="0"/>
              <a:buNone/>
              <a:tabLst/>
              <a:defRPr sz="975" b="0" i="0" baseline="0">
                <a:latin typeface="BIZ UDPゴシック" panose="020B0400000000000000" pitchFamily="50" charset="-128"/>
                <a:ea typeface="BIZ UDPゴシック" panose="020B0400000000000000" pitchFamily="50" charset="-128"/>
              </a:defRPr>
            </a:lvl1pPr>
          </a:lstStyle>
          <a:p>
            <a:pPr lvl="0"/>
            <a:r>
              <a:rPr lang="en-US" altLang="ja-JP" dirty="0"/>
              <a:t>BIZ</a:t>
            </a:r>
            <a:r>
              <a:rPr lang="ja-JP" altLang="en-US" dirty="0"/>
              <a:t> </a:t>
            </a:r>
            <a:r>
              <a:rPr lang="en-US" altLang="ja-JP" dirty="0"/>
              <a:t>UDP</a:t>
            </a:r>
            <a:r>
              <a:rPr lang="ja-JP" altLang="en-US" dirty="0"/>
              <a:t>ゴシック（１</a:t>
            </a:r>
            <a:r>
              <a:rPr lang="en-US" altLang="ja-JP" dirty="0"/>
              <a:t>2pt</a:t>
            </a:r>
            <a:r>
              <a:rPr lang="ja-JP" altLang="en-US" dirty="0"/>
              <a:t>）</a:t>
            </a:r>
          </a:p>
        </p:txBody>
      </p:sp>
      <p:sp>
        <p:nvSpPr>
          <p:cNvPr id="14" name="Title Placeholder 1">
            <a:extLst>
              <a:ext uri="{FF2B5EF4-FFF2-40B4-BE49-F238E27FC236}">
                <a16:creationId xmlns:a16="http://schemas.microsoft.com/office/drawing/2014/main" id="{0137CFCB-0C08-7C4A-B9E0-9EAF018950A6}"/>
              </a:ext>
            </a:extLst>
          </p:cNvPr>
          <p:cNvSpPr>
            <a:spLocks noGrp="1"/>
          </p:cNvSpPr>
          <p:nvPr>
            <p:ph type="title"/>
          </p:nvPr>
        </p:nvSpPr>
        <p:spPr>
          <a:xfrm>
            <a:off x="450945" y="126514"/>
            <a:ext cx="9004111" cy="759665"/>
          </a:xfrm>
          <a:prstGeom prst="rect">
            <a:avLst/>
          </a:prstGeom>
        </p:spPr>
        <p:txBody>
          <a:bodyPr vert="horz" lIns="91440" tIns="45720" rIns="91440" bIns="45720" rtlCol="0" anchor="ctr">
            <a:noAutofit/>
          </a:bodyPr>
          <a:lstStyle/>
          <a:p>
            <a:r>
              <a:rPr kumimoji="1" lang="en-US" altLang="ja-JP" dirty="0"/>
              <a:t>BIZ</a:t>
            </a:r>
            <a:r>
              <a:rPr kumimoji="1" lang="ja-JP" altLang="en-US" dirty="0"/>
              <a:t> </a:t>
            </a:r>
            <a:r>
              <a:rPr kumimoji="1" lang="en-US" altLang="ja-JP" dirty="0"/>
              <a:t>UDP</a:t>
            </a:r>
            <a:r>
              <a:rPr kumimoji="1" lang="ja-JP" altLang="en-US" dirty="0"/>
              <a:t>ゴシック（</a:t>
            </a:r>
            <a:r>
              <a:rPr kumimoji="1" lang="en-US" altLang="ja-JP" dirty="0"/>
              <a:t>28pt</a:t>
            </a:r>
            <a:r>
              <a:rPr kumimoji="1" lang="ja-JP" altLang="en-US" dirty="0"/>
              <a:t> ボールド）</a:t>
            </a:r>
            <a:endParaRPr lang="en-US" dirty="0"/>
          </a:p>
        </p:txBody>
      </p:sp>
      <p:sp>
        <p:nvSpPr>
          <p:cNvPr id="16" name="テキスト ボックス 15"/>
          <p:cNvSpPr txBox="1"/>
          <p:nvPr userDrawn="1"/>
        </p:nvSpPr>
        <p:spPr>
          <a:xfrm>
            <a:off x="8799314" y="6526708"/>
            <a:ext cx="611460" cy="109270"/>
          </a:xfrm>
          <a:prstGeom prst="rect">
            <a:avLst/>
          </a:prstGeom>
          <a:noFill/>
        </p:spPr>
        <p:txBody>
          <a:bodyPr wrap="square" rtlCol="0" anchor="ctr">
            <a:noAutofit/>
          </a:bodyPr>
          <a:lstStyle/>
          <a:p>
            <a:pPr algn="r"/>
            <a:fld id="{7107A84C-E50A-4028-A5C2-9AEAA890E84D}" type="slidenum">
              <a:rPr kumimoji="1" lang="ja-JP" altLang="en-US" sz="731" smtClean="0">
                <a:solidFill>
                  <a:schemeClr val="tx1"/>
                </a:solidFill>
              </a:rPr>
              <a:t>‹#›</a:t>
            </a:fld>
            <a:endParaRPr kumimoji="1" lang="ja-JP" altLang="en-US" sz="731" dirty="0">
              <a:solidFill>
                <a:schemeClr val="tx1"/>
              </a:solidFill>
            </a:endParaRPr>
          </a:p>
        </p:txBody>
      </p:sp>
      <p:sp>
        <p:nvSpPr>
          <p:cNvPr id="19" name="テキスト プレースホルダー 2"/>
          <p:cNvSpPr>
            <a:spLocks noGrp="1"/>
          </p:cNvSpPr>
          <p:nvPr>
            <p:ph idx="1" hasCustomPrompt="1"/>
          </p:nvPr>
        </p:nvSpPr>
        <p:spPr>
          <a:xfrm>
            <a:off x="450945" y="1630479"/>
            <a:ext cx="6274708" cy="1617345"/>
          </a:xfrm>
          <a:prstGeom prst="rect">
            <a:avLst/>
          </a:prstGeom>
        </p:spPr>
        <p:txBody>
          <a:bodyPr vert="horz" lIns="91440" tIns="45720" rIns="91440" bIns="45720" rtlCol="0">
            <a:noAutofit/>
          </a:bodyPr>
          <a:lstStyle>
            <a:lvl1pPr marL="0" marR="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latin typeface="+mj-lt"/>
              </a:defRPr>
            </a:lvl1pPr>
            <a:lvl2pPr>
              <a:lnSpc>
                <a:spcPct val="130000"/>
              </a:lnSpc>
              <a:spcBef>
                <a:spcPts val="813"/>
              </a:spcBef>
              <a:spcAft>
                <a:spcPts val="0"/>
              </a:spcAft>
              <a:defRPr>
                <a:latin typeface="+mj-lt"/>
              </a:defRPr>
            </a:lvl2pPr>
            <a:lvl3pPr>
              <a:lnSpc>
                <a:spcPct val="130000"/>
              </a:lnSpc>
              <a:spcBef>
                <a:spcPts val="813"/>
              </a:spcBef>
              <a:spcAft>
                <a:spcPts val="0"/>
              </a:spcAft>
              <a:defRPr>
                <a:latin typeface="+mj-lt"/>
              </a:defRPr>
            </a:lvl3pPr>
            <a:lvl4pPr>
              <a:lnSpc>
                <a:spcPct val="130000"/>
              </a:lnSpc>
              <a:spcBef>
                <a:spcPts val="813"/>
              </a:spcBef>
              <a:spcAft>
                <a:spcPts val="0"/>
              </a:spcAft>
              <a:defRPr>
                <a:latin typeface="+mj-lt"/>
              </a:defRPr>
            </a:lvl4pPr>
            <a:lvl5pPr>
              <a:lnSpc>
                <a:spcPct val="130000"/>
              </a:lnSpc>
              <a:spcBef>
                <a:spcPts val="813"/>
              </a:spcBef>
              <a:spcAft>
                <a:spcPts val="0"/>
              </a:spcAft>
              <a:defRPr>
                <a:latin typeface="+mj-lt"/>
              </a:defRPr>
            </a:lvl5pPr>
          </a:lstStyle>
          <a:p>
            <a:pPr marL="0" marR="0" lvl="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pPr>
            <a:r>
              <a:rPr lang="en-US" altLang="ja-JP" dirty="0"/>
              <a:t>BIZ</a:t>
            </a:r>
            <a:r>
              <a:rPr lang="ja-JP" altLang="en-US" dirty="0"/>
              <a:t> </a:t>
            </a:r>
            <a:r>
              <a:rPr lang="en-US" altLang="ja-JP" dirty="0"/>
              <a:t>UDP</a:t>
            </a:r>
            <a:r>
              <a:rPr lang="ja-JP" altLang="en-US" dirty="0"/>
              <a:t>ゴシック（１</a:t>
            </a:r>
            <a:r>
              <a:rPr lang="en-US" altLang="ja-JP" dirty="0"/>
              <a:t>8pt</a:t>
            </a:r>
            <a:r>
              <a:rPr lang="ja-JP" altLang="en-US" dirty="0"/>
              <a:t>　</a:t>
            </a:r>
            <a:r>
              <a:rPr lang="en-US" altLang="ja-JP" dirty="0"/>
              <a:t>※</a:t>
            </a:r>
            <a:r>
              <a:rPr lang="ja-JP" altLang="en-US" dirty="0"/>
              <a:t>強調させるところは濃い赤、ボールドなし）</a:t>
            </a:r>
            <a:endParaRPr lang="en-US" altLang="ja-JP" dirty="0"/>
          </a:p>
        </p:txBody>
      </p:sp>
      <p:sp>
        <p:nvSpPr>
          <p:cNvPr id="20" name="Content Placeholder 2">
            <a:extLst>
              <a:ext uri="{FF2B5EF4-FFF2-40B4-BE49-F238E27FC236}">
                <a16:creationId xmlns:a16="http://schemas.microsoft.com/office/drawing/2014/main" id="{DD7C7316-14B6-8E40-96C6-F0ADA9960E03}"/>
              </a:ext>
            </a:extLst>
          </p:cNvPr>
          <p:cNvSpPr>
            <a:spLocks noGrp="1"/>
          </p:cNvSpPr>
          <p:nvPr>
            <p:ph idx="17" hasCustomPrompt="1"/>
          </p:nvPr>
        </p:nvSpPr>
        <p:spPr>
          <a:xfrm>
            <a:off x="450945" y="982800"/>
            <a:ext cx="6274708" cy="551056"/>
          </a:xfrm>
          <a:prstGeom prst="rect">
            <a:avLst/>
          </a:prstGeom>
        </p:spPr>
        <p:txBody>
          <a:bodyPr tIns="72000">
            <a:noAutofit/>
          </a:bodyPr>
          <a:lstStyle>
            <a:lvl1pPr marL="0" marR="0" indent="0" algn="l" defTabSz="914423" rtl="0" eaLnBrk="1" fontAlgn="auto" latinLnBrk="0" hangingPunct="1">
              <a:lnSpc>
                <a:spcPct val="150000"/>
              </a:lnSpc>
              <a:spcBef>
                <a:spcPts val="81"/>
              </a:spcBef>
              <a:spcAft>
                <a:spcPts val="81"/>
              </a:spcAft>
              <a:buClrTx/>
              <a:buSzTx/>
              <a:buFont typeface="Arial" panose="020B0604020202020204" pitchFamily="34" charset="0"/>
              <a:buNone/>
              <a:tabLst/>
              <a:defRPr sz="1625" b="1" i="0" baseline="0">
                <a:solidFill>
                  <a:schemeClr val="tx1"/>
                </a:solidFill>
                <a:latin typeface="BIZ UDPゴシック" panose="020B0400000000000000" pitchFamily="50" charset="-128"/>
                <a:ea typeface="BIZ UDPゴシック" panose="020B0400000000000000" pitchFamily="50" charset="-128"/>
              </a:defRPr>
            </a:lvl1pPr>
          </a:lstStyle>
          <a:p>
            <a:pPr lvl="0"/>
            <a:r>
              <a:rPr lang="en-US" altLang="ja-JP" dirty="0"/>
              <a:t>BIZ</a:t>
            </a:r>
            <a:r>
              <a:rPr lang="ja-JP" altLang="en-US" dirty="0"/>
              <a:t> </a:t>
            </a:r>
            <a:r>
              <a:rPr lang="en-US" altLang="ja-JP" dirty="0"/>
              <a:t>UDP</a:t>
            </a:r>
            <a:r>
              <a:rPr lang="ja-JP" altLang="en-US" dirty="0"/>
              <a:t>ゴシック（</a:t>
            </a:r>
            <a:r>
              <a:rPr lang="en-US" altLang="ja-JP" dirty="0"/>
              <a:t>20pt</a:t>
            </a:r>
            <a:r>
              <a:rPr lang="ja-JP" altLang="en-US" dirty="0"/>
              <a:t> ボールド）</a:t>
            </a:r>
          </a:p>
        </p:txBody>
      </p:sp>
      <p:sp>
        <p:nvSpPr>
          <p:cNvPr id="21" name="テキスト プレースホルダー 2"/>
          <p:cNvSpPr>
            <a:spLocks noGrp="1"/>
          </p:cNvSpPr>
          <p:nvPr>
            <p:ph idx="18" hasCustomPrompt="1"/>
          </p:nvPr>
        </p:nvSpPr>
        <p:spPr>
          <a:xfrm>
            <a:off x="450944" y="4066523"/>
            <a:ext cx="6274708" cy="1617345"/>
          </a:xfrm>
          <a:prstGeom prst="rect">
            <a:avLst/>
          </a:prstGeom>
        </p:spPr>
        <p:txBody>
          <a:bodyPr vert="horz" lIns="91440" tIns="45720" rIns="91440" bIns="45720" rtlCol="0">
            <a:noAutofit/>
          </a:bodyPr>
          <a:lstStyle>
            <a:lvl1pPr marL="0" marR="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latin typeface="+mj-lt"/>
              </a:defRPr>
            </a:lvl1pPr>
            <a:lvl2pPr>
              <a:lnSpc>
                <a:spcPct val="130000"/>
              </a:lnSpc>
              <a:spcBef>
                <a:spcPts val="813"/>
              </a:spcBef>
              <a:spcAft>
                <a:spcPts val="0"/>
              </a:spcAft>
              <a:defRPr>
                <a:latin typeface="+mj-lt"/>
              </a:defRPr>
            </a:lvl2pPr>
            <a:lvl3pPr>
              <a:lnSpc>
                <a:spcPct val="130000"/>
              </a:lnSpc>
              <a:spcBef>
                <a:spcPts val="813"/>
              </a:spcBef>
              <a:spcAft>
                <a:spcPts val="0"/>
              </a:spcAft>
              <a:defRPr>
                <a:latin typeface="+mj-lt"/>
              </a:defRPr>
            </a:lvl3pPr>
            <a:lvl4pPr>
              <a:lnSpc>
                <a:spcPct val="130000"/>
              </a:lnSpc>
              <a:spcBef>
                <a:spcPts val="813"/>
              </a:spcBef>
              <a:spcAft>
                <a:spcPts val="0"/>
              </a:spcAft>
              <a:defRPr>
                <a:latin typeface="+mj-lt"/>
              </a:defRPr>
            </a:lvl4pPr>
            <a:lvl5pPr>
              <a:lnSpc>
                <a:spcPct val="130000"/>
              </a:lnSpc>
              <a:spcBef>
                <a:spcPts val="813"/>
              </a:spcBef>
              <a:spcAft>
                <a:spcPts val="0"/>
              </a:spcAft>
              <a:defRPr>
                <a:latin typeface="+mj-lt"/>
              </a:defRPr>
            </a:lvl5pPr>
          </a:lstStyle>
          <a:p>
            <a:pPr marL="0" marR="0" lvl="0" indent="0" algn="l" defTabSz="914423" rtl="0" eaLnBrk="1" fontAlgn="auto" latinLnBrk="0" hangingPunct="1">
              <a:lnSpc>
                <a:spcPct val="100000"/>
              </a:lnSpc>
              <a:spcBef>
                <a:spcPts val="488"/>
              </a:spcBef>
              <a:spcAft>
                <a:spcPts val="488"/>
              </a:spcAft>
              <a:buClrTx/>
              <a:buSzTx/>
              <a:buFont typeface="Arial" panose="020B0604020202020204" pitchFamily="34" charset="0"/>
              <a:buNone/>
              <a:tabLst/>
              <a:defRPr/>
            </a:pPr>
            <a:r>
              <a:rPr lang="en-US" altLang="ja-JP" dirty="0"/>
              <a:t>BIZ</a:t>
            </a:r>
            <a:r>
              <a:rPr lang="ja-JP" altLang="en-US" dirty="0"/>
              <a:t> </a:t>
            </a:r>
            <a:r>
              <a:rPr lang="en-US" altLang="ja-JP" dirty="0"/>
              <a:t>UDP</a:t>
            </a:r>
            <a:r>
              <a:rPr lang="ja-JP" altLang="en-US" dirty="0"/>
              <a:t>ゴシック（１</a:t>
            </a:r>
            <a:r>
              <a:rPr lang="en-US" altLang="ja-JP" dirty="0"/>
              <a:t>8pt</a:t>
            </a:r>
            <a:r>
              <a:rPr lang="ja-JP" altLang="en-US" dirty="0"/>
              <a:t>　</a:t>
            </a:r>
            <a:r>
              <a:rPr lang="en-US" altLang="ja-JP" dirty="0"/>
              <a:t>※</a:t>
            </a:r>
            <a:r>
              <a:rPr lang="ja-JP" altLang="en-US" dirty="0"/>
              <a:t>強調させるところは濃い赤、ボールドなし）</a:t>
            </a:r>
            <a:endParaRPr lang="en-US" altLang="ja-JP" dirty="0"/>
          </a:p>
        </p:txBody>
      </p:sp>
      <p:sp>
        <p:nvSpPr>
          <p:cNvPr id="22" name="Content Placeholder 2">
            <a:extLst>
              <a:ext uri="{FF2B5EF4-FFF2-40B4-BE49-F238E27FC236}">
                <a16:creationId xmlns:a16="http://schemas.microsoft.com/office/drawing/2014/main" id="{DD7C7316-14B6-8E40-96C6-F0ADA9960E03}"/>
              </a:ext>
            </a:extLst>
          </p:cNvPr>
          <p:cNvSpPr>
            <a:spLocks noGrp="1"/>
          </p:cNvSpPr>
          <p:nvPr>
            <p:ph idx="19" hasCustomPrompt="1"/>
          </p:nvPr>
        </p:nvSpPr>
        <p:spPr>
          <a:xfrm>
            <a:off x="450944" y="3418844"/>
            <a:ext cx="6274708" cy="551056"/>
          </a:xfrm>
          <a:prstGeom prst="rect">
            <a:avLst/>
          </a:prstGeom>
        </p:spPr>
        <p:txBody>
          <a:bodyPr tIns="72000">
            <a:noAutofit/>
          </a:bodyPr>
          <a:lstStyle>
            <a:lvl1pPr marL="0" marR="0" indent="0" algn="l" defTabSz="914423" rtl="0" eaLnBrk="1" fontAlgn="auto" latinLnBrk="0" hangingPunct="1">
              <a:lnSpc>
                <a:spcPct val="150000"/>
              </a:lnSpc>
              <a:spcBef>
                <a:spcPts val="81"/>
              </a:spcBef>
              <a:spcAft>
                <a:spcPts val="81"/>
              </a:spcAft>
              <a:buClrTx/>
              <a:buSzTx/>
              <a:buFont typeface="Arial" panose="020B0604020202020204" pitchFamily="34" charset="0"/>
              <a:buNone/>
              <a:tabLst/>
              <a:defRPr sz="1625" b="1" i="0" baseline="0">
                <a:solidFill>
                  <a:schemeClr val="tx1"/>
                </a:solidFill>
                <a:latin typeface="BIZ UDPゴシック" panose="020B0400000000000000" pitchFamily="50" charset="-128"/>
                <a:ea typeface="BIZ UDPゴシック" panose="020B0400000000000000" pitchFamily="50" charset="-128"/>
              </a:defRPr>
            </a:lvl1pPr>
          </a:lstStyle>
          <a:p>
            <a:pPr lvl="0"/>
            <a:r>
              <a:rPr lang="en-US" altLang="ja-JP" dirty="0"/>
              <a:t>BIZ</a:t>
            </a:r>
            <a:r>
              <a:rPr lang="ja-JP" altLang="en-US" dirty="0"/>
              <a:t> </a:t>
            </a:r>
            <a:r>
              <a:rPr lang="en-US" altLang="ja-JP" dirty="0"/>
              <a:t>UDP</a:t>
            </a:r>
            <a:r>
              <a:rPr lang="ja-JP" altLang="en-US" dirty="0"/>
              <a:t>ゴシック（</a:t>
            </a:r>
            <a:r>
              <a:rPr lang="en-US" altLang="ja-JP" dirty="0"/>
              <a:t>20pt</a:t>
            </a:r>
            <a:r>
              <a:rPr lang="ja-JP" altLang="en-US" dirty="0"/>
              <a:t> ボールド）</a:t>
            </a:r>
          </a:p>
        </p:txBody>
      </p:sp>
    </p:spTree>
    <p:extLst>
      <p:ext uri="{BB962C8B-B14F-4D97-AF65-F5344CB8AC3E}">
        <p14:creationId xmlns:p14="http://schemas.microsoft.com/office/powerpoint/2010/main" val="126577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2302" name="Rectangle 14"/>
          <p:cNvSpPr>
            <a:spLocks noGrp="1" noChangeArrowheads="1"/>
          </p:cNvSpPr>
          <p:nvPr>
            <p:ph type="sldNum" sz="quarter" idx="4"/>
          </p:nvPr>
        </p:nvSpPr>
        <p:spPr bwMode="auto">
          <a:xfrm>
            <a:off x="9265263" y="6555100"/>
            <a:ext cx="412750" cy="15240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100" i="0" baseline="0">
                <a:solidFill>
                  <a:srgbClr val="0068B7"/>
                </a:solidFill>
                <a:latin typeface="Segoe UI" panose="020B0502040204020203" pitchFamily="34" charset="0"/>
                <a:ea typeface="Meiryo UI" panose="020B0604030504040204" pitchFamily="50" charset="-128"/>
              </a:defRPr>
            </a:lvl1pPr>
          </a:lstStyle>
          <a:p>
            <a:pPr>
              <a:defRPr/>
            </a:pPr>
            <a:fld id="{8E58A527-882C-4588-8F3C-FF7CD96F56E1}" type="slidenum">
              <a:rPr lang="en-US" altLang="ja-JP" smtClean="0"/>
              <a:pPr>
                <a:defRPr/>
              </a:pPr>
              <a:t>‹#›</a:t>
            </a:fld>
            <a:endParaRPr lang="en-US" altLang="ja-JP" dirty="0"/>
          </a:p>
        </p:txBody>
      </p:sp>
    </p:spTree>
    <p:extLst>
      <p:ext uri="{BB962C8B-B14F-4D97-AF65-F5344CB8AC3E}">
        <p14:creationId xmlns:p14="http://schemas.microsoft.com/office/powerpoint/2010/main" val="1868576744"/>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Lst>
  <p:hf hdr="0" ftr="0" dt="0"/>
  <p:txStyles>
    <p:titleStyle>
      <a:lvl1pPr algn="l" rtl="0" eaLnBrk="0" fontAlgn="base" hangingPunct="0">
        <a:spcBef>
          <a:spcPct val="0"/>
        </a:spcBef>
        <a:spcAft>
          <a:spcPct val="0"/>
        </a:spcAft>
        <a:defRPr kumimoji="1" sz="2400" b="1">
          <a:solidFill>
            <a:srgbClr val="0068B7"/>
          </a:solidFill>
          <a:latin typeface="+mj-lt"/>
          <a:ea typeface="+mj-ea"/>
          <a:cs typeface="+mj-cs"/>
        </a:defRPr>
      </a:lvl1pPr>
      <a:lvl2pPr algn="l" rtl="0" eaLnBrk="0" fontAlgn="base" hangingPunct="0">
        <a:spcBef>
          <a:spcPct val="0"/>
        </a:spcBef>
        <a:spcAft>
          <a:spcPct val="0"/>
        </a:spcAft>
        <a:defRPr kumimoji="1" sz="2400" b="1">
          <a:solidFill>
            <a:srgbClr val="0068B7"/>
          </a:solidFill>
          <a:latin typeface="Consolas" pitchFamily="49" charset="0"/>
          <a:ea typeface="HG丸ｺﾞｼｯｸM-PRO" pitchFamily="50" charset="-128"/>
        </a:defRPr>
      </a:lvl2pPr>
      <a:lvl3pPr algn="l" rtl="0" eaLnBrk="0" fontAlgn="base" hangingPunct="0">
        <a:spcBef>
          <a:spcPct val="0"/>
        </a:spcBef>
        <a:spcAft>
          <a:spcPct val="0"/>
        </a:spcAft>
        <a:defRPr kumimoji="1" sz="2400" b="1">
          <a:solidFill>
            <a:srgbClr val="0068B7"/>
          </a:solidFill>
          <a:latin typeface="Consolas" pitchFamily="49" charset="0"/>
          <a:ea typeface="HG丸ｺﾞｼｯｸM-PRO" pitchFamily="50" charset="-128"/>
        </a:defRPr>
      </a:lvl3pPr>
      <a:lvl4pPr algn="l" rtl="0" eaLnBrk="0" fontAlgn="base" hangingPunct="0">
        <a:spcBef>
          <a:spcPct val="0"/>
        </a:spcBef>
        <a:spcAft>
          <a:spcPct val="0"/>
        </a:spcAft>
        <a:defRPr kumimoji="1" sz="2400" b="1">
          <a:solidFill>
            <a:srgbClr val="0068B7"/>
          </a:solidFill>
          <a:latin typeface="Consolas" pitchFamily="49" charset="0"/>
          <a:ea typeface="HG丸ｺﾞｼｯｸM-PRO" pitchFamily="50" charset="-128"/>
        </a:defRPr>
      </a:lvl4pPr>
      <a:lvl5pPr algn="l" rtl="0" eaLnBrk="0" fontAlgn="base" hangingPunct="0">
        <a:spcBef>
          <a:spcPct val="0"/>
        </a:spcBef>
        <a:spcAft>
          <a:spcPct val="0"/>
        </a:spcAft>
        <a:defRPr kumimoji="1" sz="2400" b="1">
          <a:solidFill>
            <a:srgbClr val="0068B7"/>
          </a:solidFill>
          <a:latin typeface="Consolas" pitchFamily="49" charset="0"/>
          <a:ea typeface="HG丸ｺﾞｼｯｸM-PRO" pitchFamily="50" charset="-128"/>
        </a:defRPr>
      </a:lvl5pPr>
      <a:lvl6pPr marL="457200" algn="ctr" rtl="0" fontAlgn="base">
        <a:spcBef>
          <a:spcPct val="0"/>
        </a:spcBef>
        <a:spcAft>
          <a:spcPct val="0"/>
        </a:spcAft>
        <a:defRPr kumimoji="1" sz="2800">
          <a:solidFill>
            <a:schemeClr val="tx2"/>
          </a:solidFill>
          <a:latin typeface="Times New Roman" charset="0"/>
          <a:ea typeface="ＭＳ Ｐゴシック" charset="-128"/>
        </a:defRPr>
      </a:lvl6pPr>
      <a:lvl7pPr marL="914400" algn="ctr" rtl="0" fontAlgn="base">
        <a:spcBef>
          <a:spcPct val="0"/>
        </a:spcBef>
        <a:spcAft>
          <a:spcPct val="0"/>
        </a:spcAft>
        <a:defRPr kumimoji="1" sz="2800">
          <a:solidFill>
            <a:schemeClr val="tx2"/>
          </a:solidFill>
          <a:latin typeface="Times New Roman" charset="0"/>
          <a:ea typeface="ＭＳ Ｐゴシック" charset="-128"/>
        </a:defRPr>
      </a:lvl7pPr>
      <a:lvl8pPr marL="1371600" algn="ctr" rtl="0" fontAlgn="base">
        <a:spcBef>
          <a:spcPct val="0"/>
        </a:spcBef>
        <a:spcAft>
          <a:spcPct val="0"/>
        </a:spcAft>
        <a:defRPr kumimoji="1" sz="2800">
          <a:solidFill>
            <a:schemeClr val="tx2"/>
          </a:solidFill>
          <a:latin typeface="Times New Roman" charset="0"/>
          <a:ea typeface="ＭＳ Ｐゴシック" charset="-128"/>
        </a:defRPr>
      </a:lvl8pPr>
      <a:lvl9pPr marL="1828800" algn="ctr" rtl="0" fontAlgn="base">
        <a:spcBef>
          <a:spcPct val="0"/>
        </a:spcBef>
        <a:spcAft>
          <a:spcPct val="0"/>
        </a:spcAft>
        <a:defRPr kumimoji="1" sz="2800">
          <a:solidFill>
            <a:schemeClr val="tx2"/>
          </a:solidFill>
          <a:latin typeface="Times New Roman" charset="0"/>
          <a:ea typeface="ＭＳ Ｐゴシック" charset="-128"/>
        </a:defRPr>
      </a:lvl9pPr>
    </p:titleStyle>
    <p:bodyStyle>
      <a:lvl1pPr marL="342900" indent="-342900" algn="l" rtl="0" eaLnBrk="0" fontAlgn="base" hangingPunct="0">
        <a:spcBef>
          <a:spcPct val="20000"/>
        </a:spcBef>
        <a:spcAft>
          <a:spcPct val="0"/>
        </a:spcAft>
        <a:buChar char="•"/>
        <a:defRPr kumimoji="1" sz="2400">
          <a:solidFill>
            <a:schemeClr val="tx1"/>
          </a:solidFill>
          <a:latin typeface="+mj-ea"/>
          <a:ea typeface="+mj-ea"/>
          <a:cs typeface="+mn-cs"/>
        </a:defRPr>
      </a:lvl1pPr>
      <a:lvl2pPr marL="742950" indent="-285750" algn="l" rtl="0" eaLnBrk="0" fontAlgn="base" hangingPunct="0">
        <a:spcBef>
          <a:spcPct val="20000"/>
        </a:spcBef>
        <a:spcAft>
          <a:spcPct val="0"/>
        </a:spcAft>
        <a:buChar char="–"/>
        <a:defRPr kumimoji="1" sz="2400">
          <a:solidFill>
            <a:schemeClr val="tx1"/>
          </a:solidFill>
          <a:latin typeface="+mj-ea"/>
          <a:ea typeface="+mj-ea"/>
        </a:defRPr>
      </a:lvl2pPr>
      <a:lvl3pPr marL="1143000" indent="-228600" algn="l" rtl="0" eaLnBrk="0" fontAlgn="base" hangingPunct="0">
        <a:spcBef>
          <a:spcPct val="20000"/>
        </a:spcBef>
        <a:spcAft>
          <a:spcPct val="0"/>
        </a:spcAft>
        <a:buChar char="•"/>
        <a:defRPr kumimoji="1" sz="2000">
          <a:solidFill>
            <a:schemeClr val="tx1"/>
          </a:solidFill>
          <a:latin typeface="+mj-ea"/>
          <a:ea typeface="+mj-ea"/>
        </a:defRPr>
      </a:lvl3pPr>
      <a:lvl4pPr marL="1600200" indent="-228600" algn="l" rtl="0" eaLnBrk="0" fontAlgn="base" hangingPunct="0">
        <a:spcBef>
          <a:spcPct val="20000"/>
        </a:spcBef>
        <a:spcAft>
          <a:spcPct val="0"/>
        </a:spcAft>
        <a:buChar char="–"/>
        <a:defRPr kumimoji="1">
          <a:solidFill>
            <a:schemeClr val="tx1"/>
          </a:solidFill>
          <a:latin typeface="+mj-ea"/>
          <a:ea typeface="+mj-ea"/>
        </a:defRPr>
      </a:lvl4pPr>
      <a:lvl5pPr marL="2057400" indent="-228600" algn="l" rtl="0" eaLnBrk="0" fontAlgn="base" hangingPunct="0">
        <a:spcBef>
          <a:spcPct val="20000"/>
        </a:spcBef>
        <a:spcAft>
          <a:spcPct val="0"/>
        </a:spcAft>
        <a:buChar char="»"/>
        <a:defRPr kumimoji="1" sz="1600">
          <a:solidFill>
            <a:schemeClr val="tx1"/>
          </a:solidFill>
          <a:latin typeface="+mj-ea"/>
          <a:ea typeface="+mj-ea"/>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4542385"/>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Lst>
  <p:hf sldNum="0" hdr="0" ftr="0" dt="0"/>
  <p:txStyles>
    <p:titleStyle>
      <a:lvl1pPr algn="l" defTabSz="914423" rtl="0" eaLnBrk="1" latinLnBrk="0" hangingPunct="1">
        <a:lnSpc>
          <a:spcPct val="90000"/>
        </a:lnSpc>
        <a:spcBef>
          <a:spcPct val="0"/>
        </a:spcBef>
        <a:buNone/>
        <a:defRPr kumimoji="1" sz="2275" b="1" i="0" kern="120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0" marR="0" indent="0" algn="l" defTabSz="914423" rtl="0" eaLnBrk="1" fontAlgn="auto" latinLnBrk="0" hangingPunct="1">
        <a:lnSpc>
          <a:spcPct val="130000"/>
        </a:lnSpc>
        <a:spcBef>
          <a:spcPts val="975"/>
        </a:spcBef>
        <a:spcAft>
          <a:spcPts val="0"/>
        </a:spcAft>
        <a:buClrTx/>
        <a:buSzTx/>
        <a:buFont typeface="Arial" panose="020B0604020202020204" pitchFamily="34" charset="0"/>
        <a:buNone/>
        <a:tabLst/>
        <a:defRPr kumimoji="1" sz="1463" b="0" i="0" kern="1200" baseline="0">
          <a:solidFill>
            <a:schemeClr val="tx1"/>
          </a:solidFill>
          <a:latin typeface="BIZ UDPゴシック" panose="020B0400000000000000" pitchFamily="50" charset="-128"/>
          <a:ea typeface="BIZ UDPゴシック" panose="020B0400000000000000" pitchFamily="50" charset="-128"/>
          <a:cs typeface="+mn-cs"/>
        </a:defRPr>
      </a:lvl1pPr>
      <a:lvl2pPr marL="685817" indent="-228606" algn="l" defTabSz="914423"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8" indent="-228606" algn="l" defTabSz="914423"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40"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52"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63"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74"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7" indent="-228606" algn="l" defTabSz="914423"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8"/>
          <p:cNvSpPr txBox="1">
            <a:spLocks noChangeArrowheads="1"/>
          </p:cNvSpPr>
          <p:nvPr/>
        </p:nvSpPr>
        <p:spPr bwMode="auto">
          <a:xfrm>
            <a:off x="695938" y="874713"/>
            <a:ext cx="856932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600" dirty="0">
                <a:latin typeface="Segoe UI" panose="020B0502040204020203" pitchFamily="34" charset="0"/>
                <a:cs typeface="Segoe UI" panose="020B0502040204020203" pitchFamily="34" charset="0"/>
              </a:rPr>
              <a:t>NaN#26 Meeting</a:t>
            </a:r>
          </a:p>
          <a:p>
            <a:pPr eaLnBrk="1" hangingPunct="1">
              <a:spcBef>
                <a:spcPct val="0"/>
              </a:spcBef>
              <a:buFontTx/>
              <a:buNone/>
            </a:pPr>
            <a:r>
              <a:rPr lang="en-US" altLang="ja-JP" sz="1600" dirty="0">
                <a:latin typeface="Segoe UI" panose="020B0502040204020203" pitchFamily="34" charset="0"/>
                <a:cs typeface="Segoe UI" panose="020B0502040204020203" pitchFamily="34" charset="0"/>
              </a:rPr>
              <a:t>20 – 22  June 2023</a:t>
            </a:r>
          </a:p>
          <a:p>
            <a:pPr eaLnBrk="1" hangingPunct="1">
              <a:spcBef>
                <a:spcPct val="0"/>
              </a:spcBef>
              <a:buFontTx/>
              <a:buNone/>
            </a:pPr>
            <a:endParaRPr lang="en-US" altLang="ja-JP" sz="1800" dirty="0">
              <a:latin typeface="Segoe UI" panose="020B0502040204020203" pitchFamily="34" charset="0"/>
              <a:cs typeface="Segoe UI" panose="020B0502040204020203" pitchFamily="34" charset="0"/>
            </a:endParaRPr>
          </a:p>
          <a:p>
            <a:pPr>
              <a:spcBef>
                <a:spcPct val="0"/>
              </a:spcBef>
              <a:buNone/>
            </a:pPr>
            <a:r>
              <a:rPr lang="en-US" altLang="ja-JP" sz="2000" dirty="0">
                <a:solidFill>
                  <a:srgbClr val="000000"/>
                </a:solidFill>
                <a:latin typeface="Segoe UI" panose="020B0502040204020203" pitchFamily="34" charset="0"/>
                <a:cs typeface="Segoe UI" panose="020B0502040204020203" pitchFamily="34" charset="0"/>
              </a:rPr>
              <a:t>Title: Introduction of Upcoming all IP Network and related numbering issues in Japan</a:t>
            </a:r>
            <a:endParaRPr lang="en-US" altLang="ja-JP" sz="2000" dirty="0">
              <a:latin typeface="Segoe UI" panose="020B0502040204020203" pitchFamily="34" charset="0"/>
              <a:cs typeface="Segoe UI" panose="020B0502040204020203" pitchFamily="34" charset="0"/>
            </a:endParaRPr>
          </a:p>
          <a:p>
            <a:pPr eaLnBrk="1" hangingPunct="1">
              <a:spcBef>
                <a:spcPct val="0"/>
              </a:spcBef>
              <a:buFontTx/>
              <a:buNone/>
            </a:pPr>
            <a:endParaRPr lang="en-US" altLang="ja-JP" sz="1600" dirty="0">
              <a:latin typeface="Segoe UI" panose="020B0502040204020203" pitchFamily="34" charset="0"/>
              <a:cs typeface="Segoe UI" panose="020B0502040204020203" pitchFamily="34" charset="0"/>
            </a:endParaRPr>
          </a:p>
          <a:p>
            <a:pPr eaLnBrk="1" hangingPunct="1">
              <a:spcBef>
                <a:spcPct val="0"/>
              </a:spcBef>
              <a:buFontTx/>
              <a:buNone/>
            </a:pPr>
            <a:r>
              <a:rPr lang="en-US" altLang="ja-JP" sz="1600" dirty="0">
                <a:latin typeface="Segoe UI" panose="020B0502040204020203" pitchFamily="34" charset="0"/>
                <a:cs typeface="Segoe UI" panose="020B0502040204020203" pitchFamily="34" charset="0"/>
              </a:rPr>
              <a:t>Source:	NTT</a:t>
            </a:r>
          </a:p>
          <a:p>
            <a:pPr eaLnBrk="1" hangingPunct="1">
              <a:spcBef>
                <a:spcPct val="0"/>
              </a:spcBef>
              <a:buFontTx/>
              <a:buNone/>
            </a:pPr>
            <a:r>
              <a:rPr lang="en-US" altLang="ja-JP" sz="1600" dirty="0">
                <a:solidFill>
                  <a:srgbClr val="000000"/>
                </a:solidFill>
                <a:latin typeface="Segoe UI" panose="020B0502040204020203" pitchFamily="34" charset="0"/>
                <a:cs typeface="Segoe UI" panose="020B0502040204020203" pitchFamily="34" charset="0"/>
              </a:rPr>
              <a:t>Contact:	Koji Isshiki &lt;koji.isshiki@as.ntt-at.co.jp&gt;, NTT</a:t>
            </a:r>
            <a:endParaRPr lang="en-US" altLang="ja-JP" sz="1600" dirty="0">
              <a:latin typeface="Segoe UI" panose="020B0502040204020203" pitchFamily="34" charset="0"/>
              <a:cs typeface="Segoe UI" panose="020B0502040204020203" pitchFamily="34" charset="0"/>
            </a:endParaRPr>
          </a:p>
          <a:p>
            <a:pPr eaLnBrk="1" hangingPunct="1">
              <a:spcBef>
                <a:spcPct val="0"/>
              </a:spcBef>
              <a:buFontTx/>
              <a:buNone/>
            </a:pPr>
            <a:endParaRPr lang="en-US" altLang="ja-JP" sz="1600" dirty="0">
              <a:latin typeface="Segoe UI" panose="020B0502040204020203" pitchFamily="34" charset="0"/>
              <a:cs typeface="Segoe UI" panose="020B0502040204020203" pitchFamily="34" charset="0"/>
            </a:endParaRPr>
          </a:p>
        </p:txBody>
      </p:sp>
      <p:sp>
        <p:nvSpPr>
          <p:cNvPr id="5123" name="Line 9"/>
          <p:cNvSpPr>
            <a:spLocks noChangeShapeType="1"/>
          </p:cNvSpPr>
          <p:nvPr/>
        </p:nvSpPr>
        <p:spPr bwMode="auto">
          <a:xfrm>
            <a:off x="920750" y="1539875"/>
            <a:ext cx="80645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4" name="Line 10"/>
          <p:cNvSpPr>
            <a:spLocks noChangeShapeType="1"/>
          </p:cNvSpPr>
          <p:nvPr/>
        </p:nvSpPr>
        <p:spPr bwMode="auto">
          <a:xfrm>
            <a:off x="776287" y="3029149"/>
            <a:ext cx="80645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5" name="Text Box 5"/>
          <p:cNvSpPr txBox="1">
            <a:spLocks noChangeArrowheads="1"/>
          </p:cNvSpPr>
          <p:nvPr/>
        </p:nvSpPr>
        <p:spPr bwMode="auto">
          <a:xfrm>
            <a:off x="783583" y="3336910"/>
            <a:ext cx="8201667" cy="120032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en-US" altLang="ja-JP" sz="1800" dirty="0">
                <a:latin typeface="Segoe UI" panose="020B0502040204020203" pitchFamily="34" charset="0"/>
                <a:ea typeface="Meiryo UI" panose="020B0604030504040204" pitchFamily="50" charset="-128"/>
                <a:cs typeface="Segoe UI" panose="020B0502040204020203" pitchFamily="34" charset="0"/>
              </a:rPr>
              <a:t>This document introduces upcoming all IP Network (migration from PSTN to IP network) and </a:t>
            </a:r>
            <a:r>
              <a:rPr lang="en-US" altLang="ja-JP" sz="1800" dirty="0">
                <a:solidFill>
                  <a:srgbClr val="000000"/>
                </a:solidFill>
                <a:latin typeface="Segoe UI" panose="020B0502040204020203" pitchFamily="34" charset="0"/>
                <a:cs typeface="Segoe UI" panose="020B0502040204020203" pitchFamily="34" charset="0"/>
              </a:rPr>
              <a:t>related numbering issues in Japan. </a:t>
            </a:r>
            <a:r>
              <a:rPr lang="en-US" altLang="ja-JP" sz="1800" dirty="0">
                <a:latin typeface="Segoe UI" panose="020B0502040204020203" pitchFamily="34" charset="0"/>
                <a:ea typeface="Meiryo UI" panose="020B0604030504040204" pitchFamily="50" charset="-128"/>
                <a:cs typeface="Segoe UI" panose="020B0502040204020203" pitchFamily="34" charset="0"/>
              </a:rPr>
              <a:t>Major topics related to all IP Network and numbering in Japan are number portability, quality of service and emergency call services. Also issues of interworking to Internet is mentioned.</a:t>
            </a:r>
          </a:p>
        </p:txBody>
      </p:sp>
      <p:sp>
        <p:nvSpPr>
          <p:cNvPr id="6" name="スライド番号プレースホルダー 4">
            <a:extLst>
              <a:ext uri="{FF2B5EF4-FFF2-40B4-BE49-F238E27FC236}">
                <a16:creationId xmlns:a16="http://schemas.microsoft.com/office/drawing/2014/main" id="{836C3237-7460-4220-8E62-5E8DCC24B24F}"/>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r>
              <a:rPr lang="en-US" altLang="ja-JP" kern="0" dirty="0"/>
              <a:t>0</a:t>
            </a:r>
          </a:p>
        </p:txBody>
      </p:sp>
    </p:spTree>
    <p:extLst>
      <p:ext uri="{BB962C8B-B14F-4D97-AF65-F5344CB8AC3E}">
        <p14:creationId xmlns:p14="http://schemas.microsoft.com/office/powerpoint/2010/main" val="1277800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508802"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9</a:t>
            </a:fld>
            <a:endParaRPr lang="en-US" altLang="ja-JP" kern="0" dirty="0"/>
          </a:p>
        </p:txBody>
      </p:sp>
      <p:sp>
        <p:nvSpPr>
          <p:cNvPr id="7" name="Text Box 51">
            <a:extLst>
              <a:ext uri="{FF2B5EF4-FFF2-40B4-BE49-F238E27FC236}">
                <a16:creationId xmlns:a16="http://schemas.microsoft.com/office/drawing/2014/main" id="{2E91BB9E-32F3-C7FB-1728-B01C9A1DF60B}"/>
              </a:ext>
            </a:extLst>
          </p:cNvPr>
          <p:cNvSpPr txBox="1">
            <a:spLocks noChangeArrowheads="1"/>
          </p:cNvSpPr>
          <p:nvPr/>
        </p:nvSpPr>
        <p:spPr bwMode="auto">
          <a:xfrm>
            <a:off x="699078" y="-34435"/>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Issues under consideration and background </a:t>
            </a:r>
          </a:p>
        </p:txBody>
      </p:sp>
      <p:pic>
        <p:nvPicPr>
          <p:cNvPr id="8" name="図 7">
            <a:extLst>
              <a:ext uri="{FF2B5EF4-FFF2-40B4-BE49-F238E27FC236}">
                <a16:creationId xmlns:a16="http://schemas.microsoft.com/office/drawing/2014/main" id="{454D55D6-ADF6-873D-F7DB-4F18C916E9B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94345" y="4563370"/>
            <a:ext cx="6590030" cy="1784350"/>
          </a:xfrm>
          <a:prstGeom prst="rect">
            <a:avLst/>
          </a:prstGeom>
          <a:noFill/>
          <a:ln>
            <a:noFill/>
          </a:ln>
        </p:spPr>
      </p:pic>
      <p:sp>
        <p:nvSpPr>
          <p:cNvPr id="9" name="テキスト ボックス 8">
            <a:extLst>
              <a:ext uri="{FF2B5EF4-FFF2-40B4-BE49-F238E27FC236}">
                <a16:creationId xmlns:a16="http://schemas.microsoft.com/office/drawing/2014/main" id="{2BED7A64-D4B4-69C7-8B65-6869FD62C47F}"/>
              </a:ext>
            </a:extLst>
          </p:cNvPr>
          <p:cNvSpPr txBox="1">
            <a:spLocks noChangeArrowheads="1"/>
          </p:cNvSpPr>
          <p:nvPr/>
        </p:nvSpPr>
        <p:spPr bwMode="auto">
          <a:xfrm>
            <a:off x="325190" y="291475"/>
            <a:ext cx="9380338" cy="3857605"/>
          </a:xfrm>
          <a:prstGeom prst="rect">
            <a:avLst/>
          </a:prstGeom>
          <a:noFill/>
          <a:ln w="9525" cmpd="sng">
            <a:noFill/>
            <a:miter lim="800000"/>
            <a:headEnd/>
            <a:tailEnd/>
          </a:ln>
          <a:extLst>
            <a:ext uri="{909E8E84-426E-40DD-AFC4-6F175D3DCCD1}">
              <a14:hiddenFill xmlns:a14="http://schemas.microsoft.com/office/drawing/2010/main">
                <a:solidFill>
                  <a:srgbClr val="FFFFFF"/>
                </a:solidFill>
              </a14:hiddenFill>
            </a:ext>
          </a:extLst>
        </p:spPr>
        <p:txBody>
          <a:bodyPr lIns="137160" tIns="91440" rIns="137160" bIns="91440" anchor="ctr" upright="1"/>
          <a:lstStyle/>
          <a:p>
            <a:pPr>
              <a:spcBef>
                <a:spcPts val="0"/>
              </a:spcBef>
              <a:spcAft>
                <a:spcPts val="0"/>
              </a:spcAft>
              <a:defRPr/>
            </a:pPr>
            <a:r>
              <a:rPr lang="en-US" altLang="ja-JP" sz="1600" b="1" kern="100" dirty="0">
                <a:solidFill>
                  <a:srgbClr val="0068B7"/>
                </a:solidFill>
                <a:latin typeface="Segoe UI" panose="020B0502040204020203" pitchFamily="34" charset="0"/>
                <a:ea typeface="游ゴシック" panose="020B0400000000000000" pitchFamily="50" charset="-128"/>
                <a:cs typeface="Segoe UI" panose="020B0502040204020203" pitchFamily="34" charset="0"/>
              </a:rPr>
              <a:t>Background of the issues</a:t>
            </a:r>
            <a:endParaRPr lang="en-US" altLang="ja-JP" sz="1600" kern="100" dirty="0">
              <a:solidFill>
                <a:srgbClr val="0068B7"/>
              </a:solidFill>
              <a:latin typeface="Segoe UI" panose="020B0502040204020203" pitchFamily="34" charset="0"/>
              <a:ea typeface="游ゴシック" panose="020B0400000000000000" pitchFamily="50" charset="-128"/>
              <a:cs typeface="Segoe UI" panose="020B0502040204020203" pitchFamily="34" charset="0"/>
            </a:endParaRPr>
          </a:p>
          <a:p>
            <a:pPr>
              <a:spcBef>
                <a:spcPts val="0"/>
              </a:spcBef>
              <a:spcAft>
                <a:spcPts val="0"/>
              </a:spcAft>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0AB-J VoIP NW is a fixed network, and the service of it has high voice quality (Quality Class A) and high reliability (calling number is strictly checked and spoofing of number is difficult to occur). However, due to the increase in telecommuting and business trips of telephone users, the demand for services such as cloud PBX via the Internet is increasing, and it is necessary to consider the issue of nomadic use of 0AB-J numbers.</a:t>
            </a:r>
          </a:p>
          <a:p>
            <a:pPr>
              <a:spcBef>
                <a:spcPts val="0"/>
              </a:spcBef>
              <a:spcAft>
                <a:spcPts val="0"/>
              </a:spcAft>
              <a:defRPr/>
            </a:pPr>
            <a:r>
              <a:rPr lang="en-US" altLang="ja-JP" sz="1600" b="1" kern="100" dirty="0">
                <a:solidFill>
                  <a:srgbClr val="0068B7"/>
                </a:solidFill>
                <a:latin typeface="Segoe UI" panose="020B0502040204020203" pitchFamily="34" charset="0"/>
                <a:ea typeface="游ゴシック" panose="020B0400000000000000" pitchFamily="50" charset="-128"/>
                <a:cs typeface="Segoe UI" panose="020B0502040204020203" pitchFamily="34" charset="0"/>
              </a:rPr>
              <a:t>Examples of the issues</a:t>
            </a:r>
            <a:r>
              <a:rPr lang="en-US" altLang="ja-JP" sz="1600" b="1"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a:t>
            </a:r>
            <a:endPar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endParaRPr>
          </a:p>
          <a:p>
            <a:pPr>
              <a:spcBef>
                <a:spcPts val="0"/>
              </a:spcBef>
              <a:spcAft>
                <a:spcPts val="0"/>
              </a:spcAft>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Interworking between 0AB-J NW and the Internet described in the following figures are some of the examples of the issues under consideration. </a:t>
            </a:r>
          </a:p>
          <a:p>
            <a:pPr marL="285750" indent="-285750">
              <a:spcBef>
                <a:spcPts val="0"/>
              </a:spcBef>
              <a:spcAft>
                <a:spcPts val="0"/>
              </a:spcAft>
              <a:buFont typeface="Arial" panose="020B0604020202020204" pitchFamily="34" charset="0"/>
              <a:buChar char="•"/>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Provision of requirements for nomadic use of 0AB-J numbers. (</a:t>
            </a:r>
            <a:r>
              <a:rPr lang="en-US" altLang="ja-JP" sz="16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issue1</a:t>
            </a: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a:p>
            <a:pPr marL="285750" indent="-285750">
              <a:spcBef>
                <a:spcPts val="0"/>
              </a:spcBef>
              <a:spcAft>
                <a:spcPts val="0"/>
              </a:spcAft>
              <a:buFont typeface="Arial" panose="020B0604020202020204" pitchFamily="34" charset="0"/>
              <a:buChar char="•"/>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Service providers are required to comply with the voice quality regulations (Quality Class C), but there is a demand for simplified measurement methods. (</a:t>
            </a:r>
            <a:r>
              <a:rPr lang="en-US" altLang="ja-JP" sz="16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issue2</a:t>
            </a: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a:p>
            <a:pPr marL="285750" indent="-285750">
              <a:spcBef>
                <a:spcPts val="0"/>
              </a:spcBef>
              <a:spcAft>
                <a:spcPts val="0"/>
              </a:spcAft>
              <a:buFont typeface="Arial" panose="020B0604020202020204" pitchFamily="34" charset="0"/>
              <a:buChar char="•"/>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 method of guidance informing the call forwarding to the Internet that the quality is degraded or that the number and the caller's geographical area are different. (</a:t>
            </a:r>
            <a:r>
              <a:rPr lang="en-US" altLang="ja-JP" sz="16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issue3</a:t>
            </a: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a:p>
            <a:pPr marL="285750" indent="-285750">
              <a:spcBef>
                <a:spcPts val="0"/>
              </a:spcBef>
              <a:spcAft>
                <a:spcPts val="0"/>
              </a:spcAft>
              <a:buFont typeface="Arial" panose="020B0604020202020204" pitchFamily="34" charset="0"/>
              <a:buChar char="•"/>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Provision of emergency call service. (</a:t>
            </a:r>
            <a:r>
              <a:rPr lang="en-US" altLang="ja-JP" sz="16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issue4</a:t>
            </a: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p:txBody>
      </p:sp>
      <p:sp>
        <p:nvSpPr>
          <p:cNvPr id="12" name="吹き出し: 四角形 11">
            <a:extLst>
              <a:ext uri="{FF2B5EF4-FFF2-40B4-BE49-F238E27FC236}">
                <a16:creationId xmlns:a16="http://schemas.microsoft.com/office/drawing/2014/main" id="{01EE4F4C-9148-1D35-B3AA-368C1929F434}"/>
              </a:ext>
            </a:extLst>
          </p:cNvPr>
          <p:cNvSpPr/>
          <p:nvPr/>
        </p:nvSpPr>
        <p:spPr bwMode="auto">
          <a:xfrm>
            <a:off x="1738546" y="6292462"/>
            <a:ext cx="2458854" cy="366484"/>
          </a:xfrm>
          <a:prstGeom prst="wedgeRectCallout">
            <a:avLst>
              <a:gd name="adj1" fmla="val -225"/>
              <a:gd name="adj2" fmla="val -138898"/>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issue1</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a:t>
            </a:r>
            <a:r>
              <a:rPr kumimoji="1" lang="en-US" altLang="ja-JP" sz="1200" b="0" i="0" u="none" strike="noStrike" cap="none" normalizeH="0" dirty="0">
                <a:ln>
                  <a:noFill/>
                </a:ln>
                <a:solidFill>
                  <a:schemeClr val="tx1"/>
                </a:solidFill>
                <a:effectLst/>
                <a:latin typeface="Segoe UI" panose="020B0502040204020203" pitchFamily="34" charset="0"/>
                <a:ea typeface="Meiryo UI" panose="020B0604030504040204" pitchFamily="50" charset="-128"/>
              </a:rPr>
              <a:t>Gateway should be located in the </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0AB-J </a:t>
            </a:r>
            <a:r>
              <a:rPr kumimoji="1" lang="en-US" altLang="ja-JP" sz="1200" b="0" i="0" u="none" strike="noStrike" cap="none" normalizeH="0" dirty="0">
                <a:ln>
                  <a:noFill/>
                </a:ln>
                <a:solidFill>
                  <a:schemeClr val="tx1"/>
                </a:solidFill>
                <a:effectLst/>
                <a:latin typeface="Segoe UI" panose="020B0502040204020203" pitchFamily="34" charset="0"/>
                <a:ea typeface="Meiryo UI" panose="020B0604030504040204" pitchFamily="50" charset="-128"/>
              </a:rPr>
              <a:t>geographic area. </a:t>
            </a: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13" name="吹き出し: 四角形 12">
            <a:extLst>
              <a:ext uri="{FF2B5EF4-FFF2-40B4-BE49-F238E27FC236}">
                <a16:creationId xmlns:a16="http://schemas.microsoft.com/office/drawing/2014/main" id="{B0C446F7-B464-7390-B7D3-166B4F191E71}"/>
              </a:ext>
            </a:extLst>
          </p:cNvPr>
          <p:cNvSpPr/>
          <p:nvPr/>
        </p:nvSpPr>
        <p:spPr bwMode="auto">
          <a:xfrm>
            <a:off x="6825208" y="6283409"/>
            <a:ext cx="2379122" cy="403132"/>
          </a:xfrm>
          <a:prstGeom prst="wedgeRectCallout">
            <a:avLst>
              <a:gd name="adj1" fmla="val -45657"/>
              <a:gd name="adj2" fmla="val -167206"/>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issue1</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a:t>
            </a:r>
            <a:r>
              <a:rPr kumimoji="1" lang="en-US" altLang="ja-JP" sz="1200" b="0" i="0" u="none" strike="noStrike" cap="none" normalizeH="0" dirty="0">
                <a:ln>
                  <a:noFill/>
                </a:ln>
                <a:solidFill>
                  <a:schemeClr val="tx1"/>
                </a:solidFill>
                <a:effectLst/>
                <a:latin typeface="Segoe UI" panose="020B0502040204020203" pitchFamily="34" charset="0"/>
                <a:ea typeface="Meiryo UI" panose="020B0604030504040204" pitchFamily="50" charset="-128"/>
              </a:rPr>
              <a:t>Gateway should be located in the </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0AB-J </a:t>
            </a:r>
            <a:r>
              <a:rPr kumimoji="1" lang="en-US" altLang="ja-JP" sz="1200" b="0" i="0" u="none" strike="noStrike" cap="none" normalizeH="0" dirty="0">
                <a:ln>
                  <a:noFill/>
                </a:ln>
                <a:solidFill>
                  <a:schemeClr val="tx1"/>
                </a:solidFill>
                <a:effectLst/>
                <a:latin typeface="Segoe UI" panose="020B0502040204020203" pitchFamily="34" charset="0"/>
                <a:ea typeface="Meiryo UI" panose="020B0604030504040204" pitchFamily="50" charset="-128"/>
              </a:rPr>
              <a:t>geographic area. </a:t>
            </a: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cxnSp>
        <p:nvCxnSpPr>
          <p:cNvPr id="15" name="直線矢印コネクタ 14">
            <a:extLst>
              <a:ext uri="{FF2B5EF4-FFF2-40B4-BE49-F238E27FC236}">
                <a16:creationId xmlns:a16="http://schemas.microsoft.com/office/drawing/2014/main" id="{B79FA5B4-40DA-F4F8-FB16-79F45307981F}"/>
              </a:ext>
            </a:extLst>
          </p:cNvPr>
          <p:cNvCxnSpPr>
            <a:cxnSpLocks/>
          </p:cNvCxnSpPr>
          <p:nvPr/>
        </p:nvCxnSpPr>
        <p:spPr bwMode="auto">
          <a:xfrm>
            <a:off x="2933746" y="4657270"/>
            <a:ext cx="1731222"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6" name="吹き出し: 四角形 15">
            <a:extLst>
              <a:ext uri="{FF2B5EF4-FFF2-40B4-BE49-F238E27FC236}">
                <a16:creationId xmlns:a16="http://schemas.microsoft.com/office/drawing/2014/main" id="{BA715493-5946-3BA8-50D3-E4D6135F5FBC}"/>
              </a:ext>
            </a:extLst>
          </p:cNvPr>
          <p:cNvSpPr/>
          <p:nvPr/>
        </p:nvSpPr>
        <p:spPr bwMode="auto">
          <a:xfrm>
            <a:off x="3152800" y="4255644"/>
            <a:ext cx="4671710" cy="206871"/>
          </a:xfrm>
          <a:prstGeom prst="wedgeRectCallout">
            <a:avLst>
              <a:gd name="adj1" fmla="val -30594"/>
              <a:gd name="adj2" fmla="val 147110"/>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issue2</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Quality Class C should be met and easily measured</a:t>
            </a:r>
            <a:r>
              <a:rPr kumimoji="1" lang="en-US" altLang="ja-JP" sz="1200" b="0" i="0" u="none" strike="noStrike" cap="none" normalizeH="0" dirty="0">
                <a:ln>
                  <a:noFill/>
                </a:ln>
                <a:solidFill>
                  <a:schemeClr val="tx1"/>
                </a:solidFill>
                <a:effectLst/>
                <a:latin typeface="Segoe UI" panose="020B0502040204020203" pitchFamily="34" charset="0"/>
                <a:ea typeface="Meiryo UI" panose="020B0604030504040204" pitchFamily="50" charset="-128"/>
              </a:rPr>
              <a:t>. </a:t>
            </a: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cxnSp>
        <p:nvCxnSpPr>
          <p:cNvPr id="17" name="直線矢印コネクタ 16">
            <a:extLst>
              <a:ext uri="{FF2B5EF4-FFF2-40B4-BE49-F238E27FC236}">
                <a16:creationId xmlns:a16="http://schemas.microsoft.com/office/drawing/2014/main" id="{15FFA8BC-512B-5C8C-9195-72AC5CD68531}"/>
              </a:ext>
            </a:extLst>
          </p:cNvPr>
          <p:cNvCxnSpPr>
            <a:cxnSpLocks/>
          </p:cNvCxnSpPr>
          <p:nvPr/>
        </p:nvCxnSpPr>
        <p:spPr bwMode="auto">
          <a:xfrm>
            <a:off x="5529064" y="4690180"/>
            <a:ext cx="248570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0" name="吹き出し: 四角形 19">
            <a:extLst>
              <a:ext uri="{FF2B5EF4-FFF2-40B4-BE49-F238E27FC236}">
                <a16:creationId xmlns:a16="http://schemas.microsoft.com/office/drawing/2014/main" id="{604CC943-D301-23AF-7186-E7F771702160}"/>
              </a:ext>
            </a:extLst>
          </p:cNvPr>
          <p:cNvSpPr/>
          <p:nvPr/>
        </p:nvSpPr>
        <p:spPr bwMode="auto">
          <a:xfrm>
            <a:off x="4448944" y="6301515"/>
            <a:ext cx="2160240" cy="381640"/>
          </a:xfrm>
          <a:prstGeom prst="wedgeRectCallout">
            <a:avLst>
              <a:gd name="adj1" fmla="val 3428"/>
              <a:gd name="adj2" fmla="val -191808"/>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issue3</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guidance to end users</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issue4</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emergency call service</a:t>
            </a: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25" name="テキスト ボックス 24">
            <a:extLst>
              <a:ext uri="{FF2B5EF4-FFF2-40B4-BE49-F238E27FC236}">
                <a16:creationId xmlns:a16="http://schemas.microsoft.com/office/drawing/2014/main" id="{FD3B77B4-BFC1-A3EB-810D-DA5080F8EA01}"/>
              </a:ext>
            </a:extLst>
          </p:cNvPr>
          <p:cNvSpPr txBox="1"/>
          <p:nvPr/>
        </p:nvSpPr>
        <p:spPr bwMode="auto">
          <a:xfrm>
            <a:off x="731839" y="4149080"/>
            <a:ext cx="2069024" cy="646331"/>
          </a:xfrm>
          <a:prstGeom prst="rect">
            <a:avLst/>
          </a:prstGeom>
          <a:noFill/>
          <a:ln>
            <a:noFill/>
          </a:ln>
        </p:spPr>
        <p:txBody>
          <a:bodyPr wrap="square">
            <a:spAutoFit/>
          </a:bodyPr>
          <a:lstStyle/>
          <a:p>
            <a:r>
              <a:rPr lang="en-US" altLang="ja-JP" b="1" dirty="0"/>
              <a:t>[Figure in the left]</a:t>
            </a:r>
          </a:p>
          <a:p>
            <a:r>
              <a:rPr lang="ja-JP" altLang="en-US" b="1" dirty="0"/>
              <a:t>Cases such as enterprise-owned cloud PBX</a:t>
            </a:r>
          </a:p>
        </p:txBody>
      </p:sp>
      <p:sp>
        <p:nvSpPr>
          <p:cNvPr id="27" name="テキスト ボックス 26">
            <a:extLst>
              <a:ext uri="{FF2B5EF4-FFF2-40B4-BE49-F238E27FC236}">
                <a16:creationId xmlns:a16="http://schemas.microsoft.com/office/drawing/2014/main" id="{67534417-B1E0-E268-7F23-107AF8481922}"/>
              </a:ext>
            </a:extLst>
          </p:cNvPr>
          <p:cNvSpPr txBox="1"/>
          <p:nvPr/>
        </p:nvSpPr>
        <p:spPr bwMode="auto">
          <a:xfrm>
            <a:off x="8011655" y="3861048"/>
            <a:ext cx="1693873" cy="830997"/>
          </a:xfrm>
          <a:prstGeom prst="rect">
            <a:avLst/>
          </a:prstGeom>
          <a:noFill/>
          <a:ln>
            <a:noFill/>
          </a:ln>
        </p:spPr>
        <p:txBody>
          <a:bodyPr wrap="square">
            <a:spAutoFit/>
          </a:bodyPr>
          <a:lstStyle/>
          <a:p>
            <a:r>
              <a:rPr lang="en-US" altLang="ja-JP" b="1" dirty="0"/>
              <a:t>[Figure in the right]</a:t>
            </a:r>
          </a:p>
          <a:p>
            <a:r>
              <a:rPr lang="ja-JP" altLang="en-US" b="1" dirty="0"/>
              <a:t>Cases such as cloud PBX by service providers</a:t>
            </a:r>
          </a:p>
        </p:txBody>
      </p:sp>
      <p:sp>
        <p:nvSpPr>
          <p:cNvPr id="28" name="吹き出し: 四角形 27">
            <a:extLst>
              <a:ext uri="{FF2B5EF4-FFF2-40B4-BE49-F238E27FC236}">
                <a16:creationId xmlns:a16="http://schemas.microsoft.com/office/drawing/2014/main" id="{0AD4C67D-9FA5-46C6-EDD9-A26E1957E0D8}"/>
              </a:ext>
            </a:extLst>
          </p:cNvPr>
          <p:cNvSpPr/>
          <p:nvPr/>
        </p:nvSpPr>
        <p:spPr bwMode="auto">
          <a:xfrm>
            <a:off x="200472" y="5046506"/>
            <a:ext cx="1638455" cy="818078"/>
          </a:xfrm>
          <a:prstGeom prst="wedgeRectCallout">
            <a:avLst>
              <a:gd name="adj1" fmla="val 76821"/>
              <a:gd name="adj2" fmla="val 41808"/>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issue3</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 guidance to end users</a:t>
            </a:r>
          </a:p>
          <a:p>
            <a:pPr marL="0" marR="0" indent="0" algn="l" defTabSz="914400" rtl="0" eaLnBrk="1" fontAlgn="base" latinLnBrk="0" hangingPunct="1">
              <a:lnSpc>
                <a:spcPct val="100000"/>
              </a:lnSpc>
              <a:spcBef>
                <a:spcPct val="0"/>
              </a:spcBef>
              <a:spcAft>
                <a:spcPct val="0"/>
              </a:spcAft>
              <a:buClrTx/>
              <a:buSzTx/>
              <a:buFontTx/>
              <a:buNone/>
              <a:tabLst/>
            </a:pPr>
            <a:r>
              <a:rPr lang="en-US" altLang="ja-JP" sz="1200" kern="100" dirty="0">
                <a:solidFill>
                  <a:prstClr val="black"/>
                </a:solidFill>
                <a:highlight>
                  <a:srgbClr val="FFFF00"/>
                </a:highlight>
                <a:latin typeface="Segoe UI" panose="020B0502040204020203" pitchFamily="34" charset="0"/>
                <a:ea typeface="游ゴシック" panose="020B0400000000000000" pitchFamily="50" charset="-128"/>
                <a:cs typeface="Segoe UI" panose="020B0502040204020203" pitchFamily="34" charset="0"/>
              </a:rPr>
              <a:t>issue4</a:t>
            </a:r>
            <a:r>
              <a:rPr lang="en-US" altLang="ja-JP" sz="12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 emergency call service</a:t>
            </a: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2" name="吹き出し: 四角形 1">
            <a:extLst>
              <a:ext uri="{FF2B5EF4-FFF2-40B4-BE49-F238E27FC236}">
                <a16:creationId xmlns:a16="http://schemas.microsoft.com/office/drawing/2014/main" id="{7D2FD036-2B30-533C-95EE-E1E9424FAA34}"/>
              </a:ext>
            </a:extLst>
          </p:cNvPr>
          <p:cNvSpPr/>
          <p:nvPr/>
        </p:nvSpPr>
        <p:spPr bwMode="auto">
          <a:xfrm>
            <a:off x="3152800" y="4257716"/>
            <a:ext cx="4671710" cy="206871"/>
          </a:xfrm>
          <a:prstGeom prst="wedgeRectCallout">
            <a:avLst>
              <a:gd name="adj1" fmla="val 20103"/>
              <a:gd name="adj2" fmla="val 155863"/>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6" name="矢印: 下 5">
            <a:extLst>
              <a:ext uri="{FF2B5EF4-FFF2-40B4-BE49-F238E27FC236}">
                <a16:creationId xmlns:a16="http://schemas.microsoft.com/office/drawing/2014/main" id="{5ED6EA1A-C1A1-3EFD-0CD6-1D14C529719C}"/>
              </a:ext>
            </a:extLst>
          </p:cNvPr>
          <p:cNvSpPr/>
          <p:nvPr/>
        </p:nvSpPr>
        <p:spPr bwMode="auto">
          <a:xfrm rot="2943824">
            <a:off x="8073117" y="4587376"/>
            <a:ext cx="298432" cy="617647"/>
          </a:xfrm>
          <a:prstGeom prst="downArrow">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10" name="矢印: 下 9">
            <a:extLst>
              <a:ext uri="{FF2B5EF4-FFF2-40B4-BE49-F238E27FC236}">
                <a16:creationId xmlns:a16="http://schemas.microsoft.com/office/drawing/2014/main" id="{CBFC832A-A684-B600-5B48-E33238DA3243}"/>
              </a:ext>
            </a:extLst>
          </p:cNvPr>
          <p:cNvSpPr/>
          <p:nvPr/>
        </p:nvSpPr>
        <p:spPr bwMode="auto">
          <a:xfrm rot="18306611">
            <a:off x="2227039" y="4699510"/>
            <a:ext cx="298432" cy="356323"/>
          </a:xfrm>
          <a:prstGeom prst="downArrow">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Tree>
    <p:extLst>
      <p:ext uri="{BB962C8B-B14F-4D97-AF65-F5344CB8AC3E}">
        <p14:creationId xmlns:p14="http://schemas.microsoft.com/office/powerpoint/2010/main" val="84696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344488" y="-4763"/>
            <a:ext cx="944141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68B7"/>
                </a:solidFill>
                <a:effectLst/>
                <a:latin typeface="Segoe UI" panose="020B0502040204020203" pitchFamily="34" charset="0"/>
                <a:ea typeface="Meiryo UI" panose="020B0604030504040204" pitchFamily="50" charset="-128"/>
                <a:cs typeface="Times New Roman" panose="02020603050405020304" pitchFamily="18" charset="0"/>
              </a:rPr>
              <a:t>Guideline and Schedule for IP migration of fixed telephony service in Japan</a:t>
            </a:r>
            <a:r>
              <a:rPr lang="en-US" altLang="ja-JP" sz="2000" b="1" dirty="0">
                <a:solidFill>
                  <a:srgbClr val="0068B7"/>
                </a:solidFill>
                <a:latin typeface="Segoe UI" panose="020B0502040204020203" pitchFamily="34" charset="0"/>
                <a:ea typeface="HGP創英角ｺﾞｼｯｸUB" panose="020B0900000000000000" pitchFamily="50" charset="-128"/>
                <a:cs typeface="Segoe UI" panose="020B0502040204020203" pitchFamily="34" charset="0"/>
              </a:rPr>
              <a:t>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1</a:t>
            </a:fld>
            <a:endParaRPr lang="en-US" altLang="ja-JP" kern="0" dirty="0"/>
          </a:p>
        </p:txBody>
      </p:sp>
      <p:sp>
        <p:nvSpPr>
          <p:cNvPr id="6" name="テキスト ボックス 2">
            <a:extLst>
              <a:ext uri="{FF2B5EF4-FFF2-40B4-BE49-F238E27FC236}">
                <a16:creationId xmlns:a16="http://schemas.microsoft.com/office/drawing/2014/main" id="{55AB11CB-976C-4EBC-9A7B-45C98A9E3D7E}"/>
              </a:ext>
            </a:extLst>
          </p:cNvPr>
          <p:cNvSpPr txBox="1">
            <a:spLocks noChangeArrowheads="1"/>
          </p:cNvSpPr>
          <p:nvPr/>
        </p:nvSpPr>
        <p:spPr bwMode="auto">
          <a:xfrm>
            <a:off x="599430" y="536127"/>
            <a:ext cx="9054067" cy="1284626"/>
          </a:xfrm>
          <a:prstGeom prst="rect">
            <a:avLst/>
          </a:prstGeom>
          <a:noFill/>
          <a:ln w="9525" cmpd="sng">
            <a:noFill/>
            <a:miter lim="800000"/>
            <a:headEnd/>
            <a:tailEnd/>
          </a:ln>
          <a:extLst>
            <a:ext uri="{909E8E84-426E-40DD-AFC4-6F175D3DCCD1}">
              <a14:hiddenFill xmlns:a14="http://schemas.microsoft.com/office/drawing/2010/main">
                <a:solidFill>
                  <a:srgbClr val="FFFFFF"/>
                </a:solidFill>
              </a14:hiddenFill>
            </a:ext>
          </a:extLst>
        </p:spPr>
        <p:txBody>
          <a:bodyPr lIns="137160" tIns="91440" rIns="137160" bIns="91440" anchor="ctr" upright="1"/>
          <a:lstStyle/>
          <a:p>
            <a:pPr>
              <a:spcBef>
                <a:spcPts val="0"/>
              </a:spcBef>
              <a:spcAft>
                <a:spcPts val="0"/>
              </a:spcAft>
              <a:defRPr/>
            </a:pPr>
            <a:r>
              <a:rPr lang="en-US" altLang="ja-JP" sz="1800" kern="100" dirty="0">
                <a:effectLst/>
                <a:latin typeface="Segoe UI" panose="020B0502040204020203" pitchFamily="34" charset="0"/>
                <a:ea typeface="Meiryo UI" panose="020B0604030504040204" pitchFamily="50" charset="-128"/>
                <a:cs typeface="Times New Roman" panose="02020603050405020304" pitchFamily="18" charset="0"/>
              </a:rPr>
              <a:t>In Japan, the guideline and schedule (below) have been discussed by major telecom operators and Japanese Numbering Authority. Although some part of it are still under discussion, most providers will follow them towards the completion in 2025 of migration from PSTN to all IP networks. </a:t>
            </a:r>
            <a:endParaRPr lang="ja-JP" altLang="ja-JP" sz="1800" kern="100" dirty="0">
              <a:effectLst/>
              <a:latin typeface="Segoe UI" panose="020B0502040204020203" pitchFamily="34" charset="0"/>
              <a:ea typeface="Meiryo UI" panose="020B0604030504040204" pitchFamily="50" charset="-128"/>
              <a:cs typeface="Times New Roman" panose="02020603050405020304" pitchFamily="18" charset="0"/>
            </a:endParaRPr>
          </a:p>
        </p:txBody>
      </p:sp>
      <p:grpSp>
        <p:nvGrpSpPr>
          <p:cNvPr id="4" name="グループ化 6">
            <a:extLst>
              <a:ext uri="{FF2B5EF4-FFF2-40B4-BE49-F238E27FC236}">
                <a16:creationId xmlns:a16="http://schemas.microsoft.com/office/drawing/2014/main" id="{3C8F49AA-51A3-5126-2AEB-FA8E3D325486}"/>
              </a:ext>
            </a:extLst>
          </p:cNvPr>
          <p:cNvGrpSpPr>
            <a:grpSpLocks/>
          </p:cNvGrpSpPr>
          <p:nvPr/>
        </p:nvGrpSpPr>
        <p:grpSpPr bwMode="auto">
          <a:xfrm>
            <a:off x="1045398" y="2276872"/>
            <a:ext cx="8012058" cy="2833468"/>
            <a:chOff x="592399" y="2467496"/>
            <a:chExt cx="8012560" cy="2833706"/>
          </a:xfrm>
        </p:grpSpPr>
        <p:sp>
          <p:nvSpPr>
            <p:cNvPr id="8" name="テキスト ボックス 67">
              <a:extLst>
                <a:ext uri="{FF2B5EF4-FFF2-40B4-BE49-F238E27FC236}">
                  <a16:creationId xmlns:a16="http://schemas.microsoft.com/office/drawing/2014/main" id="{97A99F91-E72B-FE11-5AF1-4B82D52D4C26}"/>
                </a:ext>
              </a:extLst>
            </p:cNvPr>
            <p:cNvSpPr txBox="1">
              <a:spLocks noChangeArrowheads="1"/>
            </p:cNvSpPr>
            <p:nvPr/>
          </p:nvSpPr>
          <p:spPr bwMode="auto">
            <a:xfrm>
              <a:off x="592399" y="4528919"/>
              <a:ext cx="8012560" cy="772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6615" tIns="16615" rIns="16615" bIns="16615" anchor="ctr">
              <a:spAutoFit/>
            </a:bodyP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Phase</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I</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Physical settlement of </a:t>
              </a:r>
              <a:r>
                <a:rPr kumimoji="1" lang="en-US" altLang="ja-JP"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POI(Point</a:t>
              </a:r>
              <a:r>
                <a:rPr kumimoji="1" lang="ja-JP" altLang="en-US"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of</a:t>
              </a:r>
              <a:r>
                <a:rPr kumimoji="1" lang="ja-JP" altLang="en-US"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Interface)</a:t>
              </a:r>
              <a:r>
                <a:rPr kumimoji="1" lang="ja-JP" altLang="en-US"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at Tokyo and at Osaka</a:t>
              </a:r>
            </a:p>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Phase</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II</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Opening of IP-IP connection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to the operators which are ready for migration</a:t>
              </a:r>
            </a:p>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Phase</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III </a:t>
              </a:r>
              <a:r>
                <a:rPr kumimoji="1" lang="ja-JP" altLang="en-US"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Calls from </a:t>
              </a:r>
              <a:r>
                <a:rPr kumimoji="1" lang="en-US" altLang="ja-JP" sz="1600" b="0" i="0" u="none" strike="noStrike" kern="0" cap="none" spc="0" normalizeH="0" baseline="0" noProof="0" dirty="0">
                  <a:ln>
                    <a:noFill/>
                  </a:ln>
                  <a:solidFill>
                    <a:srgbClr val="FF0000"/>
                  </a:solidFill>
                  <a:effectLst/>
                  <a:uLnTx/>
                  <a:uFillTx/>
                  <a:latin typeface="Segoe UI" panose="020B0502040204020203" pitchFamily="34" charset="0"/>
                  <a:ea typeface="Meiryo UI" panose="020B0604030504040204" pitchFamily="50" charset="-128"/>
                  <a:cs typeface="Segoe UI" panose="020B0502040204020203" pitchFamily="34" charset="0"/>
                </a:rPr>
                <a:t>remaining metal subscribers </a:t>
              </a:r>
              <a:r>
                <a:rPr kumimoji="1" lang="en-US" altLang="ja-JP" sz="1600" b="0" i="0" u="none" strike="noStrike" kern="0" cap="none" spc="0" normalizeH="0" baseline="0" noProof="0" dirty="0">
                  <a:ln>
                    <a:noFill/>
                  </a:ln>
                  <a:solidFill>
                    <a:srgbClr val="000000"/>
                  </a:solidFill>
                  <a:effectLst/>
                  <a:uLnTx/>
                  <a:uFillTx/>
                  <a:latin typeface="Segoe UI" panose="020B0502040204020203" pitchFamily="34" charset="0"/>
                  <a:ea typeface="Meiryo UI" panose="020B0604030504040204" pitchFamily="50" charset="-128"/>
                  <a:cs typeface="Segoe UI" panose="020B0502040204020203" pitchFamily="34" charset="0"/>
                </a:rPr>
                <a:t>will be routed to local IP network.    </a:t>
              </a:r>
            </a:p>
          </p:txBody>
        </p:sp>
        <p:sp>
          <p:nvSpPr>
            <p:cNvPr id="9" name="楕円 76">
              <a:extLst>
                <a:ext uri="{FF2B5EF4-FFF2-40B4-BE49-F238E27FC236}">
                  <a16:creationId xmlns:a16="http://schemas.microsoft.com/office/drawing/2014/main" id="{0125943D-71C8-6E7C-80B7-8170632537BE}"/>
                </a:ext>
              </a:extLst>
            </p:cNvPr>
            <p:cNvSpPr>
              <a:spLocks noChangeArrowheads="1"/>
            </p:cNvSpPr>
            <p:nvPr/>
          </p:nvSpPr>
          <p:spPr bwMode="auto">
            <a:xfrm>
              <a:off x="2741915" y="2737729"/>
              <a:ext cx="1781653" cy="749309"/>
            </a:xfrm>
            <a:prstGeom prst="ellipse">
              <a:avLst/>
            </a:prstGeom>
            <a:solidFill>
              <a:srgbClr val="3333FF"/>
            </a:solidFill>
            <a:ln w="9525" algn="ctr">
              <a:solidFill>
                <a:srgbClr val="3333FF"/>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a:ln>
                    <a:noFill/>
                  </a:ln>
                  <a:solidFill>
                    <a:srgbClr val="FFFFFF"/>
                  </a:solidFill>
                  <a:effectLst/>
                  <a:uLnTx/>
                  <a:uFillTx/>
                  <a:latin typeface="Segoe UI" panose="020B0502040204020203" pitchFamily="34" charset="0"/>
                  <a:ea typeface="Meiryo UI" panose="020B0604030504040204" pitchFamily="50" charset="-128"/>
                </a:rPr>
                <a:t>Providers are gradually ready for receiving IP calls</a:t>
              </a:r>
              <a:endParaRPr kumimoji="1" lang="ja-JP" altLang="en-US" sz="1100" b="0" i="0" u="none" strike="noStrike" kern="0" cap="none" spc="0" normalizeH="0" baseline="0" noProof="0">
                <a:ln>
                  <a:noFill/>
                </a:ln>
                <a:solidFill>
                  <a:srgbClr val="FFFFFF"/>
                </a:solidFill>
                <a:effectLst/>
                <a:uLnTx/>
                <a:uFillTx/>
                <a:latin typeface="Segoe UI" panose="020B0502040204020203" pitchFamily="34" charset="0"/>
                <a:ea typeface="Meiryo UI" panose="020B0604030504040204" pitchFamily="50" charset="-128"/>
              </a:endParaRPr>
            </a:p>
          </p:txBody>
        </p:sp>
        <p:sp>
          <p:nvSpPr>
            <p:cNvPr id="10" name="ホームベース 77">
              <a:extLst>
                <a:ext uri="{FF2B5EF4-FFF2-40B4-BE49-F238E27FC236}">
                  <a16:creationId xmlns:a16="http://schemas.microsoft.com/office/drawing/2014/main" id="{2D902075-3FE5-7A21-C784-315ABEB48867}"/>
                </a:ext>
              </a:extLst>
            </p:cNvPr>
            <p:cNvSpPr>
              <a:spLocks noChangeArrowheads="1"/>
            </p:cNvSpPr>
            <p:nvPr/>
          </p:nvSpPr>
          <p:spPr bwMode="auto">
            <a:xfrm>
              <a:off x="720435" y="3528411"/>
              <a:ext cx="973394" cy="685947"/>
            </a:xfrm>
            <a:prstGeom prst="homePlate">
              <a:avLst>
                <a:gd name="adj" fmla="val 19906"/>
              </a:avLst>
            </a:prstGeom>
            <a:solidFill>
              <a:srgbClr val="FFFFCC"/>
            </a:solidFill>
            <a:ln w="28575" algn="ctr">
              <a:solidFill>
                <a:srgbClr val="92D050"/>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400" b="0" i="0" u="none" strike="noStrike" kern="0" cap="none" spc="0" normalizeH="0" baseline="0" noProof="0">
                  <a:ln>
                    <a:noFill/>
                  </a:ln>
                  <a:solidFill>
                    <a:srgbClr val="000000"/>
                  </a:solidFill>
                  <a:effectLst/>
                  <a:uLnTx/>
                  <a:uFillTx/>
                  <a:latin typeface="Segoe UI" panose="020B0502040204020203" pitchFamily="34" charset="0"/>
                  <a:ea typeface="Meiryo UI" panose="020B0604030504040204" pitchFamily="50" charset="-128"/>
                </a:rPr>
                <a:t>Phase I</a:t>
              </a:r>
            </a:p>
          </p:txBody>
        </p:sp>
        <p:sp>
          <p:nvSpPr>
            <p:cNvPr id="11" name="ホームベース 78">
              <a:extLst>
                <a:ext uri="{FF2B5EF4-FFF2-40B4-BE49-F238E27FC236}">
                  <a16:creationId xmlns:a16="http://schemas.microsoft.com/office/drawing/2014/main" id="{FC9B38BA-63BA-A167-C16A-EB3B13706D60}"/>
                </a:ext>
              </a:extLst>
            </p:cNvPr>
            <p:cNvSpPr>
              <a:spLocks noChangeArrowheads="1"/>
            </p:cNvSpPr>
            <p:nvPr/>
          </p:nvSpPr>
          <p:spPr bwMode="auto">
            <a:xfrm>
              <a:off x="6031496" y="3533869"/>
              <a:ext cx="1797724" cy="638361"/>
            </a:xfrm>
            <a:prstGeom prst="homePlate">
              <a:avLst>
                <a:gd name="adj" fmla="val 36454"/>
              </a:avLst>
            </a:prstGeom>
            <a:solidFill>
              <a:srgbClr val="FFFFCC"/>
            </a:solidFill>
            <a:ln w="28575" algn="ctr">
              <a:solidFill>
                <a:srgbClr val="92D050"/>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400" b="0" i="0" u="none" strike="noStrike" kern="0" cap="none" spc="0" normalizeH="0" baseline="0" noProof="0">
                  <a:ln>
                    <a:noFill/>
                  </a:ln>
                  <a:solidFill>
                    <a:srgbClr val="000000"/>
                  </a:solidFill>
                  <a:effectLst/>
                  <a:uLnTx/>
                  <a:uFillTx/>
                  <a:latin typeface="Segoe UI" panose="020B0502040204020203" pitchFamily="34" charset="0"/>
                  <a:ea typeface="Meiryo UI" panose="020B0604030504040204" pitchFamily="50" charset="-128"/>
                </a:rPr>
                <a:t>Phase III</a:t>
              </a:r>
            </a:p>
          </p:txBody>
        </p:sp>
        <p:sp>
          <p:nvSpPr>
            <p:cNvPr id="13" name="楕円 79">
              <a:extLst>
                <a:ext uri="{FF2B5EF4-FFF2-40B4-BE49-F238E27FC236}">
                  <a16:creationId xmlns:a16="http://schemas.microsoft.com/office/drawing/2014/main" id="{1C375CA0-40CC-CBCC-F64E-4A017567FAEF}"/>
                </a:ext>
              </a:extLst>
            </p:cNvPr>
            <p:cNvSpPr>
              <a:spLocks noChangeArrowheads="1"/>
            </p:cNvSpPr>
            <p:nvPr/>
          </p:nvSpPr>
          <p:spPr bwMode="auto">
            <a:xfrm>
              <a:off x="981685" y="2743759"/>
              <a:ext cx="1488545" cy="742709"/>
            </a:xfrm>
            <a:prstGeom prst="ellipse">
              <a:avLst/>
            </a:prstGeom>
            <a:solidFill>
              <a:srgbClr val="33CC33"/>
            </a:solidFill>
            <a:ln w="9525" algn="ctr">
              <a:solidFill>
                <a:srgbClr val="33CC33"/>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a:ln>
                    <a:noFill/>
                  </a:ln>
                  <a:solidFill>
                    <a:srgbClr val="FFFFFF"/>
                  </a:solidFill>
                  <a:effectLst/>
                  <a:uLnTx/>
                  <a:uFillTx/>
                  <a:latin typeface="Segoe UI" panose="020B0502040204020203" pitchFamily="34" charset="0"/>
                  <a:ea typeface="Meiryo UI" panose="020B0604030504040204" pitchFamily="50" charset="-128"/>
                </a:rPr>
                <a:t>Start of IP connection using POI </a:t>
              </a:r>
              <a:endParaRPr kumimoji="1" lang="ja-JP" altLang="en-US" sz="1100" b="0" i="0" u="none" strike="noStrike" kern="0" cap="none" spc="0" normalizeH="0" baseline="0" noProof="0">
                <a:ln>
                  <a:noFill/>
                </a:ln>
                <a:solidFill>
                  <a:srgbClr val="FFFFFF"/>
                </a:solidFill>
                <a:effectLst/>
                <a:uLnTx/>
                <a:uFillTx/>
                <a:latin typeface="Segoe UI" panose="020B0502040204020203" pitchFamily="34" charset="0"/>
                <a:ea typeface="Meiryo UI" panose="020B0604030504040204" pitchFamily="50" charset="-128"/>
              </a:endParaRPr>
            </a:p>
          </p:txBody>
        </p:sp>
        <p:sp>
          <p:nvSpPr>
            <p:cNvPr id="14" name="楕円 80">
              <a:extLst>
                <a:ext uri="{FF2B5EF4-FFF2-40B4-BE49-F238E27FC236}">
                  <a16:creationId xmlns:a16="http://schemas.microsoft.com/office/drawing/2014/main" id="{B703E1B5-4A44-4E93-CAD7-70FCD315994B}"/>
                </a:ext>
              </a:extLst>
            </p:cNvPr>
            <p:cNvSpPr>
              <a:spLocks noChangeArrowheads="1"/>
            </p:cNvSpPr>
            <p:nvPr/>
          </p:nvSpPr>
          <p:spPr bwMode="auto">
            <a:xfrm>
              <a:off x="4712947" y="2734716"/>
              <a:ext cx="2482042" cy="752612"/>
            </a:xfrm>
            <a:prstGeom prst="ellipse">
              <a:avLst/>
            </a:prstGeom>
            <a:solidFill>
              <a:srgbClr val="FF0000"/>
            </a:solidFill>
            <a:ln w="9525" algn="ctr">
              <a:solidFill>
                <a:srgbClr val="FF0000"/>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dirty="0">
                  <a:ln>
                    <a:noFill/>
                  </a:ln>
                  <a:solidFill>
                    <a:srgbClr val="FFFFFF"/>
                  </a:solidFill>
                  <a:effectLst/>
                  <a:uLnTx/>
                  <a:uFillTx/>
                  <a:latin typeface="Segoe UI" panose="020B0502040204020203" pitchFamily="34" charset="0"/>
                  <a:ea typeface="Meiryo UI" panose="020B0604030504040204" pitchFamily="50" charset="-128"/>
                </a:rPr>
                <a:t>Start of routing calls from remaining metal  subscriber to the local IP  network</a:t>
              </a:r>
              <a:endParaRPr kumimoji="1" lang="ja-JP" altLang="en-US" sz="1100" b="0" i="0" u="none" strike="noStrike" kern="0" cap="none" spc="0" normalizeH="0" baseline="0" noProof="0" dirty="0">
                <a:ln>
                  <a:noFill/>
                </a:ln>
                <a:solidFill>
                  <a:srgbClr val="FFFFFF"/>
                </a:solidFill>
                <a:effectLst/>
                <a:uLnTx/>
                <a:uFillTx/>
                <a:latin typeface="Segoe UI" panose="020B0502040204020203" pitchFamily="34" charset="0"/>
                <a:ea typeface="Meiryo UI" panose="020B0604030504040204" pitchFamily="50" charset="-128"/>
              </a:endParaRPr>
            </a:p>
          </p:txBody>
        </p:sp>
        <p:cxnSp>
          <p:nvCxnSpPr>
            <p:cNvPr id="15" name="直線コネクタ 40">
              <a:extLst>
                <a:ext uri="{FF2B5EF4-FFF2-40B4-BE49-F238E27FC236}">
                  <a16:creationId xmlns:a16="http://schemas.microsoft.com/office/drawing/2014/main" id="{EAE70E0F-B25C-D407-DA7D-EA4B2D0CC32A}"/>
                </a:ext>
              </a:extLst>
            </p:cNvPr>
            <p:cNvCxnSpPr>
              <a:cxnSpLocks noChangeShapeType="1"/>
              <a:stCxn id="14" idx="4"/>
            </p:cNvCxnSpPr>
            <p:nvPr/>
          </p:nvCxnSpPr>
          <p:spPr bwMode="auto">
            <a:xfrm flipH="1">
              <a:off x="5951842" y="3453119"/>
              <a:ext cx="2125" cy="893706"/>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sp>
          <p:nvSpPr>
            <p:cNvPr id="16" name="楕円 84">
              <a:extLst>
                <a:ext uri="{FF2B5EF4-FFF2-40B4-BE49-F238E27FC236}">
                  <a16:creationId xmlns:a16="http://schemas.microsoft.com/office/drawing/2014/main" id="{27E5C581-9063-EB54-D90D-922B95915680}"/>
                </a:ext>
              </a:extLst>
            </p:cNvPr>
            <p:cNvSpPr>
              <a:spLocks noChangeArrowheads="1"/>
            </p:cNvSpPr>
            <p:nvPr/>
          </p:nvSpPr>
          <p:spPr bwMode="auto">
            <a:xfrm>
              <a:off x="7262752" y="2772334"/>
              <a:ext cx="1197680" cy="609172"/>
            </a:xfrm>
            <a:prstGeom prst="ellipse">
              <a:avLst/>
            </a:prstGeom>
            <a:solidFill>
              <a:srgbClr val="000000"/>
            </a:solidFill>
            <a:ln w="9525" algn="ctr">
              <a:solidFill>
                <a:srgbClr val="000000"/>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100" b="0" i="0" u="none" strike="noStrike" kern="0" cap="none" spc="0" normalizeH="0" baseline="0" noProof="0">
                  <a:ln>
                    <a:noFill/>
                  </a:ln>
                  <a:solidFill>
                    <a:srgbClr val="FFFFFF"/>
                  </a:solidFill>
                  <a:effectLst/>
                  <a:uLnTx/>
                  <a:uFillTx/>
                  <a:latin typeface="Segoe UI" panose="020B0502040204020203" pitchFamily="34" charset="0"/>
                  <a:ea typeface="Meiryo UI" panose="020B0604030504040204" pitchFamily="50" charset="-128"/>
                </a:rPr>
                <a:t>Completed</a:t>
              </a:r>
              <a:endParaRPr kumimoji="1" lang="ja-JP" altLang="en-US" sz="1100" b="0" i="0" u="none" strike="noStrike" kern="0" cap="none" spc="0" normalizeH="0" baseline="0" noProof="0">
                <a:ln>
                  <a:noFill/>
                </a:ln>
                <a:solidFill>
                  <a:srgbClr val="000000"/>
                </a:solidFill>
                <a:effectLst/>
                <a:uLnTx/>
                <a:uFillTx/>
                <a:latin typeface="Segoe UI" panose="020B0502040204020203" pitchFamily="34" charset="0"/>
                <a:ea typeface="Meiryo UI" panose="020B0604030504040204" pitchFamily="50" charset="-128"/>
              </a:endParaRPr>
            </a:p>
          </p:txBody>
        </p:sp>
        <p:cxnSp>
          <p:nvCxnSpPr>
            <p:cNvPr id="17" name="直線コネクタ 38">
              <a:extLst>
                <a:ext uri="{FF2B5EF4-FFF2-40B4-BE49-F238E27FC236}">
                  <a16:creationId xmlns:a16="http://schemas.microsoft.com/office/drawing/2014/main" id="{C11F1806-63D1-F404-A465-7FF01C05486B}"/>
                </a:ext>
              </a:extLst>
            </p:cNvPr>
            <p:cNvCxnSpPr>
              <a:cxnSpLocks noChangeShapeType="1"/>
              <a:stCxn id="16" idx="4"/>
            </p:cNvCxnSpPr>
            <p:nvPr/>
          </p:nvCxnSpPr>
          <p:spPr bwMode="auto">
            <a:xfrm>
              <a:off x="7861591" y="3353818"/>
              <a:ext cx="0" cy="982095"/>
            </a:xfrm>
            <a:prstGeom prst="line">
              <a:avLst/>
            </a:prstGeom>
            <a:noFill/>
            <a:ln w="28575" algn="ctr">
              <a:solidFill>
                <a:srgbClr val="000000"/>
              </a:solidFill>
              <a:round/>
              <a:headEnd/>
              <a:tailEnd/>
            </a:ln>
            <a:extLst>
              <a:ext uri="{909E8E84-426E-40DD-AFC4-6F175D3DCCD1}">
                <a14:hiddenFill xmlns:a14="http://schemas.microsoft.com/office/drawing/2010/main">
                  <a:noFill/>
                </a14:hiddenFill>
              </a:ext>
            </a:extLst>
          </p:spPr>
        </p:cxnSp>
        <p:sp>
          <p:nvSpPr>
            <p:cNvPr id="18" name="テキスト ボックス 90">
              <a:extLst>
                <a:ext uri="{FF2B5EF4-FFF2-40B4-BE49-F238E27FC236}">
                  <a16:creationId xmlns:a16="http://schemas.microsoft.com/office/drawing/2014/main" id="{9E4FC442-23B4-6127-FEE0-DBE16813FF92}"/>
                </a:ext>
              </a:extLst>
            </p:cNvPr>
            <p:cNvSpPr txBox="1">
              <a:spLocks noChangeArrowheads="1"/>
            </p:cNvSpPr>
            <p:nvPr/>
          </p:nvSpPr>
          <p:spPr bwMode="auto">
            <a:xfrm>
              <a:off x="1301331" y="2467496"/>
              <a:ext cx="977881" cy="269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15" tIns="16615" rIns="16615" bIns="16615">
              <a:spAutoFit/>
            </a:bodyP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rPr>
                <a:t>Early 2021</a:t>
              </a:r>
              <a:endParaRPr kumimoji="1" lang="ja-JP" altLang="en-US"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endParaRPr>
            </a:p>
          </p:txBody>
        </p:sp>
        <p:sp>
          <p:nvSpPr>
            <p:cNvPr id="19" name="テキスト ボックス 91">
              <a:extLst>
                <a:ext uri="{FF2B5EF4-FFF2-40B4-BE49-F238E27FC236}">
                  <a16:creationId xmlns:a16="http://schemas.microsoft.com/office/drawing/2014/main" id="{5044507F-8113-17D2-888B-9991D4D14BFA}"/>
                </a:ext>
              </a:extLst>
            </p:cNvPr>
            <p:cNvSpPr txBox="1">
              <a:spLocks noChangeArrowheads="1"/>
            </p:cNvSpPr>
            <p:nvPr/>
          </p:nvSpPr>
          <p:spPr bwMode="auto">
            <a:xfrm>
              <a:off x="5497698" y="2483866"/>
              <a:ext cx="975638" cy="269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15" tIns="16615" rIns="16615" bIns="16615">
              <a:spAutoFit/>
            </a:bodyP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rPr>
                <a:t>Early 2024</a:t>
              </a:r>
              <a:endParaRPr kumimoji="1" lang="ja-JP" altLang="en-US"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endParaRPr>
            </a:p>
          </p:txBody>
        </p:sp>
        <p:sp>
          <p:nvSpPr>
            <p:cNvPr id="20" name="テキスト ボックス 92">
              <a:extLst>
                <a:ext uri="{FF2B5EF4-FFF2-40B4-BE49-F238E27FC236}">
                  <a16:creationId xmlns:a16="http://schemas.microsoft.com/office/drawing/2014/main" id="{E95CF159-CA53-8BC8-6978-5141CCA771CC}"/>
                </a:ext>
              </a:extLst>
            </p:cNvPr>
            <p:cNvSpPr txBox="1">
              <a:spLocks noChangeArrowheads="1"/>
            </p:cNvSpPr>
            <p:nvPr/>
          </p:nvSpPr>
          <p:spPr bwMode="auto">
            <a:xfrm>
              <a:off x="7332346" y="2467496"/>
              <a:ext cx="977881" cy="269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6615" tIns="16615" rIns="16615" bIns="16615">
              <a:spAutoFit/>
            </a:bodyP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842963" eaLnBrk="1" fontAlgn="base" latinLnBrk="0" hangingPunct="1">
                <a:lnSpc>
                  <a:spcPct val="100000"/>
                </a:lnSpc>
                <a:spcBef>
                  <a:spcPct val="0"/>
                </a:spcBef>
                <a:spcAft>
                  <a:spcPct val="0"/>
                </a:spcAft>
                <a:buClrTx/>
                <a:buSzTx/>
                <a:buFontTx/>
                <a:buNone/>
                <a:tabLst/>
                <a:defRPr/>
              </a:pPr>
              <a:r>
                <a:rPr kumimoji="1" lang="en-US" altLang="ja-JP"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rPr>
                <a:t>Early 2025</a:t>
              </a:r>
              <a:endParaRPr kumimoji="1" lang="ja-JP" altLang="en-US" sz="1200" b="1" i="0" u="none" strike="noStrike" kern="0" cap="none" spc="0" normalizeH="0" baseline="0" noProof="0">
                <a:ln>
                  <a:noFill/>
                </a:ln>
                <a:solidFill>
                  <a:srgbClr val="FF0000"/>
                </a:solidFill>
                <a:effectLst/>
                <a:uLnTx/>
                <a:uFillTx/>
                <a:latin typeface="Segoe UI" panose="020B0502040204020203" pitchFamily="34" charset="0"/>
                <a:ea typeface="Meiryo UI" panose="020B0604030504040204" pitchFamily="50" charset="-128"/>
              </a:endParaRPr>
            </a:p>
          </p:txBody>
        </p:sp>
        <p:cxnSp>
          <p:nvCxnSpPr>
            <p:cNvPr id="21" name="直線コネクタ 56">
              <a:extLst>
                <a:ext uri="{FF2B5EF4-FFF2-40B4-BE49-F238E27FC236}">
                  <a16:creationId xmlns:a16="http://schemas.microsoft.com/office/drawing/2014/main" id="{1F554987-9B99-7D1F-8A05-63337BDF68D8}"/>
                </a:ext>
              </a:extLst>
            </p:cNvPr>
            <p:cNvCxnSpPr>
              <a:cxnSpLocks noChangeShapeType="1"/>
            </p:cNvCxnSpPr>
            <p:nvPr/>
          </p:nvCxnSpPr>
          <p:spPr bwMode="auto">
            <a:xfrm>
              <a:off x="1729603" y="3362821"/>
              <a:ext cx="2463" cy="1002283"/>
            </a:xfrm>
            <a:prstGeom prst="line">
              <a:avLst/>
            </a:prstGeom>
            <a:noFill/>
            <a:ln w="28575" algn="ctr">
              <a:solidFill>
                <a:srgbClr val="33CC33"/>
              </a:solidFill>
              <a:round/>
              <a:headEnd/>
              <a:tailEnd/>
            </a:ln>
            <a:extLst>
              <a:ext uri="{909E8E84-426E-40DD-AFC4-6F175D3DCCD1}">
                <a14:hiddenFill xmlns:a14="http://schemas.microsoft.com/office/drawing/2010/main">
                  <a:noFill/>
                </a14:hiddenFill>
              </a:ext>
            </a:extLst>
          </p:spPr>
        </p:cxnSp>
        <p:sp>
          <p:nvSpPr>
            <p:cNvPr id="22" name="ホームベース 96">
              <a:extLst>
                <a:ext uri="{FF2B5EF4-FFF2-40B4-BE49-F238E27FC236}">
                  <a16:creationId xmlns:a16="http://schemas.microsoft.com/office/drawing/2014/main" id="{8CCE9989-6C01-A840-7F61-8167A5927925}"/>
                </a:ext>
              </a:extLst>
            </p:cNvPr>
            <p:cNvSpPr>
              <a:spLocks noChangeArrowheads="1"/>
            </p:cNvSpPr>
            <p:nvPr/>
          </p:nvSpPr>
          <p:spPr bwMode="auto">
            <a:xfrm>
              <a:off x="1835129" y="3536596"/>
              <a:ext cx="4086466" cy="641090"/>
            </a:xfrm>
            <a:prstGeom prst="homePlate">
              <a:avLst>
                <a:gd name="adj" fmla="val 21395"/>
              </a:avLst>
            </a:prstGeom>
            <a:solidFill>
              <a:srgbClr val="FFFFCC"/>
            </a:solidFill>
            <a:ln w="28575" algn="ctr">
              <a:solidFill>
                <a:srgbClr val="92D050"/>
              </a:solidFill>
              <a:round/>
              <a:headEnd/>
              <a:tailEnd/>
            </a:ln>
          </p:spPr>
          <p:txBody>
            <a:bodyPr lIns="0" tIns="0" rIns="0" bIns="0" anchor="ctr"/>
            <a:lstStyle>
              <a:lvl1pPr defTabSz="8429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842963">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842963">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842963">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842963"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842963" eaLnBrk="1" fontAlgn="base" latinLnBrk="0" hangingPunct="1">
                <a:lnSpc>
                  <a:spcPct val="100000"/>
                </a:lnSpc>
                <a:spcBef>
                  <a:spcPct val="0"/>
                </a:spcBef>
                <a:spcAft>
                  <a:spcPct val="0"/>
                </a:spcAft>
                <a:buClrTx/>
                <a:buSzTx/>
                <a:buFontTx/>
                <a:buNone/>
                <a:tabLst/>
                <a:defRPr/>
              </a:pPr>
              <a:r>
                <a:rPr kumimoji="1" lang="en-US" altLang="ja-JP" sz="1400" b="0" i="0" u="none" strike="noStrike" kern="0" cap="none" spc="0" normalizeH="0" baseline="0" noProof="0">
                  <a:ln>
                    <a:noFill/>
                  </a:ln>
                  <a:solidFill>
                    <a:srgbClr val="000000"/>
                  </a:solidFill>
                  <a:effectLst/>
                  <a:uLnTx/>
                  <a:uFillTx/>
                  <a:latin typeface="Segoe UI" panose="020B0502040204020203" pitchFamily="34" charset="0"/>
                  <a:ea typeface="Meiryo UI" panose="020B0604030504040204" pitchFamily="50" charset="-128"/>
                </a:rPr>
                <a:t>Phase II</a:t>
              </a:r>
            </a:p>
          </p:txBody>
        </p:sp>
      </p:grpSp>
    </p:spTree>
    <p:extLst>
      <p:ext uri="{BB962C8B-B14F-4D97-AF65-F5344CB8AC3E}">
        <p14:creationId xmlns:p14="http://schemas.microsoft.com/office/powerpoint/2010/main" val="282903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algn="ctr" eaLnBrk="1" hangingPunct="1">
              <a:spcBef>
                <a:spcPct val="0"/>
              </a:spcBef>
              <a:buNone/>
            </a:pPr>
            <a:r>
              <a:rPr lang="en-US" altLang="ja-JP" sz="2000" b="1" dirty="0">
                <a:solidFill>
                  <a:srgbClr val="0068B7"/>
                </a:solidFill>
                <a:effectLst/>
                <a:latin typeface="Segoe UI" panose="020B0502040204020203" pitchFamily="34" charset="0"/>
                <a:ea typeface="Meiryo UI" panose="020B0604030504040204" pitchFamily="50" charset="-128"/>
                <a:cs typeface="Times New Roman" panose="02020603050405020304" pitchFamily="18" charset="0"/>
              </a:rPr>
              <a:t>Change to IP Interconnection in Japan</a:t>
            </a:r>
            <a:r>
              <a:rPr lang="en-US" altLang="ja-JP" sz="2000" b="1" dirty="0">
                <a:solidFill>
                  <a:srgbClr val="0068B7"/>
                </a:solidFill>
                <a:latin typeface="Segoe UI" panose="020B0502040204020203" pitchFamily="34" charset="0"/>
                <a:ea typeface="HGP創英角ｺﾞｼｯｸUB" panose="020B0900000000000000" pitchFamily="50" charset="-128"/>
                <a:cs typeface="Segoe UI" panose="020B0502040204020203" pitchFamily="34" charset="0"/>
              </a:rPr>
              <a:t>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364786" y="6578187"/>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2</a:t>
            </a:fld>
            <a:endParaRPr lang="en-US" altLang="ja-JP" kern="0" dirty="0"/>
          </a:p>
        </p:txBody>
      </p:sp>
      <p:sp>
        <p:nvSpPr>
          <p:cNvPr id="6" name="テキスト ボックス 2">
            <a:extLst>
              <a:ext uri="{FF2B5EF4-FFF2-40B4-BE49-F238E27FC236}">
                <a16:creationId xmlns:a16="http://schemas.microsoft.com/office/drawing/2014/main" id="{55AB11CB-976C-4EBC-9A7B-45C98A9E3D7E}"/>
              </a:ext>
            </a:extLst>
          </p:cNvPr>
          <p:cNvSpPr txBox="1">
            <a:spLocks noChangeArrowheads="1"/>
          </p:cNvSpPr>
          <p:nvPr/>
        </p:nvSpPr>
        <p:spPr bwMode="auto">
          <a:xfrm>
            <a:off x="346156" y="432096"/>
            <a:ext cx="9138544" cy="1457219"/>
          </a:xfrm>
          <a:prstGeom prst="rect">
            <a:avLst/>
          </a:prstGeom>
          <a:noFill/>
          <a:ln w="9525" cmpd="sng">
            <a:noFill/>
            <a:miter lim="800000"/>
            <a:headEnd/>
            <a:tailEnd/>
          </a:ln>
          <a:extLst>
            <a:ext uri="{909E8E84-426E-40DD-AFC4-6F175D3DCCD1}">
              <a14:hiddenFill xmlns:a14="http://schemas.microsoft.com/office/drawing/2010/main">
                <a:solidFill>
                  <a:srgbClr val="FFFFFF"/>
                </a:solidFill>
              </a14:hiddenFill>
            </a:ext>
          </a:extLst>
        </p:spPr>
        <p:txBody>
          <a:bodyPr lIns="137160" tIns="91440" rIns="137160" bIns="91440" anchor="ctr" upright="1"/>
          <a:lstStyle/>
          <a:p>
            <a:pPr marL="285750" indent="-285750">
              <a:spcBef>
                <a:spcPts val="0"/>
              </a:spcBef>
              <a:spcAft>
                <a:spcPts val="0"/>
              </a:spcAft>
              <a:buFont typeface="Wingdings" panose="05000000000000000000" pitchFamily="2" charset="2"/>
              <a:buChar char="Ø"/>
              <a:defRPr/>
            </a:pPr>
            <a:r>
              <a:rPr lang="en-US" altLang="ja-JP" sz="1600" kern="100" dirty="0">
                <a:effectLst/>
                <a:latin typeface="Segoe UI" panose="020B0502040204020203" pitchFamily="34" charset="0"/>
                <a:ea typeface="Meiryo UI" panose="020B0604030504040204" pitchFamily="50" charset="-128"/>
                <a:cs typeface="Times New Roman" panose="02020603050405020304" pitchFamily="18" charset="0"/>
              </a:rPr>
              <a:t>In Japan, interconnection of networks </a:t>
            </a:r>
            <a:r>
              <a:rPr lang="en-US" altLang="ja-JP" sz="1600" kern="100" dirty="0">
                <a:latin typeface="Segoe UI" panose="020B0502040204020203" pitchFamily="34" charset="0"/>
                <a:ea typeface="Meiryo UI" panose="020B0604030504040204" pitchFamily="50" charset="-128"/>
                <a:cs typeface="Times New Roman" panose="02020603050405020304" pitchFamily="18" charset="0"/>
              </a:rPr>
              <a:t>has been</a:t>
            </a:r>
            <a:r>
              <a:rPr lang="en-US" altLang="ja-JP" sz="1600" kern="100" dirty="0">
                <a:effectLst/>
                <a:latin typeface="Segoe UI" panose="020B0502040204020203" pitchFamily="34" charset="0"/>
                <a:ea typeface="Meiryo UI" panose="020B0604030504040204" pitchFamily="50" charset="-128"/>
                <a:cs typeface="Times New Roman" panose="02020603050405020304" pitchFamily="18" charset="0"/>
              </a:rPr>
              <a:t> non-IP interconnection using ISUP protocol through incumbent/dominant PSTN (NTT) as hub function. </a:t>
            </a:r>
          </a:p>
          <a:p>
            <a:pPr marL="285750" indent="-285750">
              <a:spcBef>
                <a:spcPts val="0"/>
              </a:spcBef>
              <a:spcAft>
                <a:spcPts val="0"/>
              </a:spcAft>
              <a:buFont typeface="Wingdings" panose="05000000000000000000" pitchFamily="2" charset="2"/>
              <a:buChar char="Ø"/>
              <a:defRPr/>
            </a:pPr>
            <a:r>
              <a:rPr lang="en-US" altLang="ja-JP" sz="1600" kern="100" dirty="0">
                <a:effectLst/>
                <a:latin typeface="Segoe UI" panose="020B0502040204020203" pitchFamily="34" charset="0"/>
                <a:ea typeface="Meiryo UI" panose="020B0604030504040204" pitchFamily="50" charset="-128"/>
                <a:cs typeface="Times New Roman" panose="02020603050405020304" pitchFamily="18" charset="0"/>
              </a:rPr>
              <a:t>This connection will be changed to IP interconnection using SIP protocol through POI (Point Of Interconnection at Tokyo and Osaka) by 2025. </a:t>
            </a:r>
          </a:p>
          <a:p>
            <a:pPr marL="285750" indent="-285750">
              <a:spcBef>
                <a:spcPts val="0"/>
              </a:spcBef>
              <a:spcAft>
                <a:spcPts val="0"/>
              </a:spcAft>
              <a:buFont typeface="Wingdings" panose="05000000000000000000" pitchFamily="2" charset="2"/>
              <a:buChar char="Ø"/>
              <a:defRPr/>
            </a:pPr>
            <a:r>
              <a:rPr lang="en-US" altLang="ja-JP" sz="1600" kern="100" dirty="0">
                <a:effectLst/>
                <a:latin typeface="Segoe UI" panose="020B0502040204020203" pitchFamily="34" charset="0"/>
                <a:ea typeface="Meiryo UI" panose="020B0604030504040204" pitchFamily="50" charset="-128"/>
                <a:cs typeface="Times New Roman" panose="02020603050405020304" pitchFamily="18" charset="0"/>
              </a:rPr>
              <a:t>There are two kinds of SIP interconnections, one with ENUM and another without ENUM </a:t>
            </a:r>
            <a:r>
              <a:rPr lang="en-US" altLang="ja-JP" sz="1600" u="sng" kern="100" dirty="0">
                <a:effectLst/>
                <a:latin typeface="Segoe UI" panose="020B0502040204020203" pitchFamily="34" charset="0"/>
                <a:ea typeface="Meiryo UI" panose="020B0604030504040204" pitchFamily="50" charset="-128"/>
                <a:cs typeface="Times New Roman" panose="02020603050405020304" pitchFamily="18" charset="0"/>
              </a:rPr>
              <a:t>depending on whether the terminating number has number portability or not</a:t>
            </a:r>
            <a:r>
              <a:rPr lang="en-US" altLang="ja-JP" sz="1600" kern="100" dirty="0">
                <a:effectLst/>
                <a:latin typeface="Segoe UI" panose="020B0502040204020203" pitchFamily="34" charset="0"/>
                <a:ea typeface="Meiryo UI" panose="020B0604030504040204" pitchFamily="50" charset="-128"/>
                <a:cs typeface="Times New Roman" panose="02020603050405020304" pitchFamily="18" charset="0"/>
              </a:rPr>
              <a:t>.</a:t>
            </a:r>
          </a:p>
        </p:txBody>
      </p:sp>
      <p:sp>
        <p:nvSpPr>
          <p:cNvPr id="2" name="角丸四角形 77">
            <a:extLst>
              <a:ext uri="{FF2B5EF4-FFF2-40B4-BE49-F238E27FC236}">
                <a16:creationId xmlns:a16="http://schemas.microsoft.com/office/drawing/2014/main" id="{213CE473-5B3F-C5A2-5CC8-69CAF9EC83BD}"/>
              </a:ext>
            </a:extLst>
          </p:cNvPr>
          <p:cNvSpPr/>
          <p:nvPr/>
        </p:nvSpPr>
        <p:spPr bwMode="auto">
          <a:xfrm>
            <a:off x="7587482" y="3717032"/>
            <a:ext cx="485775" cy="2779227"/>
          </a:xfrm>
          <a:prstGeom prst="roundRect">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4" name="楕円 3">
            <a:extLst>
              <a:ext uri="{FF2B5EF4-FFF2-40B4-BE49-F238E27FC236}">
                <a16:creationId xmlns:a16="http://schemas.microsoft.com/office/drawing/2014/main" id="{C51EE8F4-06E2-EE14-26D0-A5653D9F46A7}"/>
              </a:ext>
            </a:extLst>
          </p:cNvPr>
          <p:cNvSpPr/>
          <p:nvPr/>
        </p:nvSpPr>
        <p:spPr bwMode="auto">
          <a:xfrm>
            <a:off x="6827070" y="3960435"/>
            <a:ext cx="257175" cy="269875"/>
          </a:xfrm>
          <a:prstGeom prst="ellipse">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 name="楕円 6">
            <a:extLst>
              <a:ext uri="{FF2B5EF4-FFF2-40B4-BE49-F238E27FC236}">
                <a16:creationId xmlns:a16="http://schemas.microsoft.com/office/drawing/2014/main" id="{62F23351-D3FF-7F8F-A946-D1FAD56F142A}"/>
              </a:ext>
            </a:extLst>
          </p:cNvPr>
          <p:cNvSpPr/>
          <p:nvPr/>
        </p:nvSpPr>
        <p:spPr bwMode="auto">
          <a:xfrm>
            <a:off x="8382820" y="3979485"/>
            <a:ext cx="257175" cy="268288"/>
          </a:xfrm>
          <a:prstGeom prst="ellipse">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 name="楕円 7">
            <a:extLst>
              <a:ext uri="{FF2B5EF4-FFF2-40B4-BE49-F238E27FC236}">
                <a16:creationId xmlns:a16="http://schemas.microsoft.com/office/drawing/2014/main" id="{10228B65-D740-DE90-4545-47794DB1C8EB}"/>
              </a:ext>
            </a:extLst>
          </p:cNvPr>
          <p:cNvSpPr/>
          <p:nvPr/>
        </p:nvSpPr>
        <p:spPr bwMode="auto">
          <a:xfrm>
            <a:off x="6846120" y="4543048"/>
            <a:ext cx="257175" cy="269875"/>
          </a:xfrm>
          <a:prstGeom prst="ellipse">
            <a:avLst/>
          </a:prstGeom>
          <a:solidFill>
            <a:srgbClr val="FF99FF"/>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 name="楕円 8">
            <a:extLst>
              <a:ext uri="{FF2B5EF4-FFF2-40B4-BE49-F238E27FC236}">
                <a16:creationId xmlns:a16="http://schemas.microsoft.com/office/drawing/2014/main" id="{50B3EEE6-8314-4F02-1EDE-AE5774877DB9}"/>
              </a:ext>
            </a:extLst>
          </p:cNvPr>
          <p:cNvSpPr/>
          <p:nvPr/>
        </p:nvSpPr>
        <p:spPr bwMode="auto">
          <a:xfrm>
            <a:off x="6866757" y="5125660"/>
            <a:ext cx="255588" cy="269875"/>
          </a:xfrm>
          <a:prstGeom prst="ellipse">
            <a:avLst/>
          </a:prstGeom>
          <a:solidFill>
            <a:srgbClr val="00B05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0" name="楕円 9">
            <a:extLst>
              <a:ext uri="{FF2B5EF4-FFF2-40B4-BE49-F238E27FC236}">
                <a16:creationId xmlns:a16="http://schemas.microsoft.com/office/drawing/2014/main" id="{D3A5F2D4-5334-7167-76C1-697D7E134D5C}"/>
              </a:ext>
            </a:extLst>
          </p:cNvPr>
          <p:cNvSpPr/>
          <p:nvPr/>
        </p:nvSpPr>
        <p:spPr bwMode="auto">
          <a:xfrm>
            <a:off x="6884220" y="5708273"/>
            <a:ext cx="258762" cy="271462"/>
          </a:xfrm>
          <a:prstGeom prst="ellipse">
            <a:avLst/>
          </a:prstGeom>
          <a:solidFill>
            <a:srgbClr val="FFC00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楕円 10">
            <a:extLst>
              <a:ext uri="{FF2B5EF4-FFF2-40B4-BE49-F238E27FC236}">
                <a16:creationId xmlns:a16="http://schemas.microsoft.com/office/drawing/2014/main" id="{90642DD3-715B-FB77-5D62-A1FCCF1D1D2E}"/>
              </a:ext>
            </a:extLst>
          </p:cNvPr>
          <p:cNvSpPr/>
          <p:nvPr/>
        </p:nvSpPr>
        <p:spPr bwMode="auto">
          <a:xfrm>
            <a:off x="8403457" y="4562098"/>
            <a:ext cx="255588" cy="269875"/>
          </a:xfrm>
          <a:prstGeom prst="ellipse">
            <a:avLst/>
          </a:prstGeom>
          <a:solidFill>
            <a:srgbClr val="FF99FF"/>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3" name="楕円 12">
            <a:extLst>
              <a:ext uri="{FF2B5EF4-FFF2-40B4-BE49-F238E27FC236}">
                <a16:creationId xmlns:a16="http://schemas.microsoft.com/office/drawing/2014/main" id="{E04BCC6E-F3F3-DE07-FD05-82B3A1B254A8}"/>
              </a:ext>
            </a:extLst>
          </p:cNvPr>
          <p:cNvSpPr/>
          <p:nvPr/>
        </p:nvSpPr>
        <p:spPr bwMode="auto">
          <a:xfrm>
            <a:off x="8422507" y="5144710"/>
            <a:ext cx="257175" cy="271463"/>
          </a:xfrm>
          <a:prstGeom prst="ellipse">
            <a:avLst/>
          </a:prstGeom>
          <a:solidFill>
            <a:srgbClr val="00B05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cxnSp>
        <p:nvCxnSpPr>
          <p:cNvPr id="14" name="直線コネクタ 13">
            <a:extLst>
              <a:ext uri="{FF2B5EF4-FFF2-40B4-BE49-F238E27FC236}">
                <a16:creationId xmlns:a16="http://schemas.microsoft.com/office/drawing/2014/main" id="{B6536950-A68E-C6ED-1916-B2AD5BD54710}"/>
              </a:ext>
            </a:extLst>
          </p:cNvPr>
          <p:cNvCxnSpPr/>
          <p:nvPr/>
        </p:nvCxnSpPr>
        <p:spPr bwMode="auto">
          <a:xfrm>
            <a:off x="7084245" y="4060448"/>
            <a:ext cx="1298575" cy="20637"/>
          </a:xfrm>
          <a:prstGeom prst="line">
            <a:avLst/>
          </a:prstGeom>
          <a:noFill/>
          <a:ln w="9525" cap="flat" cmpd="sng" algn="ctr">
            <a:solidFill>
              <a:srgbClr val="000000"/>
            </a:solidFill>
            <a:prstDash val="dash"/>
          </a:ln>
          <a:effectLst/>
        </p:spPr>
      </p:cxnSp>
      <p:cxnSp>
        <p:nvCxnSpPr>
          <p:cNvPr id="15" name="直線コネクタ 14">
            <a:extLst>
              <a:ext uri="{FF2B5EF4-FFF2-40B4-BE49-F238E27FC236}">
                <a16:creationId xmlns:a16="http://schemas.microsoft.com/office/drawing/2014/main" id="{B962F5C9-2994-6F13-CE6C-6B6EC1FA1BE3}"/>
              </a:ext>
            </a:extLst>
          </p:cNvPr>
          <p:cNvCxnSpPr>
            <a:endCxn id="11" idx="2"/>
          </p:cNvCxnSpPr>
          <p:nvPr/>
        </p:nvCxnSpPr>
        <p:spPr bwMode="auto">
          <a:xfrm>
            <a:off x="7089007" y="4052510"/>
            <a:ext cx="1314450" cy="644525"/>
          </a:xfrm>
          <a:prstGeom prst="line">
            <a:avLst/>
          </a:prstGeom>
          <a:noFill/>
          <a:ln w="9525" cap="flat" cmpd="sng" algn="ctr">
            <a:solidFill>
              <a:srgbClr val="000000"/>
            </a:solidFill>
            <a:prstDash val="dash"/>
          </a:ln>
          <a:effectLst/>
        </p:spPr>
      </p:cxnSp>
      <p:cxnSp>
        <p:nvCxnSpPr>
          <p:cNvPr id="16" name="直線コネクタ 15">
            <a:extLst>
              <a:ext uri="{FF2B5EF4-FFF2-40B4-BE49-F238E27FC236}">
                <a16:creationId xmlns:a16="http://schemas.microsoft.com/office/drawing/2014/main" id="{8D20799E-4123-B58C-DD56-305D960782E9}"/>
              </a:ext>
            </a:extLst>
          </p:cNvPr>
          <p:cNvCxnSpPr>
            <a:cxnSpLocks/>
            <a:endCxn id="13" idx="2"/>
          </p:cNvCxnSpPr>
          <p:nvPr/>
        </p:nvCxnSpPr>
        <p:spPr bwMode="auto">
          <a:xfrm>
            <a:off x="7095357" y="4041398"/>
            <a:ext cx="1327150" cy="1239837"/>
          </a:xfrm>
          <a:prstGeom prst="line">
            <a:avLst/>
          </a:prstGeom>
          <a:noFill/>
          <a:ln w="9525" cap="flat" cmpd="sng" algn="ctr">
            <a:solidFill>
              <a:srgbClr val="000000"/>
            </a:solidFill>
            <a:prstDash val="dash"/>
          </a:ln>
          <a:effectLst/>
        </p:spPr>
      </p:cxnSp>
      <p:cxnSp>
        <p:nvCxnSpPr>
          <p:cNvPr id="17" name="直線コネクタ 16">
            <a:extLst>
              <a:ext uri="{FF2B5EF4-FFF2-40B4-BE49-F238E27FC236}">
                <a16:creationId xmlns:a16="http://schemas.microsoft.com/office/drawing/2014/main" id="{D972C5A8-2192-819B-C106-C9B87E03BA47}"/>
              </a:ext>
            </a:extLst>
          </p:cNvPr>
          <p:cNvCxnSpPr>
            <a:cxnSpLocks/>
          </p:cNvCxnSpPr>
          <p:nvPr/>
        </p:nvCxnSpPr>
        <p:spPr bwMode="auto">
          <a:xfrm>
            <a:off x="7100120" y="4017585"/>
            <a:ext cx="1341437" cy="1846263"/>
          </a:xfrm>
          <a:prstGeom prst="line">
            <a:avLst/>
          </a:prstGeom>
          <a:noFill/>
          <a:ln w="9525" cap="flat" cmpd="sng" algn="ctr">
            <a:solidFill>
              <a:srgbClr val="000000"/>
            </a:solidFill>
            <a:prstDash val="dash"/>
          </a:ln>
          <a:effectLst/>
        </p:spPr>
      </p:cxnSp>
      <p:sp>
        <p:nvSpPr>
          <p:cNvPr id="18" name="楕円 17">
            <a:extLst>
              <a:ext uri="{FF2B5EF4-FFF2-40B4-BE49-F238E27FC236}">
                <a16:creationId xmlns:a16="http://schemas.microsoft.com/office/drawing/2014/main" id="{C74F47AE-32DD-B353-E92A-A24334DA6314}"/>
              </a:ext>
            </a:extLst>
          </p:cNvPr>
          <p:cNvSpPr/>
          <p:nvPr/>
        </p:nvSpPr>
        <p:spPr bwMode="auto">
          <a:xfrm>
            <a:off x="3082487" y="3447100"/>
            <a:ext cx="257175" cy="246062"/>
          </a:xfrm>
          <a:prstGeom prst="ellipse">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9" name="楕円 18">
            <a:extLst>
              <a:ext uri="{FF2B5EF4-FFF2-40B4-BE49-F238E27FC236}">
                <a16:creationId xmlns:a16="http://schemas.microsoft.com/office/drawing/2014/main" id="{BF3B4195-8993-07B9-1D13-D331DD58DF8E}"/>
              </a:ext>
            </a:extLst>
          </p:cNvPr>
          <p:cNvSpPr/>
          <p:nvPr/>
        </p:nvSpPr>
        <p:spPr bwMode="auto">
          <a:xfrm>
            <a:off x="4830150" y="3466150"/>
            <a:ext cx="257175" cy="244475"/>
          </a:xfrm>
          <a:prstGeom prst="ellipse">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0" name="楕円 19">
            <a:extLst>
              <a:ext uri="{FF2B5EF4-FFF2-40B4-BE49-F238E27FC236}">
                <a16:creationId xmlns:a16="http://schemas.microsoft.com/office/drawing/2014/main" id="{B3D58A3B-CE1A-7D82-0967-A10E4F289FBB}"/>
              </a:ext>
            </a:extLst>
          </p:cNvPr>
          <p:cNvSpPr/>
          <p:nvPr/>
        </p:nvSpPr>
        <p:spPr bwMode="auto">
          <a:xfrm>
            <a:off x="3101537" y="4029712"/>
            <a:ext cx="257175" cy="244475"/>
          </a:xfrm>
          <a:prstGeom prst="ellipse">
            <a:avLst/>
          </a:prstGeom>
          <a:solidFill>
            <a:srgbClr val="FF99FF"/>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1" name="楕円 20">
            <a:extLst>
              <a:ext uri="{FF2B5EF4-FFF2-40B4-BE49-F238E27FC236}">
                <a16:creationId xmlns:a16="http://schemas.microsoft.com/office/drawing/2014/main" id="{E8675611-CEE2-DC50-FA81-EA897B96F289}"/>
              </a:ext>
            </a:extLst>
          </p:cNvPr>
          <p:cNvSpPr/>
          <p:nvPr/>
        </p:nvSpPr>
        <p:spPr bwMode="auto">
          <a:xfrm>
            <a:off x="3122175" y="4612325"/>
            <a:ext cx="255587" cy="246062"/>
          </a:xfrm>
          <a:prstGeom prst="ellipse">
            <a:avLst/>
          </a:prstGeom>
          <a:solidFill>
            <a:srgbClr val="00B05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2" name="楕円 21">
            <a:extLst>
              <a:ext uri="{FF2B5EF4-FFF2-40B4-BE49-F238E27FC236}">
                <a16:creationId xmlns:a16="http://schemas.microsoft.com/office/drawing/2014/main" id="{79C3294A-429A-056C-8147-30FA41BB066A}"/>
              </a:ext>
            </a:extLst>
          </p:cNvPr>
          <p:cNvSpPr/>
          <p:nvPr/>
        </p:nvSpPr>
        <p:spPr bwMode="auto">
          <a:xfrm>
            <a:off x="3141225" y="5194937"/>
            <a:ext cx="257175" cy="246063"/>
          </a:xfrm>
          <a:prstGeom prst="ellipse">
            <a:avLst/>
          </a:prstGeom>
          <a:solidFill>
            <a:srgbClr val="FFC00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3" name="楕円 22">
            <a:extLst>
              <a:ext uri="{FF2B5EF4-FFF2-40B4-BE49-F238E27FC236}">
                <a16:creationId xmlns:a16="http://schemas.microsoft.com/office/drawing/2014/main" id="{B7DC4102-07FA-5FFF-53E8-0080BBC7FA18}"/>
              </a:ext>
            </a:extLst>
          </p:cNvPr>
          <p:cNvSpPr/>
          <p:nvPr/>
        </p:nvSpPr>
        <p:spPr bwMode="auto">
          <a:xfrm>
            <a:off x="4850788" y="4048762"/>
            <a:ext cx="255587" cy="246063"/>
          </a:xfrm>
          <a:prstGeom prst="ellipse">
            <a:avLst/>
          </a:prstGeom>
          <a:solidFill>
            <a:srgbClr val="FF99FF"/>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4" name="楕円 23">
            <a:extLst>
              <a:ext uri="{FF2B5EF4-FFF2-40B4-BE49-F238E27FC236}">
                <a16:creationId xmlns:a16="http://schemas.microsoft.com/office/drawing/2014/main" id="{293FBC29-1125-70D5-A4C6-6C824E9E2182}"/>
              </a:ext>
            </a:extLst>
          </p:cNvPr>
          <p:cNvSpPr/>
          <p:nvPr/>
        </p:nvSpPr>
        <p:spPr bwMode="auto">
          <a:xfrm>
            <a:off x="4869838" y="4631375"/>
            <a:ext cx="257175" cy="246062"/>
          </a:xfrm>
          <a:prstGeom prst="ellipse">
            <a:avLst/>
          </a:prstGeom>
          <a:solidFill>
            <a:srgbClr val="00B05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5" name="楕円 24">
            <a:extLst>
              <a:ext uri="{FF2B5EF4-FFF2-40B4-BE49-F238E27FC236}">
                <a16:creationId xmlns:a16="http://schemas.microsoft.com/office/drawing/2014/main" id="{EF2157B4-9D63-ED48-6A3A-D7CB9BC24716}"/>
              </a:ext>
            </a:extLst>
          </p:cNvPr>
          <p:cNvSpPr/>
          <p:nvPr/>
        </p:nvSpPr>
        <p:spPr bwMode="auto">
          <a:xfrm>
            <a:off x="4888888" y="5215575"/>
            <a:ext cx="257175" cy="244475"/>
          </a:xfrm>
          <a:prstGeom prst="ellipse">
            <a:avLst/>
          </a:prstGeom>
          <a:solidFill>
            <a:srgbClr val="FFC00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66">
            <a:extLst>
              <a:ext uri="{FF2B5EF4-FFF2-40B4-BE49-F238E27FC236}">
                <a16:creationId xmlns:a16="http://schemas.microsoft.com/office/drawing/2014/main" id="{1E8A0287-474D-C6E6-1DC8-E7FCC336728E}"/>
              </a:ext>
            </a:extLst>
          </p:cNvPr>
          <p:cNvSpPr txBox="1">
            <a:spLocks noChangeArrowheads="1"/>
          </p:cNvSpPr>
          <p:nvPr/>
        </p:nvSpPr>
        <p:spPr bwMode="auto">
          <a:xfrm>
            <a:off x="694005" y="4622129"/>
            <a:ext cx="248826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Non geographical number</a:t>
            </a: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D0BD782D-6BEC-32AE-CFED-632B697E6F38}"/>
              </a:ext>
            </a:extLst>
          </p:cNvPr>
          <p:cNvCxnSpPr>
            <a:cxnSpLocks/>
            <a:stCxn id="18" idx="6"/>
            <a:endCxn id="31" idx="1"/>
          </p:cNvCxnSpPr>
          <p:nvPr/>
        </p:nvCxnSpPr>
        <p:spPr bwMode="auto">
          <a:xfrm flipV="1">
            <a:off x="3339662" y="3056850"/>
            <a:ext cx="434974" cy="513281"/>
          </a:xfrm>
          <a:prstGeom prst="line">
            <a:avLst/>
          </a:prstGeom>
          <a:noFill/>
          <a:ln w="9525" cap="flat" cmpd="sng" algn="ctr">
            <a:solidFill>
              <a:srgbClr val="000000"/>
            </a:solidFill>
            <a:prstDash val="solid"/>
          </a:ln>
          <a:effectLst/>
        </p:spPr>
      </p:cxnSp>
      <p:cxnSp>
        <p:nvCxnSpPr>
          <p:cNvPr id="28" name="直線コネクタ 27">
            <a:extLst>
              <a:ext uri="{FF2B5EF4-FFF2-40B4-BE49-F238E27FC236}">
                <a16:creationId xmlns:a16="http://schemas.microsoft.com/office/drawing/2014/main" id="{E9A98A14-33D0-6A45-EFEF-41C97C9F02E7}"/>
              </a:ext>
            </a:extLst>
          </p:cNvPr>
          <p:cNvCxnSpPr>
            <a:cxnSpLocks/>
            <a:endCxn id="19" idx="2"/>
          </p:cNvCxnSpPr>
          <p:nvPr/>
        </p:nvCxnSpPr>
        <p:spPr bwMode="auto">
          <a:xfrm>
            <a:off x="4590438" y="2975062"/>
            <a:ext cx="239712" cy="613326"/>
          </a:xfrm>
          <a:prstGeom prst="line">
            <a:avLst/>
          </a:prstGeom>
          <a:noFill/>
          <a:ln w="9525" cap="flat" cmpd="sng" algn="ctr">
            <a:solidFill>
              <a:srgbClr val="000000"/>
            </a:solidFill>
            <a:prstDash val="solid"/>
          </a:ln>
          <a:effectLst/>
        </p:spPr>
      </p:cxnSp>
      <p:cxnSp>
        <p:nvCxnSpPr>
          <p:cNvPr id="29" name="直線コネクタ 28">
            <a:extLst>
              <a:ext uri="{FF2B5EF4-FFF2-40B4-BE49-F238E27FC236}">
                <a16:creationId xmlns:a16="http://schemas.microsoft.com/office/drawing/2014/main" id="{9E564112-813B-C8D5-AE5A-76C7CCD5ADBB}"/>
              </a:ext>
            </a:extLst>
          </p:cNvPr>
          <p:cNvCxnSpPr>
            <a:cxnSpLocks/>
            <a:endCxn id="31" idx="1"/>
          </p:cNvCxnSpPr>
          <p:nvPr/>
        </p:nvCxnSpPr>
        <p:spPr bwMode="auto">
          <a:xfrm flipV="1">
            <a:off x="3368237" y="3056850"/>
            <a:ext cx="406399" cy="1080812"/>
          </a:xfrm>
          <a:prstGeom prst="line">
            <a:avLst/>
          </a:prstGeom>
          <a:noFill/>
          <a:ln w="9525" cap="flat" cmpd="sng" algn="ctr">
            <a:solidFill>
              <a:srgbClr val="000000"/>
            </a:solidFill>
            <a:prstDash val="solid"/>
          </a:ln>
          <a:effectLst/>
        </p:spPr>
      </p:cxnSp>
      <p:cxnSp>
        <p:nvCxnSpPr>
          <p:cNvPr id="30" name="直線コネクタ 29">
            <a:extLst>
              <a:ext uri="{FF2B5EF4-FFF2-40B4-BE49-F238E27FC236}">
                <a16:creationId xmlns:a16="http://schemas.microsoft.com/office/drawing/2014/main" id="{04DCFBDA-F95C-5D86-D47E-335A5AF58A7C}"/>
              </a:ext>
            </a:extLst>
          </p:cNvPr>
          <p:cNvCxnSpPr/>
          <p:nvPr/>
        </p:nvCxnSpPr>
        <p:spPr bwMode="auto">
          <a:xfrm>
            <a:off x="4612663" y="2985137"/>
            <a:ext cx="298450" cy="1081088"/>
          </a:xfrm>
          <a:prstGeom prst="line">
            <a:avLst/>
          </a:prstGeom>
          <a:noFill/>
          <a:ln w="9525" cap="flat" cmpd="sng" algn="ctr">
            <a:solidFill>
              <a:srgbClr val="000000"/>
            </a:solidFill>
            <a:prstDash val="solid"/>
          </a:ln>
          <a:effectLst/>
        </p:spPr>
      </p:cxnSp>
      <p:sp>
        <p:nvSpPr>
          <p:cNvPr id="31" name="角丸四角形 129">
            <a:extLst>
              <a:ext uri="{FF2B5EF4-FFF2-40B4-BE49-F238E27FC236}">
                <a16:creationId xmlns:a16="http://schemas.microsoft.com/office/drawing/2014/main" id="{CB88F506-E5DD-B4AC-F0EA-EF39DA5FDA66}"/>
              </a:ext>
            </a:extLst>
          </p:cNvPr>
          <p:cNvSpPr/>
          <p:nvPr/>
        </p:nvSpPr>
        <p:spPr bwMode="auto">
          <a:xfrm>
            <a:off x="3774636" y="2750187"/>
            <a:ext cx="840718" cy="613326"/>
          </a:xfrm>
          <a:prstGeom prst="roundRect">
            <a:avLst/>
          </a:prstGeom>
          <a:solidFill>
            <a:srgbClr val="FFFF00"/>
          </a:solidFill>
          <a:ln w="25400" cap="flat" cmpd="sng" algn="ctr">
            <a:solidFill>
              <a:srgbClr val="000000"/>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ja-JP"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Hub function of NTT</a:t>
            </a:r>
            <a:endParaRPr kumimoji="0" lang="ja-JP" altLang="en-US" sz="12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2" name="テキスト ボックス 77">
            <a:extLst>
              <a:ext uri="{FF2B5EF4-FFF2-40B4-BE49-F238E27FC236}">
                <a16:creationId xmlns:a16="http://schemas.microsoft.com/office/drawing/2014/main" id="{6F0EFCA3-7DD8-40D9-A7D8-039244F41568}"/>
              </a:ext>
            </a:extLst>
          </p:cNvPr>
          <p:cNvSpPr txBox="1">
            <a:spLocks noChangeArrowheads="1"/>
          </p:cNvSpPr>
          <p:nvPr/>
        </p:nvSpPr>
        <p:spPr bwMode="auto">
          <a:xfrm>
            <a:off x="3135813" y="1963813"/>
            <a:ext cx="302787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1" lang="en-US" altLang="ja-JP" sz="14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Non-IP Interconnection(using CCS Protocol: ISUP) through </a:t>
            </a:r>
            <a:r>
              <a:rPr lang="en-US" altLang="ja-JP" sz="1400" kern="0" dirty="0">
                <a:solidFill>
                  <a:srgbClr val="0070C0"/>
                </a:solidFill>
                <a:latin typeface="Meiryo UI" panose="020B0604030504040204" pitchFamily="50" charset="-128"/>
                <a:ea typeface="Meiryo UI" panose="020B0604030504040204" pitchFamily="50" charset="-128"/>
              </a:rPr>
              <a:t>Hub function of</a:t>
            </a:r>
            <a:r>
              <a:rPr kumimoji="1" lang="en-US" altLang="ja-JP" sz="14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 PSTN (NTT)</a:t>
            </a:r>
          </a:p>
        </p:txBody>
      </p:sp>
      <p:cxnSp>
        <p:nvCxnSpPr>
          <p:cNvPr id="33" name="直線コネクタ 32">
            <a:extLst>
              <a:ext uri="{FF2B5EF4-FFF2-40B4-BE49-F238E27FC236}">
                <a16:creationId xmlns:a16="http://schemas.microsoft.com/office/drawing/2014/main" id="{7E3AE6A7-3562-3323-A889-CC8968E33100}"/>
              </a:ext>
            </a:extLst>
          </p:cNvPr>
          <p:cNvCxnSpPr>
            <a:endCxn id="7" idx="2"/>
          </p:cNvCxnSpPr>
          <p:nvPr/>
        </p:nvCxnSpPr>
        <p:spPr bwMode="auto">
          <a:xfrm flipV="1">
            <a:off x="7101707" y="4112835"/>
            <a:ext cx="1281113" cy="544513"/>
          </a:xfrm>
          <a:prstGeom prst="line">
            <a:avLst/>
          </a:prstGeom>
          <a:noFill/>
          <a:ln w="9525" cap="flat" cmpd="sng" algn="ctr">
            <a:solidFill>
              <a:srgbClr val="000000"/>
            </a:solidFill>
            <a:prstDash val="dash"/>
          </a:ln>
          <a:effectLst/>
        </p:spPr>
      </p:cxnSp>
      <p:cxnSp>
        <p:nvCxnSpPr>
          <p:cNvPr id="34" name="直線コネクタ 33">
            <a:extLst>
              <a:ext uri="{FF2B5EF4-FFF2-40B4-BE49-F238E27FC236}">
                <a16:creationId xmlns:a16="http://schemas.microsoft.com/office/drawing/2014/main" id="{FEF6652A-D246-2119-80FA-2379DC3E9A60}"/>
              </a:ext>
            </a:extLst>
          </p:cNvPr>
          <p:cNvCxnSpPr>
            <a:endCxn id="11" idx="2"/>
          </p:cNvCxnSpPr>
          <p:nvPr/>
        </p:nvCxnSpPr>
        <p:spPr bwMode="auto">
          <a:xfrm>
            <a:off x="7106470" y="4639885"/>
            <a:ext cx="1296987" cy="57150"/>
          </a:xfrm>
          <a:prstGeom prst="line">
            <a:avLst/>
          </a:prstGeom>
          <a:noFill/>
          <a:ln w="9525" cap="flat" cmpd="sng" algn="ctr">
            <a:solidFill>
              <a:srgbClr val="000000"/>
            </a:solidFill>
            <a:prstDash val="dash"/>
          </a:ln>
          <a:effectLst/>
        </p:spPr>
      </p:cxnSp>
      <p:cxnSp>
        <p:nvCxnSpPr>
          <p:cNvPr id="35" name="直線コネクタ 34">
            <a:extLst>
              <a:ext uri="{FF2B5EF4-FFF2-40B4-BE49-F238E27FC236}">
                <a16:creationId xmlns:a16="http://schemas.microsoft.com/office/drawing/2014/main" id="{429C98F3-CEF3-8C58-8636-3642F6746317}"/>
              </a:ext>
            </a:extLst>
          </p:cNvPr>
          <p:cNvCxnSpPr>
            <a:cxnSpLocks/>
            <a:endCxn id="13" idx="2"/>
          </p:cNvCxnSpPr>
          <p:nvPr/>
        </p:nvCxnSpPr>
        <p:spPr bwMode="auto">
          <a:xfrm>
            <a:off x="7111232" y="4627185"/>
            <a:ext cx="1311275" cy="654050"/>
          </a:xfrm>
          <a:prstGeom prst="line">
            <a:avLst/>
          </a:prstGeom>
          <a:noFill/>
          <a:ln w="9525" cap="flat" cmpd="sng" algn="ctr">
            <a:solidFill>
              <a:srgbClr val="000000"/>
            </a:solidFill>
            <a:prstDash val="dash"/>
          </a:ln>
          <a:effectLst/>
        </p:spPr>
      </p:cxnSp>
      <p:cxnSp>
        <p:nvCxnSpPr>
          <p:cNvPr id="36" name="直線コネクタ 35">
            <a:extLst>
              <a:ext uri="{FF2B5EF4-FFF2-40B4-BE49-F238E27FC236}">
                <a16:creationId xmlns:a16="http://schemas.microsoft.com/office/drawing/2014/main" id="{DA5DA97B-D60B-BC02-AEF4-B558A6CDF479}"/>
              </a:ext>
            </a:extLst>
          </p:cNvPr>
          <p:cNvCxnSpPr>
            <a:cxnSpLocks/>
          </p:cNvCxnSpPr>
          <p:nvPr/>
        </p:nvCxnSpPr>
        <p:spPr bwMode="auto">
          <a:xfrm>
            <a:off x="7117582" y="4604960"/>
            <a:ext cx="1323975" cy="1258888"/>
          </a:xfrm>
          <a:prstGeom prst="line">
            <a:avLst/>
          </a:prstGeom>
          <a:noFill/>
          <a:ln w="9525" cap="flat" cmpd="sng" algn="ctr">
            <a:solidFill>
              <a:srgbClr val="000000"/>
            </a:solidFill>
            <a:prstDash val="dash"/>
          </a:ln>
          <a:effectLst/>
        </p:spPr>
      </p:cxnSp>
      <p:cxnSp>
        <p:nvCxnSpPr>
          <p:cNvPr id="37" name="直線コネクタ 36">
            <a:extLst>
              <a:ext uri="{FF2B5EF4-FFF2-40B4-BE49-F238E27FC236}">
                <a16:creationId xmlns:a16="http://schemas.microsoft.com/office/drawing/2014/main" id="{A6463D8C-9D0A-867E-5DF4-64133CDF67A5}"/>
              </a:ext>
            </a:extLst>
          </p:cNvPr>
          <p:cNvCxnSpPr>
            <a:cxnSpLocks/>
            <a:stCxn id="21" idx="6"/>
            <a:endCxn id="31" idx="1"/>
          </p:cNvCxnSpPr>
          <p:nvPr/>
        </p:nvCxnSpPr>
        <p:spPr bwMode="auto">
          <a:xfrm flipV="1">
            <a:off x="3377762" y="3056850"/>
            <a:ext cx="396874" cy="1678506"/>
          </a:xfrm>
          <a:prstGeom prst="line">
            <a:avLst/>
          </a:prstGeom>
          <a:noFill/>
          <a:ln w="9525" cap="flat" cmpd="sng" algn="ctr">
            <a:solidFill>
              <a:srgbClr val="000000"/>
            </a:solidFill>
            <a:prstDash val="solid"/>
          </a:ln>
          <a:effectLst/>
        </p:spPr>
      </p:cxnSp>
      <p:cxnSp>
        <p:nvCxnSpPr>
          <p:cNvPr id="38" name="直線コネクタ 37">
            <a:extLst>
              <a:ext uri="{FF2B5EF4-FFF2-40B4-BE49-F238E27FC236}">
                <a16:creationId xmlns:a16="http://schemas.microsoft.com/office/drawing/2014/main" id="{C91A5157-4226-6555-6153-BBBF8DF1B8A5}"/>
              </a:ext>
            </a:extLst>
          </p:cNvPr>
          <p:cNvCxnSpPr>
            <a:stCxn id="24" idx="1"/>
          </p:cNvCxnSpPr>
          <p:nvPr/>
        </p:nvCxnSpPr>
        <p:spPr bwMode="auto">
          <a:xfrm flipH="1" flipV="1">
            <a:off x="4601550" y="2958150"/>
            <a:ext cx="306388" cy="1709737"/>
          </a:xfrm>
          <a:prstGeom prst="line">
            <a:avLst/>
          </a:prstGeom>
          <a:noFill/>
          <a:ln w="9525" cap="flat" cmpd="sng" algn="ctr">
            <a:solidFill>
              <a:srgbClr val="000000"/>
            </a:solidFill>
            <a:prstDash val="solid"/>
          </a:ln>
          <a:effectLst/>
        </p:spPr>
      </p:cxnSp>
      <p:cxnSp>
        <p:nvCxnSpPr>
          <p:cNvPr id="39" name="直線コネクタ 38">
            <a:extLst>
              <a:ext uri="{FF2B5EF4-FFF2-40B4-BE49-F238E27FC236}">
                <a16:creationId xmlns:a16="http://schemas.microsoft.com/office/drawing/2014/main" id="{097A172E-AA21-BDEB-6C72-F916881F1BB5}"/>
              </a:ext>
            </a:extLst>
          </p:cNvPr>
          <p:cNvCxnSpPr>
            <a:cxnSpLocks/>
            <a:endCxn id="31" idx="1"/>
          </p:cNvCxnSpPr>
          <p:nvPr/>
        </p:nvCxnSpPr>
        <p:spPr bwMode="auto">
          <a:xfrm flipV="1">
            <a:off x="3385700" y="3056850"/>
            <a:ext cx="388936" cy="2233337"/>
          </a:xfrm>
          <a:prstGeom prst="line">
            <a:avLst/>
          </a:prstGeom>
          <a:noFill/>
          <a:ln w="9525" cap="flat" cmpd="sng" algn="ctr">
            <a:solidFill>
              <a:srgbClr val="000000"/>
            </a:solidFill>
            <a:prstDash val="solid"/>
          </a:ln>
          <a:effectLst/>
        </p:spPr>
      </p:cxnSp>
      <p:cxnSp>
        <p:nvCxnSpPr>
          <p:cNvPr id="40" name="直線コネクタ 39">
            <a:extLst>
              <a:ext uri="{FF2B5EF4-FFF2-40B4-BE49-F238E27FC236}">
                <a16:creationId xmlns:a16="http://schemas.microsoft.com/office/drawing/2014/main" id="{4F79A2A4-E554-6AD7-8B25-CC68C96FD539}"/>
              </a:ext>
            </a:extLst>
          </p:cNvPr>
          <p:cNvCxnSpPr>
            <a:cxnSpLocks/>
            <a:stCxn id="25" idx="2"/>
          </p:cNvCxnSpPr>
          <p:nvPr/>
        </p:nvCxnSpPr>
        <p:spPr bwMode="auto">
          <a:xfrm flipH="1" flipV="1">
            <a:off x="4612663" y="2975062"/>
            <a:ext cx="276225" cy="2362751"/>
          </a:xfrm>
          <a:prstGeom prst="line">
            <a:avLst/>
          </a:prstGeom>
          <a:noFill/>
          <a:ln w="9525" cap="flat" cmpd="sng" algn="ctr">
            <a:solidFill>
              <a:srgbClr val="000000"/>
            </a:solidFill>
            <a:prstDash val="solid"/>
          </a:ln>
          <a:effectLst/>
        </p:spPr>
      </p:cxnSp>
      <p:cxnSp>
        <p:nvCxnSpPr>
          <p:cNvPr id="41" name="直線コネクタ 40">
            <a:extLst>
              <a:ext uri="{FF2B5EF4-FFF2-40B4-BE49-F238E27FC236}">
                <a16:creationId xmlns:a16="http://schemas.microsoft.com/office/drawing/2014/main" id="{585AA959-1F4F-396C-8AD5-B4631381B5DC}"/>
              </a:ext>
            </a:extLst>
          </p:cNvPr>
          <p:cNvCxnSpPr>
            <a:stCxn id="9" idx="6"/>
          </p:cNvCxnSpPr>
          <p:nvPr/>
        </p:nvCxnSpPr>
        <p:spPr bwMode="auto">
          <a:xfrm>
            <a:off x="7122345" y="5260598"/>
            <a:ext cx="1304925" cy="596900"/>
          </a:xfrm>
          <a:prstGeom prst="line">
            <a:avLst/>
          </a:prstGeom>
          <a:noFill/>
          <a:ln w="9525" cap="flat" cmpd="sng" algn="ctr">
            <a:solidFill>
              <a:srgbClr val="000000"/>
            </a:solidFill>
            <a:prstDash val="dash"/>
          </a:ln>
          <a:effectLst/>
        </p:spPr>
      </p:cxnSp>
      <p:cxnSp>
        <p:nvCxnSpPr>
          <p:cNvPr id="42" name="直線コネクタ 41">
            <a:extLst>
              <a:ext uri="{FF2B5EF4-FFF2-40B4-BE49-F238E27FC236}">
                <a16:creationId xmlns:a16="http://schemas.microsoft.com/office/drawing/2014/main" id="{27F3A52C-0A40-58DD-30E8-E4A5C5842217}"/>
              </a:ext>
            </a:extLst>
          </p:cNvPr>
          <p:cNvCxnSpPr>
            <a:cxnSpLocks/>
            <a:endCxn id="13" idx="2"/>
          </p:cNvCxnSpPr>
          <p:nvPr/>
        </p:nvCxnSpPr>
        <p:spPr bwMode="auto">
          <a:xfrm>
            <a:off x="7101707" y="5249485"/>
            <a:ext cx="1320800" cy="31750"/>
          </a:xfrm>
          <a:prstGeom prst="line">
            <a:avLst/>
          </a:prstGeom>
          <a:noFill/>
          <a:ln w="9525" cap="flat" cmpd="sng" algn="ctr">
            <a:solidFill>
              <a:srgbClr val="000000"/>
            </a:solidFill>
            <a:prstDash val="dash"/>
          </a:ln>
          <a:effectLst/>
        </p:spPr>
      </p:cxnSp>
      <p:cxnSp>
        <p:nvCxnSpPr>
          <p:cNvPr id="43" name="直線コネクタ 42">
            <a:extLst>
              <a:ext uri="{FF2B5EF4-FFF2-40B4-BE49-F238E27FC236}">
                <a16:creationId xmlns:a16="http://schemas.microsoft.com/office/drawing/2014/main" id="{1E8E3733-C17D-675E-2745-B6394B260844}"/>
              </a:ext>
            </a:extLst>
          </p:cNvPr>
          <p:cNvCxnSpPr>
            <a:endCxn id="11" idx="2"/>
          </p:cNvCxnSpPr>
          <p:nvPr/>
        </p:nvCxnSpPr>
        <p:spPr bwMode="auto">
          <a:xfrm flipV="1">
            <a:off x="7081070" y="4697035"/>
            <a:ext cx="1322387" cy="573088"/>
          </a:xfrm>
          <a:prstGeom prst="line">
            <a:avLst/>
          </a:prstGeom>
          <a:noFill/>
          <a:ln w="9525" cap="flat" cmpd="sng" algn="ctr">
            <a:solidFill>
              <a:srgbClr val="000000"/>
            </a:solidFill>
            <a:prstDash val="dash"/>
          </a:ln>
          <a:effectLst/>
        </p:spPr>
      </p:cxnSp>
      <p:cxnSp>
        <p:nvCxnSpPr>
          <p:cNvPr id="44" name="直線コネクタ 43">
            <a:extLst>
              <a:ext uri="{FF2B5EF4-FFF2-40B4-BE49-F238E27FC236}">
                <a16:creationId xmlns:a16="http://schemas.microsoft.com/office/drawing/2014/main" id="{D1E00922-A0FE-1D0D-EF38-017D6A8489EF}"/>
              </a:ext>
            </a:extLst>
          </p:cNvPr>
          <p:cNvCxnSpPr/>
          <p:nvPr/>
        </p:nvCxnSpPr>
        <p:spPr bwMode="auto">
          <a:xfrm flipV="1">
            <a:off x="7168382" y="4090610"/>
            <a:ext cx="1212850" cy="1131888"/>
          </a:xfrm>
          <a:prstGeom prst="line">
            <a:avLst/>
          </a:prstGeom>
          <a:noFill/>
          <a:ln w="9525" cap="flat" cmpd="sng" algn="ctr">
            <a:solidFill>
              <a:srgbClr val="000000"/>
            </a:solidFill>
            <a:prstDash val="dash"/>
          </a:ln>
          <a:effectLst/>
        </p:spPr>
      </p:cxnSp>
      <p:cxnSp>
        <p:nvCxnSpPr>
          <p:cNvPr id="45" name="直線コネクタ 44">
            <a:extLst>
              <a:ext uri="{FF2B5EF4-FFF2-40B4-BE49-F238E27FC236}">
                <a16:creationId xmlns:a16="http://schemas.microsoft.com/office/drawing/2014/main" id="{9B73BAD0-EB7C-30CF-D242-AA00527C90E4}"/>
              </a:ext>
            </a:extLst>
          </p:cNvPr>
          <p:cNvCxnSpPr>
            <a:stCxn id="10" idx="6"/>
          </p:cNvCxnSpPr>
          <p:nvPr/>
        </p:nvCxnSpPr>
        <p:spPr bwMode="auto">
          <a:xfrm flipV="1">
            <a:off x="7142982" y="5819398"/>
            <a:ext cx="1262063" cy="23812"/>
          </a:xfrm>
          <a:prstGeom prst="line">
            <a:avLst/>
          </a:prstGeom>
          <a:noFill/>
          <a:ln w="9525" cap="flat" cmpd="sng" algn="ctr">
            <a:solidFill>
              <a:srgbClr val="000000"/>
            </a:solidFill>
            <a:prstDash val="dash"/>
          </a:ln>
          <a:effectLst/>
        </p:spPr>
      </p:cxnSp>
      <p:cxnSp>
        <p:nvCxnSpPr>
          <p:cNvPr id="46" name="直線コネクタ 45">
            <a:extLst>
              <a:ext uri="{FF2B5EF4-FFF2-40B4-BE49-F238E27FC236}">
                <a16:creationId xmlns:a16="http://schemas.microsoft.com/office/drawing/2014/main" id="{912DA2A4-008A-0D07-A7C4-E1E4BB674B32}"/>
              </a:ext>
            </a:extLst>
          </p:cNvPr>
          <p:cNvCxnSpPr>
            <a:cxnSpLocks/>
            <a:endCxn id="13" idx="2"/>
          </p:cNvCxnSpPr>
          <p:nvPr/>
        </p:nvCxnSpPr>
        <p:spPr bwMode="auto">
          <a:xfrm flipV="1">
            <a:off x="7160445" y="5281235"/>
            <a:ext cx="1262062" cy="585788"/>
          </a:xfrm>
          <a:prstGeom prst="line">
            <a:avLst/>
          </a:prstGeom>
          <a:noFill/>
          <a:ln w="9525" cap="flat" cmpd="sng" algn="ctr">
            <a:solidFill>
              <a:srgbClr val="000000"/>
            </a:solidFill>
            <a:prstDash val="dash"/>
          </a:ln>
          <a:effectLst/>
        </p:spPr>
      </p:cxnSp>
      <p:cxnSp>
        <p:nvCxnSpPr>
          <p:cNvPr id="47" name="直線コネクタ 46">
            <a:extLst>
              <a:ext uri="{FF2B5EF4-FFF2-40B4-BE49-F238E27FC236}">
                <a16:creationId xmlns:a16="http://schemas.microsoft.com/office/drawing/2014/main" id="{B60BE832-85EE-CBD4-D1B6-4D8C30801B73}"/>
              </a:ext>
            </a:extLst>
          </p:cNvPr>
          <p:cNvCxnSpPr>
            <a:stCxn id="10" idx="6"/>
          </p:cNvCxnSpPr>
          <p:nvPr/>
        </p:nvCxnSpPr>
        <p:spPr bwMode="auto">
          <a:xfrm flipV="1">
            <a:off x="7142982" y="4684335"/>
            <a:ext cx="1298575" cy="1158875"/>
          </a:xfrm>
          <a:prstGeom prst="line">
            <a:avLst/>
          </a:prstGeom>
          <a:noFill/>
          <a:ln w="9525" cap="flat" cmpd="sng" algn="ctr">
            <a:solidFill>
              <a:srgbClr val="000000"/>
            </a:solidFill>
            <a:prstDash val="dash"/>
          </a:ln>
          <a:effectLst/>
        </p:spPr>
      </p:cxnSp>
      <p:cxnSp>
        <p:nvCxnSpPr>
          <p:cNvPr id="48" name="直線コネクタ 47">
            <a:extLst>
              <a:ext uri="{FF2B5EF4-FFF2-40B4-BE49-F238E27FC236}">
                <a16:creationId xmlns:a16="http://schemas.microsoft.com/office/drawing/2014/main" id="{924CD1E7-222D-F343-CD11-9A2EE304E6B4}"/>
              </a:ext>
            </a:extLst>
          </p:cNvPr>
          <p:cNvCxnSpPr>
            <a:stCxn id="10" idx="6"/>
          </p:cNvCxnSpPr>
          <p:nvPr/>
        </p:nvCxnSpPr>
        <p:spPr bwMode="auto">
          <a:xfrm flipV="1">
            <a:off x="7142982" y="4117598"/>
            <a:ext cx="1279525" cy="1725612"/>
          </a:xfrm>
          <a:prstGeom prst="line">
            <a:avLst/>
          </a:prstGeom>
          <a:noFill/>
          <a:ln w="9525" cap="flat" cmpd="sng" algn="ctr">
            <a:solidFill>
              <a:srgbClr val="000000"/>
            </a:solidFill>
            <a:prstDash val="dash"/>
          </a:ln>
          <a:effectLst/>
        </p:spPr>
      </p:cxnSp>
      <p:sp>
        <p:nvSpPr>
          <p:cNvPr id="49" name="右矢印 147">
            <a:extLst>
              <a:ext uri="{FF2B5EF4-FFF2-40B4-BE49-F238E27FC236}">
                <a16:creationId xmlns:a16="http://schemas.microsoft.com/office/drawing/2014/main" id="{3D117BB2-2387-E81C-2321-3B56BBBF3B97}"/>
              </a:ext>
            </a:extLst>
          </p:cNvPr>
          <p:cNvSpPr/>
          <p:nvPr/>
        </p:nvSpPr>
        <p:spPr bwMode="auto">
          <a:xfrm>
            <a:off x="5669756" y="4411654"/>
            <a:ext cx="823216" cy="494200"/>
          </a:xfrm>
          <a:prstGeom prst="rightArrow">
            <a:avLst/>
          </a:prstGeom>
          <a:solidFill>
            <a:srgbClr val="BBE0E3"/>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0" name="テキスト ボックス 134">
            <a:extLst>
              <a:ext uri="{FF2B5EF4-FFF2-40B4-BE49-F238E27FC236}">
                <a16:creationId xmlns:a16="http://schemas.microsoft.com/office/drawing/2014/main" id="{ACA6934C-BE7C-2DB0-2042-6D1DE446B4B9}"/>
              </a:ext>
            </a:extLst>
          </p:cNvPr>
          <p:cNvSpPr txBox="1">
            <a:spLocks noChangeArrowheads="1"/>
          </p:cNvSpPr>
          <p:nvPr/>
        </p:nvSpPr>
        <p:spPr bwMode="auto">
          <a:xfrm>
            <a:off x="6083798" y="1938383"/>
            <a:ext cx="3309462"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1" lang="en-US" altLang="ja-JP" sz="14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IP Interconnection(Two kinds of SIP protocol*) through POI</a:t>
            </a:r>
            <a:r>
              <a:rPr lang="en-US" altLang="ja-JP" sz="1400" kern="0" dirty="0">
                <a:solidFill>
                  <a:srgbClr val="0070C0"/>
                </a:solidFill>
                <a:latin typeface="Meiryo UI" panose="020B0604030504040204" pitchFamily="50" charset="-128"/>
                <a:ea typeface="Meiryo UI" panose="020B0604030504040204" pitchFamily="50" charset="-128"/>
              </a:rPr>
              <a:t>.</a:t>
            </a:r>
            <a:endParaRPr kumimoji="1" lang="en-US" altLang="ja-JP" sz="14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endParaRPr>
          </a:p>
          <a:p>
            <a:pPr marL="0" marR="0" lvl="0" indent="0" defTabSz="914400" eaLnBrk="0" fontAlgn="base" latinLnBrk="0" hangingPunct="0">
              <a:lnSpc>
                <a:spcPct val="100000"/>
              </a:lnSpc>
              <a:spcBef>
                <a:spcPct val="0"/>
              </a:spcBef>
              <a:spcAft>
                <a:spcPct val="0"/>
              </a:spcAft>
              <a:buClrTx/>
              <a:buSzTx/>
              <a:buFontTx/>
              <a:buNone/>
              <a:tabLst/>
              <a:defRPr/>
            </a:pPr>
            <a:r>
              <a:rPr kumimoji="1" lang="en-US" altLang="ja-JP" sz="11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*Two kinds of SIP protocol: </a:t>
            </a:r>
          </a:p>
          <a:p>
            <a:pPr marL="171450" marR="0" lvl="0" indent="-171450" defTabSz="91440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1" lang="en-US" altLang="ja-JP" sz="11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SIP with ENUM for geographical/mobile/free call number</a:t>
            </a:r>
            <a:r>
              <a:rPr lang="en-US" altLang="ja-JP" sz="1100" kern="0" dirty="0">
                <a:solidFill>
                  <a:srgbClr val="0070C0"/>
                </a:solidFill>
                <a:latin typeface="Meiryo UI" panose="020B0604030504040204" pitchFamily="50" charset="-128"/>
                <a:ea typeface="Meiryo UI" panose="020B0604030504040204" pitchFamily="50" charset="-128"/>
              </a:rPr>
              <a:t> </a:t>
            </a:r>
            <a:r>
              <a:rPr lang="en-US" altLang="ja-JP" sz="1100" kern="0" dirty="0">
                <a:solidFill>
                  <a:srgbClr val="FF0000"/>
                </a:solidFill>
                <a:latin typeface="Meiryo UI" panose="020B0604030504040204" pitchFamily="50" charset="-128"/>
                <a:ea typeface="Meiryo UI" panose="020B0604030504040204" pitchFamily="50" charset="-128"/>
              </a:rPr>
              <a:t>which h</a:t>
            </a:r>
            <a:r>
              <a:rPr kumimoji="1" lang="en-US" altLang="ja-JP"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as number portability.</a:t>
            </a:r>
          </a:p>
          <a:p>
            <a:pPr marL="171450" indent="-171450" eaLnBrk="0" fontAlgn="base" hangingPunct="0">
              <a:spcBef>
                <a:spcPct val="0"/>
              </a:spcBef>
              <a:spcAft>
                <a:spcPct val="0"/>
              </a:spcAft>
              <a:buFont typeface="Wingdings" panose="05000000000000000000" pitchFamily="2" charset="2"/>
              <a:buChar char="ü"/>
              <a:defRPr/>
            </a:pPr>
            <a:r>
              <a:rPr lang="en-US" altLang="ja-JP" sz="1100" kern="0" dirty="0">
                <a:solidFill>
                  <a:srgbClr val="0070C0"/>
                </a:solidFill>
                <a:latin typeface="Meiryo UI" panose="020B0604030504040204" pitchFamily="50" charset="-128"/>
                <a:ea typeface="Meiryo UI" panose="020B0604030504040204" pitchFamily="50" charset="-128"/>
              </a:rPr>
              <a:t>SIP without </a:t>
            </a:r>
            <a:r>
              <a:rPr kumimoji="1" lang="en-US" altLang="ja-JP" sz="11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ENUM for </a:t>
            </a:r>
            <a:r>
              <a:rPr lang="en-US" altLang="ja-JP" sz="1100" kern="0" dirty="0">
                <a:solidFill>
                  <a:srgbClr val="0070C0"/>
                </a:solidFill>
                <a:latin typeface="Meiryo UI" panose="020B0604030504040204" pitchFamily="50" charset="-128"/>
                <a:ea typeface="Meiryo UI" panose="020B0604030504040204" pitchFamily="50" charset="-128"/>
              </a:rPr>
              <a:t>n</a:t>
            </a:r>
            <a:r>
              <a:rPr kumimoji="1" lang="en-US" altLang="ja-JP" sz="1100" b="0"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on geographical number and other numbers </a:t>
            </a:r>
            <a:r>
              <a:rPr lang="en-US" altLang="ja-JP" sz="1100" kern="0" dirty="0">
                <a:solidFill>
                  <a:srgbClr val="FF0000"/>
                </a:solidFill>
                <a:latin typeface="Meiryo UI" panose="020B0604030504040204" pitchFamily="50" charset="-128"/>
                <a:ea typeface="Meiryo UI" panose="020B0604030504040204" pitchFamily="50" charset="-128"/>
              </a:rPr>
              <a:t>which do not h</a:t>
            </a:r>
            <a:r>
              <a:rPr kumimoji="1" lang="en-US" altLang="ja-JP" sz="1100" b="0" i="0" u="none" strike="noStrike" kern="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rPr>
              <a:t>ave</a:t>
            </a:r>
            <a:r>
              <a:rPr kumimoji="1" lang="en-US" altLang="ja-JP"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number portability.</a:t>
            </a:r>
          </a:p>
        </p:txBody>
      </p:sp>
      <p:sp>
        <p:nvSpPr>
          <p:cNvPr id="51" name="テキスト ボックス 135">
            <a:extLst>
              <a:ext uri="{FF2B5EF4-FFF2-40B4-BE49-F238E27FC236}">
                <a16:creationId xmlns:a16="http://schemas.microsoft.com/office/drawing/2014/main" id="{20AED0D4-971B-E404-FF13-229034F41D37}"/>
              </a:ext>
            </a:extLst>
          </p:cNvPr>
          <p:cNvSpPr txBox="1">
            <a:spLocks noChangeArrowheads="1"/>
          </p:cNvSpPr>
          <p:nvPr/>
        </p:nvSpPr>
        <p:spPr bwMode="auto">
          <a:xfrm>
            <a:off x="7617296" y="3717032"/>
            <a:ext cx="49244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1"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POI</a:t>
            </a: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2" name="テキスト ボックス 3">
            <a:extLst>
              <a:ext uri="{FF2B5EF4-FFF2-40B4-BE49-F238E27FC236}">
                <a16:creationId xmlns:a16="http://schemas.microsoft.com/office/drawing/2014/main" id="{5B229F59-43CE-B8D7-39AC-635B8EA54067}"/>
              </a:ext>
            </a:extLst>
          </p:cNvPr>
          <p:cNvSpPr txBox="1">
            <a:spLocks noChangeArrowheads="1"/>
          </p:cNvSpPr>
          <p:nvPr/>
        </p:nvSpPr>
        <p:spPr bwMode="auto">
          <a:xfrm>
            <a:off x="1103076" y="3423362"/>
            <a:ext cx="193995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Geographical number</a:t>
            </a: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3" name="テキスト ボックス 3">
            <a:extLst>
              <a:ext uri="{FF2B5EF4-FFF2-40B4-BE49-F238E27FC236}">
                <a16:creationId xmlns:a16="http://schemas.microsoft.com/office/drawing/2014/main" id="{F2183117-B7E2-8794-49F3-31B1200C6A24}"/>
              </a:ext>
            </a:extLst>
          </p:cNvPr>
          <p:cNvSpPr txBox="1">
            <a:spLocks noChangeArrowheads="1"/>
          </p:cNvSpPr>
          <p:nvPr/>
        </p:nvSpPr>
        <p:spPr bwMode="auto">
          <a:xfrm>
            <a:off x="529617" y="2540607"/>
            <a:ext cx="288412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Assignee of numbers</a:t>
            </a:r>
          </a:p>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4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(Over 30 telecom providers)</a:t>
            </a:r>
            <a:endParaRPr kumimoji="1" lang="ja-JP" altLang="en-US" sz="1400" b="1"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54" name="テキスト ボックス 3">
            <a:extLst>
              <a:ext uri="{FF2B5EF4-FFF2-40B4-BE49-F238E27FC236}">
                <a16:creationId xmlns:a16="http://schemas.microsoft.com/office/drawing/2014/main" id="{AA8F7FF5-039E-493F-2237-1F72B1B0E8B4}"/>
              </a:ext>
            </a:extLst>
          </p:cNvPr>
          <p:cNvSpPr txBox="1">
            <a:spLocks noChangeArrowheads="1"/>
          </p:cNvSpPr>
          <p:nvPr/>
        </p:nvSpPr>
        <p:spPr bwMode="auto">
          <a:xfrm>
            <a:off x="1715341" y="4033867"/>
            <a:ext cx="1404537"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Mobile number</a:t>
            </a: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5" name="下矢印 154">
            <a:extLst>
              <a:ext uri="{FF2B5EF4-FFF2-40B4-BE49-F238E27FC236}">
                <a16:creationId xmlns:a16="http://schemas.microsoft.com/office/drawing/2014/main" id="{6934678A-8535-F1AD-72DA-A1165D8284BF}"/>
              </a:ext>
            </a:extLst>
          </p:cNvPr>
          <p:cNvSpPr/>
          <p:nvPr/>
        </p:nvSpPr>
        <p:spPr bwMode="auto">
          <a:xfrm rot="20446572">
            <a:off x="2974537" y="3094675"/>
            <a:ext cx="322263" cy="266700"/>
          </a:xfrm>
          <a:prstGeom prst="downArrow">
            <a:avLst/>
          </a:prstGeom>
          <a:solidFill>
            <a:srgbClr val="FFFFFF"/>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6" name="テキスト ボックス 3">
            <a:extLst>
              <a:ext uri="{FF2B5EF4-FFF2-40B4-BE49-F238E27FC236}">
                <a16:creationId xmlns:a16="http://schemas.microsoft.com/office/drawing/2014/main" id="{F4CB322C-5079-C6FF-47C1-EF352E80DACF}"/>
              </a:ext>
            </a:extLst>
          </p:cNvPr>
          <p:cNvSpPr txBox="1">
            <a:spLocks noChangeArrowheads="1"/>
          </p:cNvSpPr>
          <p:nvPr/>
        </p:nvSpPr>
        <p:spPr bwMode="auto">
          <a:xfrm>
            <a:off x="2264812" y="5207136"/>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7" name="テキスト ボックス 3">
            <a:extLst>
              <a:ext uri="{FF2B5EF4-FFF2-40B4-BE49-F238E27FC236}">
                <a16:creationId xmlns:a16="http://schemas.microsoft.com/office/drawing/2014/main" id="{CFB1AE26-E8C4-0EFE-7D86-1531EA36B0C0}"/>
              </a:ext>
            </a:extLst>
          </p:cNvPr>
          <p:cNvSpPr txBox="1">
            <a:spLocks noChangeArrowheads="1"/>
          </p:cNvSpPr>
          <p:nvPr/>
        </p:nvSpPr>
        <p:spPr bwMode="auto">
          <a:xfrm>
            <a:off x="1534679" y="5194937"/>
            <a:ext cx="15584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Free call number</a:t>
            </a:r>
          </a:p>
          <a:p>
            <a:pPr marL="0" marR="0" lvl="0" indent="0" algn="ctr" defTabSz="914400" eaLnBrk="0" fontAlgn="base" latinLnBrk="0" hangingPunct="0">
              <a:lnSpc>
                <a:spcPct val="100000"/>
              </a:lnSpc>
              <a:spcBef>
                <a:spcPct val="0"/>
              </a:spcBef>
              <a:spcAft>
                <a:spcPct val="0"/>
              </a:spcAft>
              <a:buClrTx/>
              <a:buSzTx/>
              <a:buFontTx/>
              <a:buNone/>
              <a:tabLst/>
              <a:defRPr/>
            </a:pPr>
            <a:endParaRPr kumimoji="1" lang="ja-JP" altLang="en-US" sz="12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58" name="楕円 57">
            <a:extLst>
              <a:ext uri="{FF2B5EF4-FFF2-40B4-BE49-F238E27FC236}">
                <a16:creationId xmlns:a16="http://schemas.microsoft.com/office/drawing/2014/main" id="{EFE1D897-BCE9-239B-F2D5-819B5EE61D04}"/>
              </a:ext>
            </a:extLst>
          </p:cNvPr>
          <p:cNvSpPr/>
          <p:nvPr/>
        </p:nvSpPr>
        <p:spPr bwMode="auto">
          <a:xfrm>
            <a:off x="8439116" y="5701923"/>
            <a:ext cx="258762" cy="271462"/>
          </a:xfrm>
          <a:prstGeom prst="ellipse">
            <a:avLst/>
          </a:prstGeom>
          <a:solidFill>
            <a:srgbClr val="FFC000"/>
          </a:solidFill>
          <a:ln w="25400" cap="flat" cmpd="sng" algn="ctr">
            <a:solidFill>
              <a:srgbClr val="BBE0E3">
                <a:shade val="50000"/>
              </a:srgbClr>
            </a:solidFill>
            <a:prstDash val="solid"/>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9" name="楕円 58">
            <a:extLst>
              <a:ext uri="{FF2B5EF4-FFF2-40B4-BE49-F238E27FC236}">
                <a16:creationId xmlns:a16="http://schemas.microsoft.com/office/drawing/2014/main" id="{0E14D1A7-F7BF-893C-B5B4-52A5E63DF2C2}"/>
              </a:ext>
            </a:extLst>
          </p:cNvPr>
          <p:cNvSpPr/>
          <p:nvPr/>
        </p:nvSpPr>
        <p:spPr bwMode="auto">
          <a:xfrm>
            <a:off x="6950020" y="6209923"/>
            <a:ext cx="120650" cy="115887"/>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0" name="楕円 59">
            <a:extLst>
              <a:ext uri="{FF2B5EF4-FFF2-40B4-BE49-F238E27FC236}">
                <a16:creationId xmlns:a16="http://schemas.microsoft.com/office/drawing/2014/main" id="{0EA8B996-B02C-0532-1BE9-F2D177632336}"/>
              </a:ext>
            </a:extLst>
          </p:cNvPr>
          <p:cNvSpPr/>
          <p:nvPr/>
        </p:nvSpPr>
        <p:spPr bwMode="auto">
          <a:xfrm>
            <a:off x="6956370" y="6444873"/>
            <a:ext cx="119063"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1" name="楕円 60">
            <a:extLst>
              <a:ext uri="{FF2B5EF4-FFF2-40B4-BE49-F238E27FC236}">
                <a16:creationId xmlns:a16="http://schemas.microsoft.com/office/drawing/2014/main" id="{8C22910F-3621-1EE8-1E0E-1991208F6356}"/>
              </a:ext>
            </a:extLst>
          </p:cNvPr>
          <p:cNvSpPr/>
          <p:nvPr/>
        </p:nvSpPr>
        <p:spPr bwMode="auto">
          <a:xfrm>
            <a:off x="8508945" y="6224210"/>
            <a:ext cx="120650"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2" name="楕円 61">
            <a:extLst>
              <a:ext uri="{FF2B5EF4-FFF2-40B4-BE49-F238E27FC236}">
                <a16:creationId xmlns:a16="http://schemas.microsoft.com/office/drawing/2014/main" id="{8AFBE020-13B6-9441-7DA4-1AB0C3D7853A}"/>
              </a:ext>
            </a:extLst>
          </p:cNvPr>
          <p:cNvSpPr/>
          <p:nvPr/>
        </p:nvSpPr>
        <p:spPr bwMode="auto">
          <a:xfrm>
            <a:off x="8516883" y="6459160"/>
            <a:ext cx="119062"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3" name="楕円 62">
            <a:extLst>
              <a:ext uri="{FF2B5EF4-FFF2-40B4-BE49-F238E27FC236}">
                <a16:creationId xmlns:a16="http://schemas.microsoft.com/office/drawing/2014/main" id="{A44B4ED0-210E-FC22-5D1A-2141B4D5C82F}"/>
              </a:ext>
            </a:extLst>
          </p:cNvPr>
          <p:cNvSpPr/>
          <p:nvPr/>
        </p:nvSpPr>
        <p:spPr bwMode="auto">
          <a:xfrm>
            <a:off x="3296452" y="5787075"/>
            <a:ext cx="119062"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144" name="楕円 6143">
            <a:extLst>
              <a:ext uri="{FF2B5EF4-FFF2-40B4-BE49-F238E27FC236}">
                <a16:creationId xmlns:a16="http://schemas.microsoft.com/office/drawing/2014/main" id="{A8FB04B2-B588-88F1-4091-050D75BAFB5F}"/>
              </a:ext>
            </a:extLst>
          </p:cNvPr>
          <p:cNvSpPr/>
          <p:nvPr/>
        </p:nvSpPr>
        <p:spPr bwMode="auto">
          <a:xfrm>
            <a:off x="3301214" y="6022025"/>
            <a:ext cx="120650"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145" name="楕円 6144">
            <a:extLst>
              <a:ext uri="{FF2B5EF4-FFF2-40B4-BE49-F238E27FC236}">
                <a16:creationId xmlns:a16="http://schemas.microsoft.com/office/drawing/2014/main" id="{AEDDCB1A-86DB-5189-C108-AE872A4CE4E0}"/>
              </a:ext>
            </a:extLst>
          </p:cNvPr>
          <p:cNvSpPr/>
          <p:nvPr/>
        </p:nvSpPr>
        <p:spPr bwMode="auto">
          <a:xfrm>
            <a:off x="4877955" y="5801362"/>
            <a:ext cx="120650" cy="11271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146" name="楕円 6145">
            <a:extLst>
              <a:ext uri="{FF2B5EF4-FFF2-40B4-BE49-F238E27FC236}">
                <a16:creationId xmlns:a16="http://schemas.microsoft.com/office/drawing/2014/main" id="{44FE2874-2BB8-89C7-5ACB-B36BC964FBBC}"/>
              </a:ext>
            </a:extLst>
          </p:cNvPr>
          <p:cNvSpPr/>
          <p:nvPr/>
        </p:nvSpPr>
        <p:spPr bwMode="auto">
          <a:xfrm>
            <a:off x="4885892" y="6036312"/>
            <a:ext cx="119063" cy="1143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200">
              <a:solidFill>
                <a:srgbClr val="FFFFFF"/>
              </a:solidFill>
              <a:latin typeface="Meiryo UI" panose="020B0604030504040204" pitchFamily="50" charset="-128"/>
              <a:ea typeface="Meiryo UI" panose="020B0604030504040204" pitchFamily="50" charset="-128"/>
            </a:endParaRPr>
          </a:p>
        </p:txBody>
      </p:sp>
      <p:sp>
        <p:nvSpPr>
          <p:cNvPr id="6147" name="テキスト ボックス 3">
            <a:extLst>
              <a:ext uri="{FF2B5EF4-FFF2-40B4-BE49-F238E27FC236}">
                <a16:creationId xmlns:a16="http://schemas.microsoft.com/office/drawing/2014/main" id="{8847DF2E-E179-C19D-6352-5A518496AB95}"/>
              </a:ext>
            </a:extLst>
          </p:cNvPr>
          <p:cNvSpPr txBox="1">
            <a:spLocks noChangeArrowheads="1"/>
          </p:cNvSpPr>
          <p:nvPr/>
        </p:nvSpPr>
        <p:spPr bwMode="auto">
          <a:xfrm>
            <a:off x="528308" y="5611049"/>
            <a:ext cx="286129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200" b="1" dirty="0">
                <a:solidFill>
                  <a:srgbClr val="000000"/>
                </a:solidFill>
                <a:latin typeface="Meiryo UI" panose="020B0604030504040204" pitchFamily="50" charset="-128"/>
                <a:ea typeface="Meiryo UI" panose="020B0604030504040204" pitchFamily="50" charset="-128"/>
              </a:rPr>
              <a:t>Other numbers</a:t>
            </a:r>
          </a:p>
          <a:p>
            <a:pPr algn="ctr">
              <a:spcBef>
                <a:spcPct val="0"/>
              </a:spcBef>
              <a:buFontTx/>
              <a:buNone/>
            </a:pPr>
            <a:r>
              <a:rPr lang="en-US" altLang="ja-JP" sz="1200" b="1" dirty="0">
                <a:solidFill>
                  <a:srgbClr val="000000"/>
                </a:solidFill>
                <a:latin typeface="Meiryo UI" panose="020B0604030504040204" pitchFamily="50" charset="-128"/>
                <a:ea typeface="Meiryo UI" panose="020B0604030504040204" pitchFamily="50" charset="-128"/>
              </a:rPr>
              <a:t>(Emergency call, Network selection,  others)</a:t>
            </a:r>
            <a:endParaRPr lang="ja-JP" altLang="en-US" sz="1200" b="1" dirty="0">
              <a:solidFill>
                <a:srgbClr val="000000"/>
              </a:solidFill>
              <a:latin typeface="Meiryo UI" panose="020B0604030504040204" pitchFamily="50" charset="-128"/>
              <a:ea typeface="Meiryo UI" panose="020B0604030504040204" pitchFamily="50" charset="-128"/>
            </a:endParaRPr>
          </a:p>
        </p:txBody>
      </p:sp>
      <p:sp>
        <p:nvSpPr>
          <p:cNvPr id="6148" name="テキスト ボックス 3">
            <a:extLst>
              <a:ext uri="{FF2B5EF4-FFF2-40B4-BE49-F238E27FC236}">
                <a16:creationId xmlns:a16="http://schemas.microsoft.com/office/drawing/2014/main" id="{1E406883-EB17-D821-67B2-6A7C7486659B}"/>
              </a:ext>
            </a:extLst>
          </p:cNvPr>
          <p:cNvSpPr txBox="1">
            <a:spLocks noChangeArrowheads="1"/>
          </p:cNvSpPr>
          <p:nvPr/>
        </p:nvSpPr>
        <p:spPr bwMode="auto">
          <a:xfrm>
            <a:off x="5492600" y="4025122"/>
            <a:ext cx="102143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600" dirty="0">
                <a:solidFill>
                  <a:srgbClr val="FF0000"/>
                </a:solidFill>
                <a:latin typeface="Meiryo UI" panose="020B0604030504040204" pitchFamily="50" charset="-128"/>
                <a:ea typeface="Meiryo UI" panose="020B0604030504040204" pitchFamily="50" charset="-128"/>
              </a:rPr>
              <a:t>By 2025</a:t>
            </a:r>
            <a:endParaRPr lang="ja-JP" altLang="en-US" sz="16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9918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992560"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algn="ctr">
              <a:spcBef>
                <a:spcPct val="0"/>
              </a:spcBef>
              <a:buNone/>
            </a:pPr>
            <a:r>
              <a:rPr kumimoji="1" lang="en-US" altLang="ja-JP" sz="2000" b="1" dirty="0">
                <a:solidFill>
                  <a:srgbClr val="0068B7"/>
                </a:solidFill>
                <a:latin typeface="Segoe UI" panose="020B0502040204020203" pitchFamily="34" charset="0"/>
                <a:cs typeface="Segoe UI" panose="020B0502040204020203" pitchFamily="34" charset="0"/>
              </a:rPr>
              <a:t>Phone number and quality classification in Japan(1)</a:t>
            </a:r>
            <a:endParaRPr kumimoji="1" lang="ja-JP" altLang="en-US" sz="2000" b="1" dirty="0">
              <a:solidFill>
                <a:srgbClr val="0068B7"/>
              </a:solidFill>
              <a:latin typeface="Segoe UI" panose="020B0502040204020203" pitchFamily="34" charset="0"/>
              <a:cs typeface="Segoe UI" panose="020B0502040204020203" pitchFamily="34" charset="0"/>
            </a:endParaRP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508802" y="6434171"/>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3</a:t>
            </a:fld>
            <a:endParaRPr lang="en-US" altLang="ja-JP" kern="0" dirty="0"/>
          </a:p>
        </p:txBody>
      </p:sp>
      <p:grpSp>
        <p:nvGrpSpPr>
          <p:cNvPr id="6155" name="グループ化 6154">
            <a:extLst>
              <a:ext uri="{FF2B5EF4-FFF2-40B4-BE49-F238E27FC236}">
                <a16:creationId xmlns:a16="http://schemas.microsoft.com/office/drawing/2014/main" id="{8E6C49B1-993D-7915-18C9-ECDE78F24F0D}"/>
              </a:ext>
            </a:extLst>
          </p:cNvPr>
          <p:cNvGrpSpPr/>
          <p:nvPr/>
        </p:nvGrpSpPr>
        <p:grpSpPr>
          <a:xfrm>
            <a:off x="402872" y="2177268"/>
            <a:ext cx="8925509" cy="4492092"/>
            <a:chOff x="402872" y="1628800"/>
            <a:chExt cx="8925509" cy="4492092"/>
          </a:xfrm>
        </p:grpSpPr>
        <p:sp>
          <p:nvSpPr>
            <p:cNvPr id="45" name="正方形/長方形 44">
              <a:extLst>
                <a:ext uri="{FF2B5EF4-FFF2-40B4-BE49-F238E27FC236}">
                  <a16:creationId xmlns:a16="http://schemas.microsoft.com/office/drawing/2014/main" id="{8131A400-338E-16B4-487D-F31547870C86}"/>
                </a:ext>
              </a:extLst>
            </p:cNvPr>
            <p:cNvSpPr/>
            <p:nvPr/>
          </p:nvSpPr>
          <p:spPr bwMode="auto">
            <a:xfrm>
              <a:off x="558444" y="1653292"/>
              <a:ext cx="1492625" cy="4467600"/>
            </a:xfrm>
            <a:prstGeom prst="rect">
              <a:avLst/>
            </a:prstGeom>
            <a:solidFill>
              <a:schemeClr val="bg1">
                <a:lumMod val="85000"/>
              </a:schemeClr>
            </a:solidFill>
            <a:ln w="9525" cap="flat" cmpd="sng" algn="ctr">
              <a:solidFill>
                <a:schemeClr val="accent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10" name="正方形/長方形 9">
              <a:extLst>
                <a:ext uri="{FF2B5EF4-FFF2-40B4-BE49-F238E27FC236}">
                  <a16:creationId xmlns:a16="http://schemas.microsoft.com/office/drawing/2014/main" id="{F25E0FCC-FB50-ABC4-9701-F6B5F0A221C5}"/>
                </a:ext>
              </a:extLst>
            </p:cNvPr>
            <p:cNvSpPr/>
            <p:nvPr/>
          </p:nvSpPr>
          <p:spPr>
            <a:xfrm>
              <a:off x="2307255" y="5493759"/>
              <a:ext cx="5842217" cy="353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1"/>
                </a:solidFill>
                <a:latin typeface="Segoe UI" panose="020B0502040204020203" pitchFamily="34" charset="0"/>
                <a:cs typeface="Segoe UI" panose="020B0502040204020203" pitchFamily="34" charset="0"/>
              </a:endParaRPr>
            </a:p>
          </p:txBody>
        </p:sp>
        <p:sp>
          <p:nvSpPr>
            <p:cNvPr id="35" name="正方形/長方形 34">
              <a:extLst>
                <a:ext uri="{FF2B5EF4-FFF2-40B4-BE49-F238E27FC236}">
                  <a16:creationId xmlns:a16="http://schemas.microsoft.com/office/drawing/2014/main" id="{8B51310C-F85F-F6BD-895F-54373266D633}"/>
                </a:ext>
              </a:extLst>
            </p:cNvPr>
            <p:cNvSpPr/>
            <p:nvPr/>
          </p:nvSpPr>
          <p:spPr bwMode="auto">
            <a:xfrm>
              <a:off x="564964" y="1640439"/>
              <a:ext cx="8763417" cy="675688"/>
            </a:xfrm>
            <a:prstGeom prst="rect">
              <a:avLst/>
            </a:prstGeom>
            <a:solidFill>
              <a:schemeClr val="bg1">
                <a:lumMod val="85000"/>
              </a:schemeClr>
            </a:solidFill>
            <a:ln w="9525" cap="flat" cmpd="sng" algn="ctr">
              <a:solidFill>
                <a:schemeClr val="accent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2" name="正方形/長方形 1">
              <a:extLst>
                <a:ext uri="{FF2B5EF4-FFF2-40B4-BE49-F238E27FC236}">
                  <a16:creationId xmlns:a16="http://schemas.microsoft.com/office/drawing/2014/main" id="{C2161265-393D-112D-990F-329AC6141CE3}"/>
                </a:ext>
              </a:extLst>
            </p:cNvPr>
            <p:cNvSpPr/>
            <p:nvPr/>
          </p:nvSpPr>
          <p:spPr>
            <a:xfrm>
              <a:off x="706543" y="2591059"/>
              <a:ext cx="1191672"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PSTN</a:t>
              </a:r>
            </a:p>
            <a:p>
              <a:pPr algn="ctr"/>
              <a:r>
                <a:rPr lang="en-US" altLang="ja-JP" sz="1400" dirty="0">
                  <a:solidFill>
                    <a:schemeClr val="tx1"/>
                  </a:solidFill>
                  <a:latin typeface="Segoe UI" panose="020B0502040204020203" pitchFamily="34" charset="0"/>
                  <a:cs typeface="Segoe UI" panose="020B0502040204020203" pitchFamily="34" charset="0"/>
                </a:rPr>
                <a:t>(Fix Phone)</a:t>
              </a:r>
              <a:endParaRPr kumimoji="1" lang="ja-JP" altLang="en-US" sz="1400" dirty="0">
                <a:solidFill>
                  <a:schemeClr val="tx1"/>
                </a:solidFill>
                <a:latin typeface="Segoe UI" panose="020B0502040204020203" pitchFamily="34" charset="0"/>
                <a:cs typeface="Segoe UI" panose="020B0502040204020203" pitchFamily="34" charset="0"/>
              </a:endParaRPr>
            </a:p>
          </p:txBody>
        </p:sp>
        <p:cxnSp>
          <p:nvCxnSpPr>
            <p:cNvPr id="3" name="直線コネクタ 2">
              <a:extLst>
                <a:ext uri="{FF2B5EF4-FFF2-40B4-BE49-F238E27FC236}">
                  <a16:creationId xmlns:a16="http://schemas.microsoft.com/office/drawing/2014/main" id="{807AB526-77A3-68F1-81B2-125B45E5FF61}"/>
                </a:ext>
              </a:extLst>
            </p:cNvPr>
            <p:cNvCxnSpPr>
              <a:cxnSpLocks/>
            </p:cNvCxnSpPr>
            <p:nvPr/>
          </p:nvCxnSpPr>
          <p:spPr>
            <a:xfrm>
              <a:off x="2063790" y="1637441"/>
              <a:ext cx="0" cy="4458959"/>
            </a:xfrm>
            <a:prstGeom prst="line">
              <a:avLst/>
            </a:prstGeom>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1FC88645-D6E7-98B6-BDB8-99FFC14A7443}"/>
                </a:ext>
              </a:extLst>
            </p:cNvPr>
            <p:cNvSpPr/>
            <p:nvPr/>
          </p:nvSpPr>
          <p:spPr>
            <a:xfrm>
              <a:off x="402872" y="3534687"/>
              <a:ext cx="1744724" cy="525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PLMN</a:t>
              </a:r>
            </a:p>
            <a:p>
              <a:pPr algn="ctr"/>
              <a:r>
                <a:rPr lang="en-US" altLang="ja-JP" sz="1400" dirty="0">
                  <a:solidFill>
                    <a:schemeClr val="tx1"/>
                  </a:solidFill>
                  <a:latin typeface="Segoe UI" panose="020B0502040204020203" pitchFamily="34" charset="0"/>
                  <a:cs typeface="Segoe UI" panose="020B0502040204020203" pitchFamily="34" charset="0"/>
                </a:rPr>
                <a:t>(Mobile Phone)</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8" name="正方形/長方形 7">
              <a:extLst>
                <a:ext uri="{FF2B5EF4-FFF2-40B4-BE49-F238E27FC236}">
                  <a16:creationId xmlns:a16="http://schemas.microsoft.com/office/drawing/2014/main" id="{747F36F2-F991-942E-1738-4628B15BF584}"/>
                </a:ext>
              </a:extLst>
            </p:cNvPr>
            <p:cNvSpPr/>
            <p:nvPr/>
          </p:nvSpPr>
          <p:spPr>
            <a:xfrm>
              <a:off x="526466" y="4790070"/>
              <a:ext cx="1497537"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highlight>
                    <a:srgbClr val="FFFF99"/>
                  </a:highlight>
                  <a:latin typeface="Segoe UI" panose="020B0502040204020203" pitchFamily="34" charset="0"/>
                  <a:cs typeface="Segoe UI" panose="020B0502040204020203" pitchFamily="34" charset="0"/>
                </a:rPr>
                <a:t>050 VoIP NW</a:t>
              </a:r>
            </a:p>
            <a:p>
              <a:pPr algn="ctr"/>
              <a:r>
                <a:rPr kumimoji="1" lang="en-US" altLang="ja-JP" sz="1400" dirty="0">
                  <a:solidFill>
                    <a:schemeClr val="tx1"/>
                  </a:solidFill>
                  <a:highlight>
                    <a:srgbClr val="FFFF99"/>
                  </a:highlight>
                  <a:latin typeface="Segoe UI" panose="020B0502040204020203" pitchFamily="34" charset="0"/>
                  <a:cs typeface="Segoe UI" panose="020B0502040204020203" pitchFamily="34" charset="0"/>
                </a:rPr>
                <a:t>(050 IP Phone)</a:t>
              </a:r>
              <a:endParaRPr kumimoji="1" lang="ja-JP" altLang="en-US" sz="1400" dirty="0">
                <a:solidFill>
                  <a:schemeClr val="tx1"/>
                </a:solidFill>
                <a:highlight>
                  <a:srgbClr val="FFFF99"/>
                </a:highlight>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DFB39616-119C-02E7-C603-1C3BE35E049A}"/>
                </a:ext>
              </a:extLst>
            </p:cNvPr>
            <p:cNvSpPr/>
            <p:nvPr/>
          </p:nvSpPr>
          <p:spPr>
            <a:xfrm>
              <a:off x="427036" y="5445224"/>
              <a:ext cx="1739684"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Internet</a:t>
              </a:r>
            </a:p>
            <a:p>
              <a:pPr algn="ctr"/>
              <a:r>
                <a:rPr kumimoji="1" lang="en-US" altLang="ja-JP" sz="1400" dirty="0">
                  <a:solidFill>
                    <a:schemeClr val="tx1"/>
                  </a:solidFill>
                  <a:latin typeface="Segoe UI" panose="020B0502040204020203" pitchFamily="34" charset="0"/>
                  <a:cs typeface="Segoe UI" panose="020B0502040204020203" pitchFamily="34" charset="0"/>
                </a:rPr>
                <a:t>(Internet  Phone)</a:t>
              </a:r>
              <a:endParaRPr kumimoji="1" lang="ja-JP" altLang="en-US" sz="1400" dirty="0">
                <a:solidFill>
                  <a:schemeClr val="tx1"/>
                </a:solidFill>
                <a:latin typeface="Segoe UI" panose="020B0502040204020203" pitchFamily="34" charset="0"/>
                <a:cs typeface="Segoe UI" panose="020B0502040204020203" pitchFamily="34" charset="0"/>
              </a:endParaRPr>
            </a:p>
          </p:txBody>
        </p:sp>
        <p:sp>
          <p:nvSpPr>
            <p:cNvPr id="12" name="正方形/長方形 11">
              <a:extLst>
                <a:ext uri="{FF2B5EF4-FFF2-40B4-BE49-F238E27FC236}">
                  <a16:creationId xmlns:a16="http://schemas.microsoft.com/office/drawing/2014/main" id="{C9183EA3-90CC-243B-DA75-44ED3025C00F}"/>
                </a:ext>
              </a:extLst>
            </p:cNvPr>
            <p:cNvSpPr/>
            <p:nvPr/>
          </p:nvSpPr>
          <p:spPr>
            <a:xfrm>
              <a:off x="2515869" y="2676530"/>
              <a:ext cx="1191672"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0AB</a:t>
              </a:r>
              <a:r>
                <a:rPr kumimoji="1" lang="ja-JP" altLang="en-US" sz="1400" dirty="0">
                  <a:solidFill>
                    <a:schemeClr val="tx1"/>
                  </a:solidFill>
                  <a:latin typeface="Segoe UI" panose="020B0502040204020203" pitchFamily="34" charset="0"/>
                  <a:cs typeface="Segoe UI" panose="020B0502040204020203" pitchFamily="34" charset="0"/>
                </a:rPr>
                <a:t>～</a:t>
              </a:r>
              <a:r>
                <a:rPr kumimoji="1" lang="en-US" altLang="ja-JP" sz="1400" dirty="0">
                  <a:solidFill>
                    <a:schemeClr val="tx1"/>
                  </a:solidFill>
                  <a:latin typeface="Segoe UI" panose="020B0502040204020203" pitchFamily="34" charset="0"/>
                  <a:cs typeface="Segoe UI" panose="020B0502040204020203" pitchFamily="34" charset="0"/>
                </a:rPr>
                <a:t>J</a:t>
              </a:r>
            </a:p>
            <a:p>
              <a:pPr algn="ctr"/>
              <a:r>
                <a:rPr lang="en-US" altLang="ja-JP" sz="1400" dirty="0">
                  <a:solidFill>
                    <a:schemeClr val="tx1"/>
                  </a:solidFill>
                  <a:latin typeface="Segoe UI" panose="020B0502040204020203" pitchFamily="34" charset="0"/>
                  <a:cs typeface="Segoe UI" panose="020B0502040204020203" pitchFamily="34" charset="0"/>
                </a:rPr>
                <a:t>[</a:t>
              </a:r>
              <a:r>
                <a:rPr lang="en-US" altLang="ja-JP" sz="1400" dirty="0">
                  <a:solidFill>
                    <a:srgbClr val="FF0000"/>
                  </a:solidFill>
                  <a:latin typeface="Segoe UI" panose="020B0502040204020203" pitchFamily="34" charset="0"/>
                  <a:cs typeface="Segoe UI" panose="020B0502040204020203" pitchFamily="34" charset="0"/>
                </a:rPr>
                <a:t>60million</a:t>
              </a:r>
              <a:r>
                <a:rPr lang="en-US" altLang="ja-JP" sz="1400" dirty="0">
                  <a:solidFill>
                    <a:schemeClr val="tx1"/>
                  </a:solidFill>
                  <a:latin typeface="Segoe UI" panose="020B0502040204020203" pitchFamily="34" charset="0"/>
                  <a:cs typeface="Segoe UI" panose="020B0502040204020203" pitchFamily="34" charset="0"/>
                </a:rPr>
                <a:t>]</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04C99315-D746-0E81-754D-60C33930E2F6}"/>
                </a:ext>
              </a:extLst>
            </p:cNvPr>
            <p:cNvSpPr/>
            <p:nvPr/>
          </p:nvSpPr>
          <p:spPr>
            <a:xfrm>
              <a:off x="2291095" y="1744983"/>
              <a:ext cx="1959484"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dirty="0">
                  <a:solidFill>
                    <a:schemeClr val="tx1"/>
                  </a:solidFill>
                  <a:latin typeface="Segoe UI" panose="020B0502040204020203" pitchFamily="34" charset="0"/>
                  <a:cs typeface="Segoe UI" panose="020B0502040204020203" pitchFamily="34" charset="0"/>
                </a:rPr>
                <a:t>Number</a:t>
              </a:r>
            </a:p>
            <a:p>
              <a:pPr algn="ctr"/>
              <a:r>
                <a:rPr kumimoji="1" lang="en-US" altLang="ja-JP" sz="1400" dirty="0">
                  <a:solidFill>
                    <a:schemeClr val="tx1"/>
                  </a:solidFill>
                  <a:latin typeface="Segoe UI" panose="020B0502040204020203" pitchFamily="34" charset="0"/>
                  <a:cs typeface="Segoe UI" panose="020B0502040204020203" pitchFamily="34" charset="0"/>
                </a:rPr>
                <a:t>[number of numbers assigned and used]</a:t>
              </a:r>
            </a:p>
          </p:txBody>
        </p:sp>
        <p:sp>
          <p:nvSpPr>
            <p:cNvPr id="14" name="正方形/長方形 13">
              <a:extLst>
                <a:ext uri="{FF2B5EF4-FFF2-40B4-BE49-F238E27FC236}">
                  <a16:creationId xmlns:a16="http://schemas.microsoft.com/office/drawing/2014/main" id="{E816E245-4656-E120-1B88-5AFA0F5EB579}"/>
                </a:ext>
              </a:extLst>
            </p:cNvPr>
            <p:cNvSpPr/>
            <p:nvPr/>
          </p:nvSpPr>
          <p:spPr>
            <a:xfrm>
              <a:off x="2175147" y="4832982"/>
              <a:ext cx="2291393" cy="569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050-CDEF-GHJK</a:t>
              </a:r>
            </a:p>
            <a:p>
              <a:pPr algn="ctr"/>
              <a:r>
                <a:rPr lang="en-US" altLang="ja-JP" sz="1400" dirty="0">
                  <a:solidFill>
                    <a:schemeClr val="tx1"/>
                  </a:solidFill>
                  <a:latin typeface="Segoe UI" panose="020B0502040204020203" pitchFamily="34" charset="0"/>
                  <a:cs typeface="Segoe UI" panose="020B0502040204020203" pitchFamily="34" charset="0"/>
                </a:rPr>
                <a:t>[</a:t>
              </a:r>
              <a:r>
                <a:rPr lang="en-US" altLang="ja-JP" sz="1400" dirty="0">
                  <a:solidFill>
                    <a:srgbClr val="FF0000"/>
                  </a:solidFill>
                  <a:latin typeface="Segoe UI" panose="020B0502040204020203" pitchFamily="34" charset="0"/>
                  <a:cs typeface="Segoe UI" panose="020B0502040204020203" pitchFamily="34" charset="0"/>
                </a:rPr>
                <a:t>10million</a:t>
              </a:r>
              <a:r>
                <a:rPr lang="en-US" altLang="ja-JP" sz="1400" dirty="0">
                  <a:solidFill>
                    <a:schemeClr val="tx1"/>
                  </a:solidFill>
                  <a:latin typeface="Segoe UI" panose="020B0502040204020203" pitchFamily="34" charset="0"/>
                  <a:cs typeface="Segoe UI" panose="020B0502040204020203" pitchFamily="34" charset="0"/>
                </a:rPr>
                <a:t>]</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5" name="正方形/長方形 14">
              <a:extLst>
                <a:ext uri="{FF2B5EF4-FFF2-40B4-BE49-F238E27FC236}">
                  <a16:creationId xmlns:a16="http://schemas.microsoft.com/office/drawing/2014/main" id="{49753B05-AC50-8226-E3FC-BE40209FCC56}"/>
                </a:ext>
              </a:extLst>
            </p:cNvPr>
            <p:cNvSpPr/>
            <p:nvPr/>
          </p:nvSpPr>
          <p:spPr>
            <a:xfrm>
              <a:off x="2295189" y="3517706"/>
              <a:ext cx="2291393" cy="10096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400" dirty="0">
                  <a:solidFill>
                    <a:schemeClr val="tx1"/>
                  </a:solidFill>
                  <a:latin typeface="Segoe UI" panose="020B0502040204020203" pitchFamily="34" charset="0"/>
                  <a:cs typeface="Segoe UI" panose="020B0502040204020203" pitchFamily="34" charset="0"/>
                </a:rPr>
                <a:t>070-CDEF-GHJK</a:t>
              </a:r>
            </a:p>
            <a:p>
              <a:pPr algn="ctr"/>
              <a:r>
                <a:rPr kumimoji="1" lang="en-US" altLang="ja-JP" sz="1400" dirty="0">
                  <a:solidFill>
                    <a:schemeClr val="tx1"/>
                  </a:solidFill>
                  <a:latin typeface="Segoe UI" panose="020B0502040204020203" pitchFamily="34" charset="0"/>
                  <a:cs typeface="Segoe UI" panose="020B0502040204020203" pitchFamily="34" charset="0"/>
                </a:rPr>
                <a:t>080-CDEF-GHJK</a:t>
              </a:r>
            </a:p>
            <a:p>
              <a:pPr algn="ctr"/>
              <a:r>
                <a:rPr kumimoji="1" lang="en-US" altLang="ja-JP" sz="1400" dirty="0">
                  <a:solidFill>
                    <a:schemeClr val="tx1"/>
                  </a:solidFill>
                  <a:latin typeface="Segoe UI" panose="020B0502040204020203" pitchFamily="34" charset="0"/>
                  <a:cs typeface="Segoe UI" panose="020B0502040204020203" pitchFamily="34" charset="0"/>
                </a:rPr>
                <a:t>090-CDEF-GHJK</a:t>
              </a:r>
            </a:p>
            <a:p>
              <a:pPr algn="ctr"/>
              <a:r>
                <a:rPr lang="en-US" altLang="ja-JP" sz="1400" dirty="0">
                  <a:solidFill>
                    <a:schemeClr val="tx1"/>
                  </a:solidFill>
                  <a:latin typeface="Segoe UI" panose="020B0502040204020203" pitchFamily="34" charset="0"/>
                  <a:cs typeface="Segoe UI" panose="020B0502040204020203" pitchFamily="34" charset="0"/>
                </a:rPr>
                <a:t>[</a:t>
              </a:r>
              <a:r>
                <a:rPr lang="en-US" altLang="ja-JP" sz="1400" dirty="0">
                  <a:solidFill>
                    <a:srgbClr val="FF0000"/>
                  </a:solidFill>
                  <a:latin typeface="Segoe UI" panose="020B0502040204020203" pitchFamily="34" charset="0"/>
                  <a:cs typeface="Segoe UI" panose="020B0502040204020203" pitchFamily="34" charset="0"/>
                </a:rPr>
                <a:t>175million</a:t>
              </a:r>
              <a:r>
                <a:rPr lang="en-US" altLang="ja-JP" sz="1400" dirty="0">
                  <a:solidFill>
                    <a:schemeClr val="tx1"/>
                  </a:solidFill>
                  <a:latin typeface="Segoe UI" panose="020B0502040204020203" pitchFamily="34" charset="0"/>
                  <a:cs typeface="Segoe UI" panose="020B0502040204020203" pitchFamily="34" charset="0"/>
                </a:rPr>
                <a:t>]</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6" name="正方形/長方形 15">
              <a:extLst>
                <a:ext uri="{FF2B5EF4-FFF2-40B4-BE49-F238E27FC236}">
                  <a16:creationId xmlns:a16="http://schemas.microsoft.com/office/drawing/2014/main" id="{6307FC1A-5306-368D-36EA-9183312C5F20}"/>
                </a:ext>
              </a:extLst>
            </p:cNvPr>
            <p:cNvSpPr/>
            <p:nvPr/>
          </p:nvSpPr>
          <p:spPr>
            <a:xfrm>
              <a:off x="2231954" y="4018609"/>
              <a:ext cx="2291393" cy="2417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7" name="正方形/長方形 16">
              <a:extLst>
                <a:ext uri="{FF2B5EF4-FFF2-40B4-BE49-F238E27FC236}">
                  <a16:creationId xmlns:a16="http://schemas.microsoft.com/office/drawing/2014/main" id="{7E4CDD47-92FD-8204-DD45-038676EE6853}"/>
                </a:ext>
              </a:extLst>
            </p:cNvPr>
            <p:cNvSpPr/>
            <p:nvPr/>
          </p:nvSpPr>
          <p:spPr>
            <a:xfrm>
              <a:off x="1999879" y="5456723"/>
              <a:ext cx="2954729" cy="4272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dirty="0">
                  <a:solidFill>
                    <a:schemeClr val="tx1"/>
                  </a:solidFill>
                  <a:latin typeface="Segoe UI" panose="020B0502040204020203" pitchFamily="34" charset="0"/>
                  <a:cs typeface="Segoe UI" panose="020B0502040204020203" pitchFamily="34" charset="0"/>
                </a:rPr>
                <a:t>Number are not assigned.</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8" name="正方形/長方形 17">
              <a:extLst>
                <a:ext uri="{FF2B5EF4-FFF2-40B4-BE49-F238E27FC236}">
                  <a16:creationId xmlns:a16="http://schemas.microsoft.com/office/drawing/2014/main" id="{83458874-87C5-8896-6092-F93441B1F8E2}"/>
                </a:ext>
              </a:extLst>
            </p:cNvPr>
            <p:cNvSpPr/>
            <p:nvPr/>
          </p:nvSpPr>
          <p:spPr>
            <a:xfrm>
              <a:off x="4584070" y="2736849"/>
              <a:ext cx="2015490"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Quality Class A</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19" name="正方形/長方形 18">
              <a:extLst>
                <a:ext uri="{FF2B5EF4-FFF2-40B4-BE49-F238E27FC236}">
                  <a16:creationId xmlns:a16="http://schemas.microsoft.com/office/drawing/2014/main" id="{1721D7B4-049D-9929-74BD-825EB13C0C13}"/>
                </a:ext>
              </a:extLst>
            </p:cNvPr>
            <p:cNvSpPr/>
            <p:nvPr/>
          </p:nvSpPr>
          <p:spPr>
            <a:xfrm>
              <a:off x="4843061" y="1834998"/>
              <a:ext cx="1901249"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Quality class</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0" name="正方形/長方形 19">
              <a:extLst>
                <a:ext uri="{FF2B5EF4-FFF2-40B4-BE49-F238E27FC236}">
                  <a16:creationId xmlns:a16="http://schemas.microsoft.com/office/drawing/2014/main" id="{07F74523-01BD-1DCC-4417-1A5B40CA2298}"/>
                </a:ext>
              </a:extLst>
            </p:cNvPr>
            <p:cNvSpPr/>
            <p:nvPr/>
          </p:nvSpPr>
          <p:spPr>
            <a:xfrm>
              <a:off x="4668736" y="3647374"/>
              <a:ext cx="2015490"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Quality Class B</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1" name="正方形/長方形 20">
              <a:extLst>
                <a:ext uri="{FF2B5EF4-FFF2-40B4-BE49-F238E27FC236}">
                  <a16:creationId xmlns:a16="http://schemas.microsoft.com/office/drawing/2014/main" id="{F87B1053-F90E-410B-4897-6ECC720291E4}"/>
                </a:ext>
              </a:extLst>
            </p:cNvPr>
            <p:cNvSpPr/>
            <p:nvPr/>
          </p:nvSpPr>
          <p:spPr>
            <a:xfrm>
              <a:off x="4668736" y="4813267"/>
              <a:ext cx="2015490"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Quality Class C</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2" name="正方形/長方形 21">
              <a:extLst>
                <a:ext uri="{FF2B5EF4-FFF2-40B4-BE49-F238E27FC236}">
                  <a16:creationId xmlns:a16="http://schemas.microsoft.com/office/drawing/2014/main" id="{22BAA8F2-8DE1-8C04-9C9C-C1A4677643A9}"/>
                </a:ext>
              </a:extLst>
            </p:cNvPr>
            <p:cNvSpPr/>
            <p:nvPr/>
          </p:nvSpPr>
          <p:spPr>
            <a:xfrm>
              <a:off x="4667310" y="5525226"/>
              <a:ext cx="2015490"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No quality regulation</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3" name="正方形/長方形 22">
              <a:extLst>
                <a:ext uri="{FF2B5EF4-FFF2-40B4-BE49-F238E27FC236}">
                  <a16:creationId xmlns:a16="http://schemas.microsoft.com/office/drawing/2014/main" id="{A96A23CF-1A6D-914A-131C-BBE43904F313}"/>
                </a:ext>
              </a:extLst>
            </p:cNvPr>
            <p:cNvSpPr/>
            <p:nvPr/>
          </p:nvSpPr>
          <p:spPr>
            <a:xfrm>
              <a:off x="6465168" y="2569791"/>
              <a:ext cx="2781172" cy="569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b="0" i="0" dirty="0">
                  <a:solidFill>
                    <a:srgbClr val="252423"/>
                  </a:solidFill>
                  <a:effectLst/>
                  <a:latin typeface="Segoe UI" panose="020B0502040204020203" pitchFamily="34" charset="0"/>
                  <a:cs typeface="Segoe UI" panose="020B0502040204020203" pitchFamily="34" charset="0"/>
                </a:rPr>
                <a:t>Packet delay : lower than 100 </a:t>
              </a:r>
              <a:r>
                <a:rPr lang="en-US" altLang="ja-JP" sz="1400" b="0" i="0" dirty="0" err="1">
                  <a:solidFill>
                    <a:srgbClr val="252423"/>
                  </a:solidFill>
                  <a:effectLst/>
                  <a:latin typeface="Segoe UI" panose="020B0502040204020203" pitchFamily="34" charset="0"/>
                  <a:cs typeface="Segoe UI" panose="020B0502040204020203" pitchFamily="34" charset="0"/>
                </a:rPr>
                <a:t>ms</a:t>
              </a:r>
              <a:r>
                <a:rPr lang="en-US" altLang="ja-JP" sz="1400" b="0" i="0" dirty="0">
                  <a:solidFill>
                    <a:srgbClr val="252423"/>
                  </a:solidFill>
                  <a:effectLst/>
                  <a:latin typeface="Segoe UI" panose="020B0502040204020203" pitchFamily="34" charset="0"/>
                  <a:cs typeface="Segoe UI" panose="020B0502040204020203" pitchFamily="34" charset="0"/>
                </a:rPr>
                <a:t>, </a:t>
              </a:r>
            </a:p>
            <a:p>
              <a:r>
                <a:rPr lang="en-US" altLang="ja-JP" sz="1400" b="0" i="0" dirty="0">
                  <a:solidFill>
                    <a:srgbClr val="252423"/>
                  </a:solidFill>
                  <a:effectLst/>
                  <a:latin typeface="Segoe UI" panose="020B0502040204020203" pitchFamily="34" charset="0"/>
                  <a:cs typeface="Segoe UI" panose="020B0502040204020203" pitchFamily="34" charset="0"/>
                </a:rPr>
                <a:t>R value : more than 80</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4" name="正方形/長方形 23">
              <a:extLst>
                <a:ext uri="{FF2B5EF4-FFF2-40B4-BE49-F238E27FC236}">
                  <a16:creationId xmlns:a16="http://schemas.microsoft.com/office/drawing/2014/main" id="{77D1794A-92AA-325B-0507-A4DC38436C1E}"/>
                </a:ext>
              </a:extLst>
            </p:cNvPr>
            <p:cNvSpPr/>
            <p:nvPr/>
          </p:nvSpPr>
          <p:spPr>
            <a:xfrm>
              <a:off x="6488544" y="4538764"/>
              <a:ext cx="2799213" cy="8344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b="0" i="0" dirty="0">
                  <a:solidFill>
                    <a:srgbClr val="252423"/>
                  </a:solidFill>
                  <a:effectLst/>
                  <a:latin typeface="Segoe UI" panose="020B0502040204020203" pitchFamily="34" charset="0"/>
                  <a:cs typeface="Segoe UI" panose="020B0502040204020203" pitchFamily="34" charset="0"/>
                </a:rPr>
                <a:t>Packet delay : lower than 400 </a:t>
              </a:r>
              <a:r>
                <a:rPr lang="en-US" altLang="ja-JP" sz="1400" b="0" i="0" dirty="0" err="1">
                  <a:solidFill>
                    <a:srgbClr val="252423"/>
                  </a:solidFill>
                  <a:effectLst/>
                  <a:latin typeface="Segoe UI" panose="020B0502040204020203" pitchFamily="34" charset="0"/>
                  <a:cs typeface="Segoe UI" panose="020B0502040204020203" pitchFamily="34" charset="0"/>
                </a:rPr>
                <a:t>ms</a:t>
              </a:r>
              <a:r>
                <a:rPr lang="en-US" altLang="ja-JP" sz="1400" b="0" i="0" dirty="0">
                  <a:solidFill>
                    <a:srgbClr val="252423"/>
                  </a:solidFill>
                  <a:effectLst/>
                  <a:latin typeface="Segoe UI" panose="020B0502040204020203" pitchFamily="34" charset="0"/>
                  <a:cs typeface="Segoe UI" panose="020B0502040204020203" pitchFamily="34" charset="0"/>
                </a:rPr>
                <a:t>, </a:t>
              </a:r>
            </a:p>
            <a:p>
              <a:r>
                <a:rPr lang="en-US" altLang="ja-JP" sz="1400" b="0" i="0" dirty="0">
                  <a:solidFill>
                    <a:srgbClr val="252423"/>
                  </a:solidFill>
                  <a:effectLst/>
                  <a:latin typeface="Segoe UI" panose="020B0502040204020203" pitchFamily="34" charset="0"/>
                  <a:cs typeface="Segoe UI" panose="020B0502040204020203" pitchFamily="34" charset="0"/>
                </a:rPr>
                <a:t>R value : more than 50</a:t>
              </a:r>
            </a:p>
            <a:p>
              <a:r>
                <a:rPr kumimoji="1" lang="en-US" altLang="ja-JP" sz="1400" dirty="0">
                  <a:solidFill>
                    <a:srgbClr val="252423"/>
                  </a:solidFill>
                  <a:latin typeface="Segoe UI" panose="020B0502040204020203" pitchFamily="34" charset="0"/>
                  <a:cs typeface="Segoe UI" panose="020B0502040204020203" pitchFamily="34" charset="0"/>
                </a:rPr>
                <a:t>(</a:t>
              </a:r>
              <a:r>
                <a:rPr lang="en-US" altLang="ja-JP" sz="14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Page 4 “</a:t>
              </a:r>
              <a:r>
                <a:rPr kumimoji="1" lang="en-US" altLang="ja-JP" sz="1400" b="1" i="0" u="none" strike="noStrike" kern="1200" cap="none" spc="0" normalizeH="0" baseline="0" noProof="0" dirty="0">
                  <a:ln>
                    <a:noFill/>
                  </a:ln>
                  <a:solidFill>
                    <a:srgbClr val="0068B7"/>
                  </a:solidFill>
                  <a:effectLst/>
                  <a:uLnTx/>
                  <a:uFillTx/>
                  <a:latin typeface="Segoe UI" panose="020B0502040204020203" pitchFamily="34" charset="0"/>
                  <a:ea typeface="游ゴシック" panose="020B0400000000000000" pitchFamily="50" charset="-128"/>
                  <a:cs typeface="Segoe UI" panose="020B0502040204020203" pitchFamily="34" charset="0"/>
                </a:rPr>
                <a:t>050 VoIP NW quality measurement model in Japan</a:t>
              </a:r>
              <a:r>
                <a:rPr lang="en-US" altLang="ja-JP" sz="14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 </a:t>
              </a:r>
              <a:r>
                <a:rPr kumimoji="1" lang="en-US" altLang="ja-JP" sz="1400" dirty="0">
                  <a:solidFill>
                    <a:srgbClr val="252423"/>
                  </a:solidFill>
                  <a:latin typeface="Segoe UI" panose="020B0502040204020203" pitchFamily="34" charset="0"/>
                  <a:cs typeface="Segoe UI" panose="020B0502040204020203" pitchFamily="34" charset="0"/>
                </a:rPr>
                <a:t>)</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5" name="正方形/長方形 24">
              <a:extLst>
                <a:ext uri="{FF2B5EF4-FFF2-40B4-BE49-F238E27FC236}">
                  <a16:creationId xmlns:a16="http://schemas.microsoft.com/office/drawing/2014/main" id="{24A7533E-4FE5-6A97-CF11-5281981D9503}"/>
                </a:ext>
              </a:extLst>
            </p:cNvPr>
            <p:cNvSpPr/>
            <p:nvPr/>
          </p:nvSpPr>
          <p:spPr>
            <a:xfrm>
              <a:off x="6511701" y="3544789"/>
              <a:ext cx="2781172" cy="569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b="0" i="0" dirty="0">
                  <a:solidFill>
                    <a:srgbClr val="252423"/>
                  </a:solidFill>
                  <a:effectLst/>
                  <a:latin typeface="Segoe UI" panose="020B0502040204020203" pitchFamily="34" charset="0"/>
                  <a:cs typeface="Segoe UI" panose="020B0502040204020203" pitchFamily="34" charset="0"/>
                </a:rPr>
                <a:t>Packet delay : lower than 150 </a:t>
              </a:r>
              <a:r>
                <a:rPr lang="en-US" altLang="ja-JP" sz="1400" b="0" i="0" dirty="0" err="1">
                  <a:solidFill>
                    <a:srgbClr val="252423"/>
                  </a:solidFill>
                  <a:effectLst/>
                  <a:latin typeface="Segoe UI" panose="020B0502040204020203" pitchFamily="34" charset="0"/>
                  <a:cs typeface="Segoe UI" panose="020B0502040204020203" pitchFamily="34" charset="0"/>
                </a:rPr>
                <a:t>ms</a:t>
              </a:r>
              <a:r>
                <a:rPr lang="en-US" altLang="ja-JP" sz="1400" b="0" i="0" dirty="0">
                  <a:solidFill>
                    <a:srgbClr val="252423"/>
                  </a:solidFill>
                  <a:effectLst/>
                  <a:latin typeface="Segoe UI" panose="020B0502040204020203" pitchFamily="34" charset="0"/>
                  <a:cs typeface="Segoe UI" panose="020B0502040204020203" pitchFamily="34" charset="0"/>
                </a:rPr>
                <a:t>, </a:t>
              </a:r>
            </a:p>
            <a:p>
              <a:r>
                <a:rPr lang="en-US" altLang="ja-JP" sz="1400" b="0" i="0" dirty="0">
                  <a:solidFill>
                    <a:srgbClr val="252423"/>
                  </a:solidFill>
                  <a:effectLst/>
                  <a:latin typeface="Segoe UI" panose="020B0502040204020203" pitchFamily="34" charset="0"/>
                  <a:cs typeface="Segoe UI" panose="020B0502040204020203" pitchFamily="34" charset="0"/>
                </a:rPr>
                <a:t>R value : more than 70</a:t>
              </a:r>
              <a:endParaRPr kumimoji="1" lang="en-US" altLang="ja-JP" sz="1400" dirty="0">
                <a:solidFill>
                  <a:schemeClr val="tx1"/>
                </a:solidFill>
                <a:latin typeface="Segoe UI" panose="020B0502040204020203" pitchFamily="34" charset="0"/>
                <a:cs typeface="Segoe UI" panose="020B0502040204020203" pitchFamily="34" charset="0"/>
              </a:endParaRPr>
            </a:p>
          </p:txBody>
        </p:sp>
        <p:sp>
          <p:nvSpPr>
            <p:cNvPr id="26" name="正方形/長方形 25">
              <a:extLst>
                <a:ext uri="{FF2B5EF4-FFF2-40B4-BE49-F238E27FC236}">
                  <a16:creationId xmlns:a16="http://schemas.microsoft.com/office/drawing/2014/main" id="{FEDF2D6B-0D24-D7C6-3B26-9CCF5A6342E5}"/>
                </a:ext>
              </a:extLst>
            </p:cNvPr>
            <p:cNvSpPr/>
            <p:nvPr/>
          </p:nvSpPr>
          <p:spPr>
            <a:xfrm>
              <a:off x="430547" y="1697533"/>
              <a:ext cx="1586115" cy="4710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400" dirty="0">
                  <a:solidFill>
                    <a:schemeClr val="tx1"/>
                  </a:solidFill>
                  <a:latin typeface="Segoe UI" panose="020B0502040204020203" pitchFamily="34" charset="0"/>
                  <a:cs typeface="Segoe UI" panose="020B0502040204020203" pitchFamily="34" charset="0"/>
                </a:rPr>
                <a:t>Network</a:t>
              </a:r>
              <a:endParaRPr kumimoji="1" lang="en-US" altLang="ja-JP" sz="1400" dirty="0">
                <a:solidFill>
                  <a:schemeClr val="tx1"/>
                </a:solidFill>
                <a:latin typeface="Segoe UI" panose="020B0502040204020203" pitchFamily="34" charset="0"/>
                <a:cs typeface="Segoe UI" panose="020B0502040204020203" pitchFamily="34" charset="0"/>
              </a:endParaRPr>
            </a:p>
            <a:p>
              <a:pPr algn="ctr"/>
              <a:r>
                <a:rPr lang="en-US" altLang="ja-JP" sz="1400" dirty="0">
                  <a:solidFill>
                    <a:schemeClr val="tx1"/>
                  </a:solidFill>
                  <a:latin typeface="Segoe UI" panose="020B0502040204020203" pitchFamily="34" charset="0"/>
                  <a:cs typeface="Segoe UI" panose="020B0502040204020203" pitchFamily="34" charset="0"/>
                </a:rPr>
                <a:t>(Phone type)</a:t>
              </a:r>
              <a:endParaRPr kumimoji="1" lang="ja-JP" altLang="en-US" sz="1400" dirty="0">
                <a:solidFill>
                  <a:schemeClr val="tx1"/>
                </a:solidFill>
                <a:latin typeface="Segoe UI" panose="020B0502040204020203" pitchFamily="34" charset="0"/>
                <a:cs typeface="Segoe UI" panose="020B0502040204020203" pitchFamily="34" charset="0"/>
              </a:endParaRPr>
            </a:p>
          </p:txBody>
        </p:sp>
        <p:sp>
          <p:nvSpPr>
            <p:cNvPr id="27" name="テキスト ボックス 66">
              <a:extLst>
                <a:ext uri="{FF2B5EF4-FFF2-40B4-BE49-F238E27FC236}">
                  <a16:creationId xmlns:a16="http://schemas.microsoft.com/office/drawing/2014/main" id="{3C3D6791-A133-F012-ABDA-E39B32D9FEC5}"/>
                </a:ext>
              </a:extLst>
            </p:cNvPr>
            <p:cNvSpPr txBox="1">
              <a:spLocks noChangeArrowheads="1"/>
            </p:cNvSpPr>
            <p:nvPr/>
          </p:nvSpPr>
          <p:spPr bwMode="auto">
            <a:xfrm>
              <a:off x="2012467" y="4515133"/>
              <a:ext cx="2686628" cy="293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Non geographic number</a:t>
              </a:r>
              <a:endParaRPr kumimoji="1" lang="ja-JP" altLang="en-US"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sp>
          <p:nvSpPr>
            <p:cNvPr id="28" name="テキスト ボックス 3">
              <a:extLst>
                <a:ext uri="{FF2B5EF4-FFF2-40B4-BE49-F238E27FC236}">
                  <a16:creationId xmlns:a16="http://schemas.microsoft.com/office/drawing/2014/main" id="{F71A46A2-C2E4-FF49-BD11-BC238111095A}"/>
                </a:ext>
              </a:extLst>
            </p:cNvPr>
            <p:cNvSpPr txBox="1">
              <a:spLocks noChangeArrowheads="1"/>
            </p:cNvSpPr>
            <p:nvPr/>
          </p:nvSpPr>
          <p:spPr bwMode="auto">
            <a:xfrm>
              <a:off x="2266358" y="2319235"/>
              <a:ext cx="1770035" cy="293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Geographic number</a:t>
              </a:r>
              <a:endParaRPr kumimoji="1" lang="ja-JP" altLang="en-US"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sp>
          <p:nvSpPr>
            <p:cNvPr id="29" name="テキスト ボックス 3">
              <a:extLst>
                <a:ext uri="{FF2B5EF4-FFF2-40B4-BE49-F238E27FC236}">
                  <a16:creationId xmlns:a16="http://schemas.microsoft.com/office/drawing/2014/main" id="{4D3B3C63-8E7D-CE9D-C652-0EBA73ED2E67}"/>
                </a:ext>
              </a:extLst>
            </p:cNvPr>
            <p:cNvSpPr txBox="1">
              <a:spLocks noChangeArrowheads="1"/>
            </p:cNvSpPr>
            <p:nvPr/>
          </p:nvSpPr>
          <p:spPr bwMode="auto">
            <a:xfrm>
              <a:off x="2266448" y="3308810"/>
              <a:ext cx="1407758" cy="293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1" lang="en-US" altLang="ja-JP"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Mobile number</a:t>
              </a:r>
              <a:endParaRPr kumimoji="1" lang="ja-JP" altLang="en-US" sz="1400" i="0" u="none" strike="noStrike" kern="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cxnSp>
          <p:nvCxnSpPr>
            <p:cNvPr id="31" name="直線コネクタ 30">
              <a:extLst>
                <a:ext uri="{FF2B5EF4-FFF2-40B4-BE49-F238E27FC236}">
                  <a16:creationId xmlns:a16="http://schemas.microsoft.com/office/drawing/2014/main" id="{EDE90F2E-A10D-A962-6EFD-BBBDCD7C0400}"/>
                </a:ext>
              </a:extLst>
            </p:cNvPr>
            <p:cNvCxnSpPr>
              <a:cxnSpLocks/>
            </p:cNvCxnSpPr>
            <p:nvPr/>
          </p:nvCxnSpPr>
          <p:spPr>
            <a:xfrm flipV="1">
              <a:off x="564964" y="3218295"/>
              <a:ext cx="8763417" cy="10170"/>
            </a:xfrm>
            <a:prstGeom prst="line">
              <a:avLst/>
            </a:prstGeom>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D6EB8AB5-E5FD-022A-1698-801CBF36318C}"/>
                </a:ext>
              </a:extLst>
            </p:cNvPr>
            <p:cNvSpPr/>
            <p:nvPr/>
          </p:nvSpPr>
          <p:spPr>
            <a:xfrm>
              <a:off x="6825208" y="1817459"/>
              <a:ext cx="2092013" cy="292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dirty="0">
                  <a:solidFill>
                    <a:schemeClr val="tx1"/>
                  </a:solidFill>
                  <a:latin typeface="Segoe UI" panose="020B0502040204020203" pitchFamily="34" charset="0"/>
                  <a:cs typeface="Segoe UI" panose="020B0502040204020203" pitchFamily="34" charset="0"/>
                </a:rPr>
                <a:t>Quality regulation value</a:t>
              </a:r>
              <a:endParaRPr kumimoji="1" lang="en-US" altLang="ja-JP" sz="1400" dirty="0">
                <a:solidFill>
                  <a:schemeClr val="tx1"/>
                </a:solidFill>
                <a:latin typeface="Segoe UI" panose="020B0502040204020203" pitchFamily="34" charset="0"/>
                <a:cs typeface="Segoe UI" panose="020B0502040204020203" pitchFamily="34" charset="0"/>
              </a:endParaRPr>
            </a:p>
          </p:txBody>
        </p:sp>
        <p:cxnSp>
          <p:nvCxnSpPr>
            <p:cNvPr id="34" name="直線コネクタ 33">
              <a:extLst>
                <a:ext uri="{FF2B5EF4-FFF2-40B4-BE49-F238E27FC236}">
                  <a16:creationId xmlns:a16="http://schemas.microsoft.com/office/drawing/2014/main" id="{290C20DB-54EA-EAB5-B54A-56D6F5F598B9}"/>
                </a:ext>
              </a:extLst>
            </p:cNvPr>
            <p:cNvCxnSpPr/>
            <p:nvPr/>
          </p:nvCxnSpPr>
          <p:spPr>
            <a:xfrm>
              <a:off x="7690764" y="5715964"/>
              <a:ext cx="20567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3AC95A3A-F513-A2F1-C730-26FD14DECCBD}"/>
                </a:ext>
              </a:extLst>
            </p:cNvPr>
            <p:cNvCxnSpPr>
              <a:cxnSpLocks/>
            </p:cNvCxnSpPr>
            <p:nvPr/>
          </p:nvCxnSpPr>
          <p:spPr>
            <a:xfrm flipV="1">
              <a:off x="554733" y="4505405"/>
              <a:ext cx="8763417" cy="10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D3203DE9-2EA9-4889-CD4F-C36CA06B558D}"/>
                </a:ext>
              </a:extLst>
            </p:cNvPr>
            <p:cNvCxnSpPr>
              <a:cxnSpLocks/>
            </p:cNvCxnSpPr>
            <p:nvPr/>
          </p:nvCxnSpPr>
          <p:spPr>
            <a:xfrm flipV="1">
              <a:off x="554734" y="5428080"/>
              <a:ext cx="8763417" cy="10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6B06DEC0-8EFE-E75D-3F69-6A8E533FED69}"/>
                </a:ext>
              </a:extLst>
            </p:cNvPr>
            <p:cNvCxnSpPr>
              <a:cxnSpLocks/>
            </p:cNvCxnSpPr>
            <p:nvPr/>
          </p:nvCxnSpPr>
          <p:spPr>
            <a:xfrm flipV="1">
              <a:off x="554102" y="6086230"/>
              <a:ext cx="8763417" cy="1017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FA3148AA-CE60-1865-E0FD-58C0A774AC29}"/>
                </a:ext>
              </a:extLst>
            </p:cNvPr>
            <p:cNvCxnSpPr>
              <a:cxnSpLocks/>
            </p:cNvCxnSpPr>
            <p:nvPr/>
          </p:nvCxnSpPr>
          <p:spPr>
            <a:xfrm>
              <a:off x="560675" y="1628800"/>
              <a:ext cx="0" cy="4467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A3FABC03-49BD-9244-A64C-CBE70BC7E311}"/>
                </a:ext>
              </a:extLst>
            </p:cNvPr>
            <p:cNvCxnSpPr>
              <a:cxnSpLocks/>
            </p:cNvCxnSpPr>
            <p:nvPr/>
          </p:nvCxnSpPr>
          <p:spPr>
            <a:xfrm>
              <a:off x="4521115" y="1653291"/>
              <a:ext cx="0" cy="4443109"/>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611E65A4-2001-CD6B-0926-73C5A65C311C}"/>
                </a:ext>
              </a:extLst>
            </p:cNvPr>
            <p:cNvCxnSpPr>
              <a:cxnSpLocks/>
            </p:cNvCxnSpPr>
            <p:nvPr/>
          </p:nvCxnSpPr>
          <p:spPr>
            <a:xfrm>
              <a:off x="6384270" y="1643217"/>
              <a:ext cx="0" cy="44531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385707E7-592E-3F08-860D-81E8B8C63287}"/>
                </a:ext>
              </a:extLst>
            </p:cNvPr>
            <p:cNvCxnSpPr>
              <a:cxnSpLocks/>
            </p:cNvCxnSpPr>
            <p:nvPr/>
          </p:nvCxnSpPr>
          <p:spPr>
            <a:xfrm>
              <a:off x="9327545" y="1633143"/>
              <a:ext cx="0" cy="44530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47" name="テキスト ボックス 46">
            <a:extLst>
              <a:ext uri="{FF2B5EF4-FFF2-40B4-BE49-F238E27FC236}">
                <a16:creationId xmlns:a16="http://schemas.microsoft.com/office/drawing/2014/main" id="{5E9A5199-72B0-48B7-33C2-61EBC3F47D6F}"/>
              </a:ext>
            </a:extLst>
          </p:cNvPr>
          <p:cNvSpPr txBox="1">
            <a:spLocks noChangeArrowheads="1"/>
          </p:cNvSpPr>
          <p:nvPr/>
        </p:nvSpPr>
        <p:spPr bwMode="auto">
          <a:xfrm>
            <a:off x="286121" y="448671"/>
            <a:ext cx="9347399" cy="1514506"/>
          </a:xfrm>
          <a:prstGeom prst="rect">
            <a:avLst/>
          </a:prstGeom>
          <a:noFill/>
          <a:ln w="9525" cmpd="sng">
            <a:noFill/>
            <a:miter lim="800000"/>
            <a:headEnd/>
            <a:tailEnd/>
          </a:ln>
          <a:extLst>
            <a:ext uri="{909E8E84-426E-40DD-AFC4-6F175D3DCCD1}">
              <a14:hiddenFill xmlns:a14="http://schemas.microsoft.com/office/drawing/2010/main">
                <a:solidFill>
                  <a:srgbClr val="FFFFFF"/>
                </a:solidFill>
              </a14:hiddenFill>
            </a:ext>
          </a:extLst>
        </p:spPr>
        <p:txBody>
          <a:bodyPr lIns="137160" tIns="91440" rIns="137160" bIns="91440" anchor="ctr" upright="1"/>
          <a:lstStyle/>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In Japan, the Authority regulates the required quality of services for each number category. </a:t>
            </a:r>
          </a:p>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the time, IP telephony appeared, the quality did not satisfy the requirement of regulated quality for voice telecommunication. So, new number range of 050 is allocated to VoIP service for users to recognize the quality with numbers. </a:t>
            </a:r>
          </a:p>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Thus, the communication quality specified in the telecommunication regulation is related to number allocation in Japan. (Please see Page 6 “</a:t>
            </a:r>
            <a:r>
              <a:rPr lang="en-US" altLang="ja-JP" sz="16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Telecommunication Regulation of Japan” </a:t>
            </a: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p:txBody>
      </p:sp>
    </p:spTree>
    <p:extLst>
      <p:ext uri="{BB962C8B-B14F-4D97-AF65-F5344CB8AC3E}">
        <p14:creationId xmlns:p14="http://schemas.microsoft.com/office/powerpoint/2010/main" val="2142703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0068B7"/>
                </a:solidFill>
                <a:effectLst/>
                <a:uLnTx/>
                <a:uFillTx/>
                <a:latin typeface="Segoe UI" panose="020B0502040204020203" pitchFamily="34" charset="0"/>
                <a:ea typeface="游ゴシック" panose="020B0400000000000000" pitchFamily="50" charset="-128"/>
                <a:cs typeface="Segoe UI" panose="020B0502040204020203" pitchFamily="34" charset="0"/>
              </a:rPr>
              <a:t>050 VoIP NW quality measurement model in Japan</a:t>
            </a:r>
            <a:endParaRPr kumimoji="1" lang="ja-JP" altLang="en-US" sz="1800" b="1" i="0" u="none" strike="noStrike" kern="1200" cap="none" spc="0" normalizeH="0" baseline="0" noProof="0" dirty="0">
              <a:ln>
                <a:noFill/>
              </a:ln>
              <a:solidFill>
                <a:srgbClr val="0068B7"/>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4</a:t>
            </a:fld>
            <a:endParaRPr lang="en-US" altLang="ja-JP" kern="0" dirty="0"/>
          </a:p>
        </p:txBody>
      </p:sp>
      <p:sp>
        <p:nvSpPr>
          <p:cNvPr id="56" name="テキスト ボックス 55">
            <a:extLst>
              <a:ext uri="{FF2B5EF4-FFF2-40B4-BE49-F238E27FC236}">
                <a16:creationId xmlns:a16="http://schemas.microsoft.com/office/drawing/2014/main" id="{19A87EFB-A3AA-BFB0-2804-20214759C334}"/>
              </a:ext>
            </a:extLst>
          </p:cNvPr>
          <p:cNvSpPr txBox="1"/>
          <p:nvPr/>
        </p:nvSpPr>
        <p:spPr>
          <a:xfrm>
            <a:off x="1808223" y="4781448"/>
            <a:ext cx="7109995" cy="369332"/>
          </a:xfrm>
          <a:prstGeom prst="rect">
            <a:avLst/>
          </a:prstGeom>
          <a:noFill/>
        </p:spPr>
        <p:txBody>
          <a:bodyPr wrap="square">
            <a:spAutoFit/>
          </a:bodyPr>
          <a:lstStyle/>
          <a:p>
            <a:pPr fontAlgn="auto">
              <a:spcBef>
                <a:spcPts val="0"/>
              </a:spcBef>
              <a:spcAft>
                <a:spcPts val="0"/>
              </a:spcAft>
            </a:pPr>
            <a:r>
              <a:rPr lang="en-US" altLang="ja-JP" sz="1800" b="1" dirty="0">
                <a:solidFill>
                  <a:prstClr val="black"/>
                </a:solidFill>
                <a:latin typeface="游ゴシック" panose="020B0400000000000000" pitchFamily="50" charset="-128"/>
                <a:ea typeface="游ゴシック" panose="020B0400000000000000" pitchFamily="50" charset="-128"/>
              </a:rPr>
              <a:t>(Figure)  050 VoIP NW</a:t>
            </a:r>
            <a:r>
              <a:rPr lang="en-US" altLang="ja-JP" sz="1800" b="1" dirty="0">
                <a:solidFill>
                  <a:srgbClr val="252423"/>
                </a:solidFill>
                <a:latin typeface="游ゴシック" panose="020B0400000000000000" pitchFamily="50" charset="-128"/>
                <a:ea typeface="游ゴシック" panose="020B0400000000000000" pitchFamily="50" charset="-128"/>
              </a:rPr>
              <a:t> quality measurement model in Japan</a:t>
            </a:r>
            <a:endParaRPr lang="ja-JP" altLang="en-US" sz="1800" b="1" dirty="0">
              <a:solidFill>
                <a:prstClr val="black"/>
              </a:solidFill>
              <a:latin typeface="游ゴシック" panose="020B0400000000000000" pitchFamily="50" charset="-128"/>
              <a:ea typeface="游ゴシック" panose="020B0400000000000000" pitchFamily="50" charset="-128"/>
            </a:endParaRPr>
          </a:p>
        </p:txBody>
      </p:sp>
      <p:grpSp>
        <p:nvGrpSpPr>
          <p:cNvPr id="6" name="グループ化 5">
            <a:extLst>
              <a:ext uri="{FF2B5EF4-FFF2-40B4-BE49-F238E27FC236}">
                <a16:creationId xmlns:a16="http://schemas.microsoft.com/office/drawing/2014/main" id="{2AE25B8D-4FCF-3B2C-C7D1-0F04CA182BD7}"/>
              </a:ext>
            </a:extLst>
          </p:cNvPr>
          <p:cNvGrpSpPr/>
          <p:nvPr/>
        </p:nvGrpSpPr>
        <p:grpSpPr>
          <a:xfrm>
            <a:off x="1345431" y="616981"/>
            <a:ext cx="7665629" cy="4147207"/>
            <a:chOff x="1345431" y="616981"/>
            <a:chExt cx="7665629" cy="4147207"/>
          </a:xfrm>
        </p:grpSpPr>
        <p:sp>
          <p:nvSpPr>
            <p:cNvPr id="6161" name="正方形/長方形 6160">
              <a:extLst>
                <a:ext uri="{FF2B5EF4-FFF2-40B4-BE49-F238E27FC236}">
                  <a16:creationId xmlns:a16="http://schemas.microsoft.com/office/drawing/2014/main" id="{D08F9DC4-CD3A-218B-4AED-E9F4ACA3DECD}"/>
                </a:ext>
              </a:extLst>
            </p:cNvPr>
            <p:cNvSpPr/>
            <p:nvPr/>
          </p:nvSpPr>
          <p:spPr>
            <a:xfrm>
              <a:off x="5166765" y="4223873"/>
              <a:ext cx="3319188" cy="5403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8" name="図 57">
              <a:extLst>
                <a:ext uri="{FF2B5EF4-FFF2-40B4-BE49-F238E27FC236}">
                  <a16:creationId xmlns:a16="http://schemas.microsoft.com/office/drawing/2014/main" id="{ABEDE7E5-DBFA-1645-B1E4-FB9BAFE5FD2B}"/>
                </a:ext>
              </a:extLst>
            </p:cNvPr>
            <p:cNvPicPr>
              <a:picLocks noChangeAspect="1"/>
            </p:cNvPicPr>
            <p:nvPr/>
          </p:nvPicPr>
          <p:blipFill>
            <a:blip r:embed="rId2"/>
            <a:stretch>
              <a:fillRect/>
            </a:stretch>
          </p:blipFill>
          <p:spPr>
            <a:xfrm>
              <a:off x="1588130" y="715475"/>
              <a:ext cx="7247670" cy="3977061"/>
            </a:xfrm>
            <a:prstGeom prst="rect">
              <a:avLst/>
            </a:prstGeom>
          </p:spPr>
        </p:pic>
        <p:grpSp>
          <p:nvGrpSpPr>
            <p:cNvPr id="4" name="グループ化 3">
              <a:extLst>
                <a:ext uri="{FF2B5EF4-FFF2-40B4-BE49-F238E27FC236}">
                  <a16:creationId xmlns:a16="http://schemas.microsoft.com/office/drawing/2014/main" id="{C07D1B68-01B1-ED4D-8164-EE9115453CF6}"/>
                </a:ext>
              </a:extLst>
            </p:cNvPr>
            <p:cNvGrpSpPr/>
            <p:nvPr/>
          </p:nvGrpSpPr>
          <p:grpSpPr>
            <a:xfrm>
              <a:off x="1345431" y="616981"/>
              <a:ext cx="7665629" cy="3130782"/>
              <a:chOff x="1345431" y="616981"/>
              <a:chExt cx="7665629" cy="3130782"/>
            </a:xfrm>
          </p:grpSpPr>
          <p:sp>
            <p:nvSpPr>
              <p:cNvPr id="59" name="正方形/長方形 58">
                <a:extLst>
                  <a:ext uri="{FF2B5EF4-FFF2-40B4-BE49-F238E27FC236}">
                    <a16:creationId xmlns:a16="http://schemas.microsoft.com/office/drawing/2014/main" id="{61A3ABB4-5B61-9032-F2D0-C2E2B864F6CA}"/>
                  </a:ext>
                </a:extLst>
              </p:cNvPr>
              <p:cNvSpPr/>
              <p:nvPr/>
            </p:nvSpPr>
            <p:spPr>
              <a:xfrm>
                <a:off x="2210531" y="1263140"/>
                <a:ext cx="725787" cy="3707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r</a:t>
                </a:r>
                <a:r>
                  <a:rPr kumimoji="1" lang="en-US" altLang="ja-JP" sz="1100" b="1" dirty="0">
                    <a:solidFill>
                      <a:schemeClr val="tx1"/>
                    </a:solidFill>
                  </a:rPr>
                  <a:t>eference terminal</a:t>
                </a:r>
                <a:endParaRPr kumimoji="1" lang="ja-JP" altLang="en-US" sz="1100" b="1" dirty="0">
                  <a:solidFill>
                    <a:schemeClr val="tx1"/>
                  </a:solidFill>
                </a:endParaRPr>
              </a:p>
            </p:txBody>
          </p:sp>
          <p:sp>
            <p:nvSpPr>
              <p:cNvPr id="60" name="正方形/長方形 59">
                <a:extLst>
                  <a:ext uri="{FF2B5EF4-FFF2-40B4-BE49-F238E27FC236}">
                    <a16:creationId xmlns:a16="http://schemas.microsoft.com/office/drawing/2014/main" id="{BD955B94-5CC5-1E2E-BA7E-D092C9DBD366}"/>
                  </a:ext>
                </a:extLst>
              </p:cNvPr>
              <p:cNvSpPr/>
              <p:nvPr/>
            </p:nvSpPr>
            <p:spPr>
              <a:xfrm>
                <a:off x="7531097" y="1263139"/>
                <a:ext cx="725787" cy="3707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r</a:t>
                </a:r>
                <a:r>
                  <a:rPr kumimoji="1" lang="en-US" altLang="ja-JP" sz="1100" b="1" dirty="0">
                    <a:solidFill>
                      <a:schemeClr val="tx1"/>
                    </a:solidFill>
                  </a:rPr>
                  <a:t>eference terminal</a:t>
                </a:r>
                <a:endParaRPr kumimoji="1" lang="ja-JP" altLang="en-US" sz="1100" b="1" dirty="0">
                  <a:solidFill>
                    <a:schemeClr val="tx1"/>
                  </a:solidFill>
                </a:endParaRPr>
              </a:p>
            </p:txBody>
          </p:sp>
          <p:sp>
            <p:nvSpPr>
              <p:cNvPr id="61" name="正方形/長方形 60">
                <a:extLst>
                  <a:ext uri="{FF2B5EF4-FFF2-40B4-BE49-F238E27FC236}">
                    <a16:creationId xmlns:a16="http://schemas.microsoft.com/office/drawing/2014/main" id="{1DDACF03-DD84-624C-9BA6-A3E47B85BBFC}"/>
                  </a:ext>
                </a:extLst>
              </p:cNvPr>
              <p:cNvSpPr/>
              <p:nvPr/>
            </p:nvSpPr>
            <p:spPr>
              <a:xfrm>
                <a:off x="4574225" y="1263138"/>
                <a:ext cx="1434779" cy="3707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IP network</a:t>
                </a:r>
                <a:endParaRPr kumimoji="1" lang="ja-JP" altLang="en-US" sz="1100" b="1" dirty="0">
                  <a:solidFill>
                    <a:schemeClr val="tx1"/>
                  </a:solidFill>
                </a:endParaRPr>
              </a:p>
            </p:txBody>
          </p:sp>
          <p:sp>
            <p:nvSpPr>
              <p:cNvPr id="62" name="正方形/長方形 61">
                <a:extLst>
                  <a:ext uri="{FF2B5EF4-FFF2-40B4-BE49-F238E27FC236}">
                    <a16:creationId xmlns:a16="http://schemas.microsoft.com/office/drawing/2014/main" id="{7D8778C1-F9D6-75AD-7507-AFF3EAA18222}"/>
                  </a:ext>
                </a:extLst>
              </p:cNvPr>
              <p:cNvSpPr/>
              <p:nvPr/>
            </p:nvSpPr>
            <p:spPr>
              <a:xfrm>
                <a:off x="4547584" y="1700151"/>
                <a:ext cx="1434779" cy="277986"/>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IP-NW operator</a:t>
                </a:r>
                <a:endParaRPr kumimoji="1" lang="ja-JP" altLang="en-US" sz="1100" b="1" dirty="0">
                  <a:solidFill>
                    <a:schemeClr val="tx1"/>
                  </a:solidFill>
                </a:endParaRPr>
              </a:p>
            </p:txBody>
          </p:sp>
          <p:sp>
            <p:nvSpPr>
              <p:cNvPr id="63" name="正方形/長方形 62">
                <a:extLst>
                  <a:ext uri="{FF2B5EF4-FFF2-40B4-BE49-F238E27FC236}">
                    <a16:creationId xmlns:a16="http://schemas.microsoft.com/office/drawing/2014/main" id="{DEB5F0E5-16B9-0734-B9A0-626BFE91BEA3}"/>
                  </a:ext>
                </a:extLst>
              </p:cNvPr>
              <p:cNvSpPr/>
              <p:nvPr/>
            </p:nvSpPr>
            <p:spPr>
              <a:xfrm>
                <a:off x="5550189" y="2339601"/>
                <a:ext cx="864347" cy="277986"/>
              </a:xfrm>
              <a:prstGeom prst="rect">
                <a:avLst/>
              </a:prstGeom>
              <a:solidFill>
                <a:srgbClr val="FFCC9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000" b="1" dirty="0">
                    <a:solidFill>
                      <a:schemeClr val="tx1"/>
                    </a:solidFill>
                  </a:rPr>
                  <a:t>intermediate operator</a:t>
                </a:r>
                <a:endParaRPr kumimoji="1" lang="ja-JP" altLang="en-US" sz="1000" b="1" dirty="0">
                  <a:solidFill>
                    <a:schemeClr val="tx1"/>
                  </a:solidFill>
                </a:endParaRPr>
              </a:p>
            </p:txBody>
          </p:sp>
          <p:sp>
            <p:nvSpPr>
              <p:cNvPr id="6144" name="正方形/長方形 6143">
                <a:extLst>
                  <a:ext uri="{FF2B5EF4-FFF2-40B4-BE49-F238E27FC236}">
                    <a16:creationId xmlns:a16="http://schemas.microsoft.com/office/drawing/2014/main" id="{E4AC1554-B500-6BFC-82C8-FF4B003BFC8B}"/>
                  </a:ext>
                </a:extLst>
              </p:cNvPr>
              <p:cNvSpPr/>
              <p:nvPr/>
            </p:nvSpPr>
            <p:spPr>
              <a:xfrm>
                <a:off x="2267416" y="616981"/>
                <a:ext cx="5972853" cy="4486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1400" b="1" dirty="0">
                    <a:solidFill>
                      <a:schemeClr val="tx1"/>
                    </a:solidFill>
                  </a:rPr>
                  <a:t>Evaluation range for Class C</a:t>
                </a:r>
                <a:r>
                  <a:rPr lang="ja-JP" altLang="en-US" sz="1400" b="1" dirty="0">
                    <a:solidFill>
                      <a:schemeClr val="tx1"/>
                    </a:solidFill>
                  </a:rPr>
                  <a:t>　</a:t>
                </a:r>
                <a:endParaRPr lang="en-US" altLang="ja-JP" sz="1400" b="1" dirty="0">
                  <a:solidFill>
                    <a:schemeClr val="tx1"/>
                  </a:solidFill>
                </a:endParaRPr>
              </a:p>
              <a:p>
                <a:r>
                  <a:rPr lang="en-US" altLang="ja-JP" sz="1400" b="0" i="0" dirty="0">
                    <a:solidFill>
                      <a:srgbClr val="252423"/>
                    </a:solidFill>
                    <a:effectLst/>
                    <a:latin typeface="-apple-system"/>
                  </a:rPr>
                  <a:t>(Packet delay :lower than 400 </a:t>
                </a:r>
                <a:r>
                  <a:rPr lang="en-US" altLang="ja-JP" sz="1400" b="0" i="0" dirty="0" err="1">
                    <a:solidFill>
                      <a:srgbClr val="252423"/>
                    </a:solidFill>
                    <a:effectLst/>
                    <a:latin typeface="-apple-system"/>
                  </a:rPr>
                  <a:t>ms</a:t>
                </a:r>
                <a:r>
                  <a:rPr lang="en-US" altLang="ja-JP" sz="1400" b="0" i="0" dirty="0">
                    <a:solidFill>
                      <a:srgbClr val="252423"/>
                    </a:solidFill>
                    <a:effectLst/>
                    <a:latin typeface="-apple-system"/>
                  </a:rPr>
                  <a:t>,  R value : more than 50)</a:t>
                </a:r>
                <a:endParaRPr kumimoji="1" lang="ja-JP" altLang="en-US" sz="1400" b="1" dirty="0">
                  <a:solidFill>
                    <a:schemeClr val="tx1"/>
                  </a:solidFill>
                </a:endParaRPr>
              </a:p>
            </p:txBody>
          </p:sp>
          <p:sp>
            <p:nvSpPr>
              <p:cNvPr id="6145" name="正方形/長方形 6144">
                <a:extLst>
                  <a:ext uri="{FF2B5EF4-FFF2-40B4-BE49-F238E27FC236}">
                    <a16:creationId xmlns:a16="http://schemas.microsoft.com/office/drawing/2014/main" id="{E529304A-28F9-41FE-F609-6E6B86482A96}"/>
                  </a:ext>
                </a:extLst>
              </p:cNvPr>
              <p:cNvSpPr/>
              <p:nvPr/>
            </p:nvSpPr>
            <p:spPr>
              <a:xfrm>
                <a:off x="2890186" y="1763765"/>
                <a:ext cx="348256" cy="182567"/>
              </a:xfrm>
              <a:prstGeom prst="rect">
                <a:avLst/>
              </a:prstGeom>
              <a:solidFill>
                <a:srgbClr val="C0C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900" b="1" dirty="0">
                    <a:solidFill>
                      <a:schemeClr val="tx1"/>
                    </a:solidFill>
                  </a:rPr>
                  <a:t>router</a:t>
                </a:r>
                <a:endParaRPr kumimoji="1" lang="ja-JP" altLang="en-US" sz="900" b="1" dirty="0">
                  <a:solidFill>
                    <a:schemeClr val="tx1"/>
                  </a:solidFill>
                </a:endParaRPr>
              </a:p>
            </p:txBody>
          </p:sp>
          <p:sp>
            <p:nvSpPr>
              <p:cNvPr id="6146" name="正方形/長方形 6145">
                <a:extLst>
                  <a:ext uri="{FF2B5EF4-FFF2-40B4-BE49-F238E27FC236}">
                    <a16:creationId xmlns:a16="http://schemas.microsoft.com/office/drawing/2014/main" id="{6F958D78-B9D8-B97B-26B8-981C3DA878C7}"/>
                  </a:ext>
                </a:extLst>
              </p:cNvPr>
              <p:cNvSpPr/>
              <p:nvPr/>
            </p:nvSpPr>
            <p:spPr>
              <a:xfrm>
                <a:off x="2899488" y="2371219"/>
                <a:ext cx="348256" cy="182567"/>
              </a:xfrm>
              <a:prstGeom prst="rect">
                <a:avLst/>
              </a:prstGeom>
              <a:solidFill>
                <a:srgbClr val="C0C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900" b="1" dirty="0">
                    <a:solidFill>
                      <a:schemeClr val="tx1"/>
                    </a:solidFill>
                  </a:rPr>
                  <a:t>router</a:t>
                </a:r>
                <a:endParaRPr kumimoji="1" lang="ja-JP" altLang="en-US" sz="900" b="1" dirty="0">
                  <a:solidFill>
                    <a:schemeClr val="tx1"/>
                  </a:solidFill>
                </a:endParaRPr>
              </a:p>
            </p:txBody>
          </p:sp>
          <p:sp>
            <p:nvSpPr>
              <p:cNvPr id="6147" name="正方形/長方形 6146">
                <a:extLst>
                  <a:ext uri="{FF2B5EF4-FFF2-40B4-BE49-F238E27FC236}">
                    <a16:creationId xmlns:a16="http://schemas.microsoft.com/office/drawing/2014/main" id="{15688A1A-1383-29B5-48E6-B4DE66FAB2BB}"/>
                  </a:ext>
                </a:extLst>
              </p:cNvPr>
              <p:cNvSpPr/>
              <p:nvPr/>
            </p:nvSpPr>
            <p:spPr>
              <a:xfrm>
                <a:off x="7066727" y="1747245"/>
                <a:ext cx="383082" cy="220906"/>
              </a:xfrm>
              <a:prstGeom prst="rect">
                <a:avLst/>
              </a:prstGeom>
              <a:solidFill>
                <a:srgbClr val="C0C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900" b="1" dirty="0">
                    <a:solidFill>
                      <a:schemeClr val="tx1"/>
                    </a:solidFill>
                  </a:rPr>
                  <a:t>router</a:t>
                </a:r>
                <a:endParaRPr kumimoji="1" lang="ja-JP" altLang="en-US" sz="900" b="1" dirty="0">
                  <a:solidFill>
                    <a:schemeClr val="tx1"/>
                  </a:solidFill>
                </a:endParaRPr>
              </a:p>
            </p:txBody>
          </p:sp>
          <p:sp>
            <p:nvSpPr>
              <p:cNvPr id="6148" name="正方形/長方形 6147">
                <a:extLst>
                  <a:ext uri="{FF2B5EF4-FFF2-40B4-BE49-F238E27FC236}">
                    <a16:creationId xmlns:a16="http://schemas.microsoft.com/office/drawing/2014/main" id="{0266B926-B182-3B93-E3F8-908DC0E8B85C}"/>
                  </a:ext>
                </a:extLst>
              </p:cNvPr>
              <p:cNvSpPr/>
              <p:nvPr/>
            </p:nvSpPr>
            <p:spPr>
              <a:xfrm>
                <a:off x="7076029" y="2337277"/>
                <a:ext cx="383082" cy="242997"/>
              </a:xfrm>
              <a:prstGeom prst="rect">
                <a:avLst/>
              </a:prstGeom>
              <a:solidFill>
                <a:srgbClr val="C0C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900" b="1" dirty="0">
                    <a:solidFill>
                      <a:schemeClr val="tx1"/>
                    </a:solidFill>
                  </a:rPr>
                  <a:t>router</a:t>
                </a:r>
                <a:endParaRPr kumimoji="1" lang="ja-JP" altLang="en-US" sz="900" b="1" dirty="0">
                  <a:solidFill>
                    <a:schemeClr val="tx1"/>
                  </a:solidFill>
                </a:endParaRPr>
              </a:p>
            </p:txBody>
          </p:sp>
          <p:sp>
            <p:nvSpPr>
              <p:cNvPr id="6149" name="正方形/長方形 6148">
                <a:extLst>
                  <a:ext uri="{FF2B5EF4-FFF2-40B4-BE49-F238E27FC236}">
                    <a16:creationId xmlns:a16="http://schemas.microsoft.com/office/drawing/2014/main" id="{6C4B45BC-BBDE-D90A-7F51-F614206B637E}"/>
                  </a:ext>
                </a:extLst>
              </p:cNvPr>
              <p:cNvSpPr/>
              <p:nvPr/>
            </p:nvSpPr>
            <p:spPr>
              <a:xfrm>
                <a:off x="6892711" y="3303147"/>
                <a:ext cx="401462" cy="273669"/>
              </a:xfrm>
              <a:prstGeom prst="rect">
                <a:avLst/>
              </a:prstGeom>
              <a:solidFill>
                <a:srgbClr val="C0C0C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700" b="1" dirty="0">
                    <a:solidFill>
                      <a:schemeClr val="tx1"/>
                    </a:solidFill>
                  </a:rPr>
                  <a:t>m</a:t>
                </a:r>
                <a:r>
                  <a:rPr kumimoji="1" lang="en-US" altLang="ja-JP" sz="700" b="1" dirty="0">
                    <a:solidFill>
                      <a:schemeClr val="tx1"/>
                    </a:solidFill>
                  </a:rPr>
                  <a:t>edia </a:t>
                </a:r>
                <a:r>
                  <a:rPr kumimoji="1" lang="en-US" altLang="ja-JP" sz="700" b="1" dirty="0" err="1">
                    <a:solidFill>
                      <a:schemeClr val="tx1"/>
                    </a:solidFill>
                  </a:rPr>
                  <a:t>equipm’t</a:t>
                </a:r>
                <a:endParaRPr kumimoji="1" lang="ja-JP" altLang="en-US" sz="700" b="1" dirty="0">
                  <a:solidFill>
                    <a:schemeClr val="tx1"/>
                  </a:solidFill>
                </a:endParaRPr>
              </a:p>
            </p:txBody>
          </p:sp>
          <p:sp>
            <p:nvSpPr>
              <p:cNvPr id="6150" name="正方形/長方形 6149">
                <a:extLst>
                  <a:ext uri="{FF2B5EF4-FFF2-40B4-BE49-F238E27FC236}">
                    <a16:creationId xmlns:a16="http://schemas.microsoft.com/office/drawing/2014/main" id="{1B3CA89E-4FEA-FB90-3E28-C9ADBD262921}"/>
                  </a:ext>
                </a:extLst>
              </p:cNvPr>
              <p:cNvSpPr/>
              <p:nvPr/>
            </p:nvSpPr>
            <p:spPr>
              <a:xfrm>
                <a:off x="7545734" y="3316120"/>
                <a:ext cx="348256" cy="248789"/>
              </a:xfrm>
              <a:prstGeom prst="rect">
                <a:avLst/>
              </a:prstGeom>
              <a:solidFill>
                <a:srgbClr val="C0C0C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900" b="1" dirty="0">
                    <a:solidFill>
                      <a:schemeClr val="tx1"/>
                    </a:solidFill>
                  </a:rPr>
                  <a:t>PSTN</a:t>
                </a:r>
                <a:endParaRPr kumimoji="1" lang="ja-JP" altLang="en-US" sz="900" b="1" dirty="0">
                  <a:solidFill>
                    <a:schemeClr val="tx1"/>
                  </a:solidFill>
                </a:endParaRPr>
              </a:p>
            </p:txBody>
          </p:sp>
          <p:sp>
            <p:nvSpPr>
              <p:cNvPr id="6151" name="正方形/長方形 6150">
                <a:extLst>
                  <a:ext uri="{FF2B5EF4-FFF2-40B4-BE49-F238E27FC236}">
                    <a16:creationId xmlns:a16="http://schemas.microsoft.com/office/drawing/2014/main" id="{60556229-0796-24BE-2C47-BD5E12B0E550}"/>
                  </a:ext>
                </a:extLst>
              </p:cNvPr>
              <p:cNvSpPr/>
              <p:nvPr/>
            </p:nvSpPr>
            <p:spPr>
              <a:xfrm>
                <a:off x="5482576" y="2076201"/>
                <a:ext cx="1075810" cy="161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en-US" altLang="ja-JP" sz="900" b="1" dirty="0">
                    <a:solidFill>
                      <a:schemeClr val="tx1"/>
                    </a:solidFill>
                  </a:rPr>
                  <a:t>POI</a:t>
                </a:r>
                <a:endParaRPr kumimoji="1" lang="ja-JP" altLang="en-US" sz="900" b="1" dirty="0">
                  <a:solidFill>
                    <a:schemeClr val="tx1"/>
                  </a:solidFill>
                </a:endParaRPr>
              </a:p>
            </p:txBody>
          </p:sp>
          <p:sp>
            <p:nvSpPr>
              <p:cNvPr id="6153" name="正方形/長方形 6152">
                <a:extLst>
                  <a:ext uri="{FF2B5EF4-FFF2-40B4-BE49-F238E27FC236}">
                    <a16:creationId xmlns:a16="http://schemas.microsoft.com/office/drawing/2014/main" id="{12C4EFA7-CF8D-2225-9CAA-EA196FA51DCD}"/>
                  </a:ext>
                </a:extLst>
              </p:cNvPr>
              <p:cNvSpPr/>
              <p:nvPr/>
            </p:nvSpPr>
            <p:spPr>
              <a:xfrm>
                <a:off x="1826301" y="2009941"/>
                <a:ext cx="637163" cy="2113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en-US" altLang="ja-JP" sz="600" b="1" dirty="0">
                    <a:solidFill>
                      <a:schemeClr val="tx1"/>
                    </a:solidFill>
                  </a:rPr>
                  <a:t>Analog terminal</a:t>
                </a:r>
                <a:endParaRPr kumimoji="1" lang="ja-JP" altLang="en-US" sz="600" b="1" dirty="0">
                  <a:solidFill>
                    <a:schemeClr val="tx1"/>
                  </a:solidFill>
                </a:endParaRPr>
              </a:p>
            </p:txBody>
          </p:sp>
          <p:sp>
            <p:nvSpPr>
              <p:cNvPr id="6154" name="正方形/長方形 6153">
                <a:extLst>
                  <a:ext uri="{FF2B5EF4-FFF2-40B4-BE49-F238E27FC236}">
                    <a16:creationId xmlns:a16="http://schemas.microsoft.com/office/drawing/2014/main" id="{BEBD8B25-8D8C-97E5-D275-091A99624868}"/>
                  </a:ext>
                </a:extLst>
              </p:cNvPr>
              <p:cNvSpPr/>
              <p:nvPr/>
            </p:nvSpPr>
            <p:spPr>
              <a:xfrm>
                <a:off x="7893990" y="2017892"/>
                <a:ext cx="637163" cy="179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en-US" altLang="ja-JP" sz="600" b="1" dirty="0">
                    <a:solidFill>
                      <a:schemeClr val="tx1"/>
                    </a:solidFill>
                  </a:rPr>
                  <a:t>Analog terminal</a:t>
                </a:r>
                <a:endParaRPr kumimoji="1" lang="ja-JP" altLang="en-US" sz="600" b="1" dirty="0">
                  <a:solidFill>
                    <a:schemeClr val="tx1"/>
                  </a:solidFill>
                </a:endParaRPr>
              </a:p>
            </p:txBody>
          </p:sp>
          <p:sp>
            <p:nvSpPr>
              <p:cNvPr id="6155" name="正方形/長方形 6154">
                <a:extLst>
                  <a:ext uri="{FF2B5EF4-FFF2-40B4-BE49-F238E27FC236}">
                    <a16:creationId xmlns:a16="http://schemas.microsoft.com/office/drawing/2014/main" id="{48640992-8CB4-86F8-85B1-8D8646089C80}"/>
                  </a:ext>
                </a:extLst>
              </p:cNvPr>
              <p:cNvSpPr/>
              <p:nvPr/>
            </p:nvSpPr>
            <p:spPr>
              <a:xfrm>
                <a:off x="7468484" y="3011801"/>
                <a:ext cx="637163" cy="1876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050" b="1" dirty="0">
                    <a:solidFill>
                      <a:schemeClr val="tx1"/>
                    </a:solidFill>
                  </a:rPr>
                  <a:t>PSTN</a:t>
                </a:r>
                <a:endParaRPr kumimoji="1" lang="ja-JP" altLang="en-US" sz="1050" b="1" dirty="0">
                  <a:solidFill>
                    <a:schemeClr val="tx1"/>
                  </a:solidFill>
                </a:endParaRPr>
              </a:p>
            </p:txBody>
          </p:sp>
          <p:sp>
            <p:nvSpPr>
              <p:cNvPr id="6156" name="正方形/長方形 6155">
                <a:extLst>
                  <a:ext uri="{FF2B5EF4-FFF2-40B4-BE49-F238E27FC236}">
                    <a16:creationId xmlns:a16="http://schemas.microsoft.com/office/drawing/2014/main" id="{7B70A783-1BAC-47A6-5B4D-164BF82A626D}"/>
                  </a:ext>
                </a:extLst>
              </p:cNvPr>
              <p:cNvSpPr/>
              <p:nvPr/>
            </p:nvSpPr>
            <p:spPr>
              <a:xfrm>
                <a:off x="7893990" y="3567950"/>
                <a:ext cx="637163" cy="179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en-US" altLang="ja-JP" sz="600" b="1" dirty="0">
                    <a:solidFill>
                      <a:schemeClr val="tx1"/>
                    </a:solidFill>
                  </a:rPr>
                  <a:t>Analog terminal</a:t>
                </a:r>
                <a:endParaRPr kumimoji="1" lang="ja-JP" altLang="en-US" sz="600" b="1" dirty="0">
                  <a:solidFill>
                    <a:schemeClr val="tx1"/>
                  </a:solidFill>
                </a:endParaRPr>
              </a:p>
            </p:txBody>
          </p:sp>
          <p:sp>
            <p:nvSpPr>
              <p:cNvPr id="6157" name="正方形/長方形 6156">
                <a:extLst>
                  <a:ext uri="{FF2B5EF4-FFF2-40B4-BE49-F238E27FC236}">
                    <a16:creationId xmlns:a16="http://schemas.microsoft.com/office/drawing/2014/main" id="{48A5D485-F5BA-32A9-DDD3-3C5CB4F74EB7}"/>
                  </a:ext>
                </a:extLst>
              </p:cNvPr>
              <p:cNvSpPr/>
              <p:nvPr/>
            </p:nvSpPr>
            <p:spPr>
              <a:xfrm>
                <a:off x="1826119" y="2545295"/>
                <a:ext cx="509114" cy="1443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en-US" altLang="ja-JP" sz="600" b="1" dirty="0">
                    <a:solidFill>
                      <a:schemeClr val="tx1"/>
                    </a:solidFill>
                  </a:rPr>
                  <a:t>VoIP terminal</a:t>
                </a:r>
                <a:endParaRPr kumimoji="1" lang="ja-JP" altLang="en-US" sz="600" b="1" dirty="0">
                  <a:solidFill>
                    <a:schemeClr val="tx1"/>
                  </a:solidFill>
                </a:endParaRPr>
              </a:p>
            </p:txBody>
          </p:sp>
          <p:sp>
            <p:nvSpPr>
              <p:cNvPr id="6158" name="正方形/長方形 6157">
                <a:extLst>
                  <a:ext uri="{FF2B5EF4-FFF2-40B4-BE49-F238E27FC236}">
                    <a16:creationId xmlns:a16="http://schemas.microsoft.com/office/drawing/2014/main" id="{270F860E-B0BD-B4A6-9225-CB9EE3086FB7}"/>
                  </a:ext>
                </a:extLst>
              </p:cNvPr>
              <p:cNvSpPr/>
              <p:nvPr/>
            </p:nvSpPr>
            <p:spPr>
              <a:xfrm>
                <a:off x="8012514" y="2595755"/>
                <a:ext cx="509114" cy="2113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en-US" altLang="ja-JP" sz="600" b="1" dirty="0">
                    <a:solidFill>
                      <a:schemeClr val="tx1"/>
                    </a:solidFill>
                  </a:rPr>
                  <a:t>VoIP terminal</a:t>
                </a:r>
                <a:endParaRPr kumimoji="1" lang="ja-JP" altLang="en-US" sz="600" b="1" dirty="0">
                  <a:solidFill>
                    <a:schemeClr val="tx1"/>
                  </a:solidFill>
                </a:endParaRPr>
              </a:p>
            </p:txBody>
          </p:sp>
          <p:sp>
            <p:nvSpPr>
              <p:cNvPr id="6159" name="正方形/長方形 6158">
                <a:extLst>
                  <a:ext uri="{FF2B5EF4-FFF2-40B4-BE49-F238E27FC236}">
                    <a16:creationId xmlns:a16="http://schemas.microsoft.com/office/drawing/2014/main" id="{F0FB0765-9D32-20C3-23CF-C5A3B7F36F31}"/>
                  </a:ext>
                </a:extLst>
              </p:cNvPr>
              <p:cNvSpPr/>
              <p:nvPr/>
            </p:nvSpPr>
            <p:spPr>
              <a:xfrm>
                <a:off x="3564140" y="3028835"/>
                <a:ext cx="3205250" cy="161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Network quality in IP layer between UNI-UNI</a:t>
                </a:r>
                <a:endParaRPr kumimoji="1" lang="ja-JP" altLang="en-US" sz="1100" b="1" dirty="0">
                  <a:solidFill>
                    <a:schemeClr val="tx1"/>
                  </a:solidFill>
                </a:endParaRPr>
              </a:p>
            </p:txBody>
          </p:sp>
          <p:sp>
            <p:nvSpPr>
              <p:cNvPr id="6160" name="正方形/長方形 6159">
                <a:extLst>
                  <a:ext uri="{FF2B5EF4-FFF2-40B4-BE49-F238E27FC236}">
                    <a16:creationId xmlns:a16="http://schemas.microsoft.com/office/drawing/2014/main" id="{7F0A352A-EF45-6EB6-82AB-1B2EDB7815F2}"/>
                  </a:ext>
                </a:extLst>
              </p:cNvPr>
              <p:cNvSpPr/>
              <p:nvPr/>
            </p:nvSpPr>
            <p:spPr>
              <a:xfrm>
                <a:off x="2777112" y="3429237"/>
                <a:ext cx="3205250" cy="161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altLang="ja-JP" sz="1100" b="1" dirty="0">
                    <a:solidFill>
                      <a:schemeClr val="tx1"/>
                    </a:solidFill>
                  </a:rPr>
                  <a:t>Network quality in IP layer between UNI-NNI</a:t>
                </a:r>
                <a:endParaRPr kumimoji="1" lang="ja-JP" altLang="en-US" sz="1100" b="1" dirty="0">
                  <a:solidFill>
                    <a:schemeClr val="tx1"/>
                  </a:solidFill>
                </a:endParaRPr>
              </a:p>
            </p:txBody>
          </p:sp>
          <p:cxnSp>
            <p:nvCxnSpPr>
              <p:cNvPr id="6162" name="直線コネクタ 6161">
                <a:extLst>
                  <a:ext uri="{FF2B5EF4-FFF2-40B4-BE49-F238E27FC236}">
                    <a16:creationId xmlns:a16="http://schemas.microsoft.com/office/drawing/2014/main" id="{7C81EB64-8AA6-F9DC-E49F-A332524C33F7}"/>
                  </a:ext>
                </a:extLst>
              </p:cNvPr>
              <p:cNvCxnSpPr/>
              <p:nvPr/>
            </p:nvCxnSpPr>
            <p:spPr>
              <a:xfrm>
                <a:off x="1345431" y="2723127"/>
                <a:ext cx="7665629"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163" name="正方形/長方形 6162">
                <a:extLst>
                  <a:ext uri="{FF2B5EF4-FFF2-40B4-BE49-F238E27FC236}">
                    <a16:creationId xmlns:a16="http://schemas.microsoft.com/office/drawing/2014/main" id="{52B948AC-C72B-BDE5-C48C-BD8929F1BF99}"/>
                  </a:ext>
                </a:extLst>
              </p:cNvPr>
              <p:cNvSpPr/>
              <p:nvPr/>
            </p:nvSpPr>
            <p:spPr>
              <a:xfrm>
                <a:off x="1808223" y="2689797"/>
                <a:ext cx="655314" cy="126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600" b="1" dirty="0">
                    <a:solidFill>
                      <a:schemeClr val="tx1"/>
                    </a:solidFill>
                  </a:rPr>
                  <a:t>　　　　　　</a:t>
                </a:r>
              </a:p>
            </p:txBody>
          </p:sp>
        </p:grpSp>
        <p:sp>
          <p:nvSpPr>
            <p:cNvPr id="2" name="正方形/長方形 1">
              <a:extLst>
                <a:ext uri="{FF2B5EF4-FFF2-40B4-BE49-F238E27FC236}">
                  <a16:creationId xmlns:a16="http://schemas.microsoft.com/office/drawing/2014/main" id="{504ADAC3-4F37-AA64-5EA8-C5641BDBCF10}"/>
                </a:ext>
              </a:extLst>
            </p:cNvPr>
            <p:cNvSpPr/>
            <p:nvPr/>
          </p:nvSpPr>
          <p:spPr bwMode="auto">
            <a:xfrm>
              <a:off x="5166766" y="4184762"/>
              <a:ext cx="3364388" cy="47627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grpSp>
    </p:spTree>
    <p:extLst>
      <p:ext uri="{BB962C8B-B14F-4D97-AF65-F5344CB8AC3E}">
        <p14:creationId xmlns:p14="http://schemas.microsoft.com/office/powerpoint/2010/main" val="822685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45925CE1-CD0C-2373-3E58-A41C8F0854AE}"/>
              </a:ext>
            </a:extLst>
          </p:cNvPr>
          <p:cNvSpPr/>
          <p:nvPr/>
        </p:nvSpPr>
        <p:spPr bwMode="auto">
          <a:xfrm>
            <a:off x="229948" y="2096691"/>
            <a:ext cx="9201438" cy="611556"/>
          </a:xfrm>
          <a:prstGeom prst="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dirty="0">
              <a:ln>
                <a:noFill/>
              </a:ln>
              <a:solidFill>
                <a:schemeClr val="tx1"/>
              </a:solidFill>
              <a:effectLst/>
              <a:latin typeface="Segoe UI" panose="020B0502040204020203" pitchFamily="34" charset="0"/>
              <a:ea typeface="Meiryo UI" panose="020B0604030504040204" pitchFamily="50" charset="-128"/>
            </a:endParaRPr>
          </a:p>
        </p:txBody>
      </p:sp>
      <p:sp>
        <p:nvSpPr>
          <p:cNvPr id="6152" name="Text Box 51"/>
          <p:cNvSpPr txBox="1">
            <a:spLocks noChangeArrowheads="1"/>
          </p:cNvSpPr>
          <p:nvPr/>
        </p:nvSpPr>
        <p:spPr bwMode="auto">
          <a:xfrm>
            <a:off x="45828" y="8775"/>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rgbClr val="0068B7"/>
                </a:solidFill>
                <a:effectLst/>
                <a:uLnTx/>
                <a:uFillTx/>
                <a:latin typeface="Segoe UI" panose="020B0502040204020203" pitchFamily="34" charset="0"/>
                <a:ea typeface="游ゴシック" panose="020B0400000000000000" pitchFamily="50" charset="-128"/>
                <a:cs typeface="Segoe UI" panose="020B0502040204020203" pitchFamily="34" charset="0"/>
              </a:rPr>
              <a:t>Phone number and quality classification in Japan(2)</a:t>
            </a:r>
            <a:endParaRPr kumimoji="1" lang="ja-JP" altLang="en-US" sz="2000" b="1" i="0" u="none" strike="noStrike" kern="1200" cap="none" spc="0" normalizeH="0" baseline="0" noProof="0" dirty="0">
              <a:ln>
                <a:noFill/>
              </a:ln>
              <a:solidFill>
                <a:srgbClr val="0068B7"/>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401810" y="6431422"/>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5</a:t>
            </a:fld>
            <a:endParaRPr lang="en-US" altLang="ja-JP" kern="0" dirty="0"/>
          </a:p>
        </p:txBody>
      </p:sp>
      <p:sp>
        <p:nvSpPr>
          <p:cNvPr id="47" name="正方形/長方形 46">
            <a:extLst>
              <a:ext uri="{FF2B5EF4-FFF2-40B4-BE49-F238E27FC236}">
                <a16:creationId xmlns:a16="http://schemas.microsoft.com/office/drawing/2014/main" id="{1829BBCD-CEC4-6969-EDA6-22CA7E37FAA6}"/>
              </a:ext>
            </a:extLst>
          </p:cNvPr>
          <p:cNvSpPr/>
          <p:nvPr/>
        </p:nvSpPr>
        <p:spPr>
          <a:xfrm>
            <a:off x="232936" y="2962586"/>
            <a:ext cx="1191672" cy="493472"/>
          </a:xfrm>
          <a:prstGeom prst="rect">
            <a:avLst/>
          </a:prstGeom>
          <a:solidFill>
            <a:sysClr val="window" lastClr="FFFFFF"/>
          </a:solid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PSTN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(Fix Phone)</a:t>
            </a:r>
            <a:endPar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51" name="正方形/長方形 50">
            <a:extLst>
              <a:ext uri="{FF2B5EF4-FFF2-40B4-BE49-F238E27FC236}">
                <a16:creationId xmlns:a16="http://schemas.microsoft.com/office/drawing/2014/main" id="{583E44E4-F293-FBDB-8454-DBAE258F94AB}"/>
              </a:ext>
            </a:extLst>
          </p:cNvPr>
          <p:cNvSpPr/>
          <p:nvPr/>
        </p:nvSpPr>
        <p:spPr>
          <a:xfrm>
            <a:off x="332305" y="4202084"/>
            <a:ext cx="1361397" cy="493472"/>
          </a:xfrm>
          <a:prstGeom prst="rect">
            <a:avLst/>
          </a:prstGeom>
          <a:solidFill>
            <a:sysClr val="window" lastClr="FFFFFF"/>
          </a:solid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highlight>
                  <a:srgbClr val="FFFF99"/>
                </a:highlight>
                <a:uLnTx/>
                <a:uFillTx/>
                <a:latin typeface="Segoe UI" panose="020B0502040204020203" pitchFamily="34" charset="0"/>
                <a:ea typeface="游ゴシック" panose="020B0400000000000000" pitchFamily="50" charset="-128"/>
                <a:cs typeface="Segoe UI" panose="020B0502040204020203" pitchFamily="34" charset="0"/>
              </a:rPr>
              <a:t>050 VoIP NW</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highlight>
                  <a:srgbClr val="FFFF99"/>
                </a:highlight>
                <a:uLnTx/>
                <a:uFillTx/>
                <a:latin typeface="Segoe UI" panose="020B0502040204020203" pitchFamily="34" charset="0"/>
                <a:ea typeface="游ゴシック" panose="020B0400000000000000" pitchFamily="50" charset="-128"/>
                <a:cs typeface="Segoe UI" panose="020B0502040204020203" pitchFamily="34" charset="0"/>
              </a:rPr>
              <a:t>(050 IP Phone)</a:t>
            </a:r>
            <a:endParaRPr kumimoji="0" lang="ja-JP" altLang="en-US" sz="1400" b="0" i="0" u="none" strike="noStrike" kern="0" cap="none" spc="0" normalizeH="0" baseline="0" noProof="0" dirty="0">
              <a:ln>
                <a:noFill/>
              </a:ln>
              <a:solidFill>
                <a:prstClr val="black"/>
              </a:solidFill>
              <a:effectLst/>
              <a:highlight>
                <a:srgbClr val="FFFF99"/>
              </a:highligh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52" name="正方形/長方形 51">
            <a:extLst>
              <a:ext uri="{FF2B5EF4-FFF2-40B4-BE49-F238E27FC236}">
                <a16:creationId xmlns:a16="http://schemas.microsoft.com/office/drawing/2014/main" id="{D6BD03CF-CD2E-7DBD-84C1-542478A9511E}"/>
              </a:ext>
            </a:extLst>
          </p:cNvPr>
          <p:cNvSpPr/>
          <p:nvPr/>
        </p:nvSpPr>
        <p:spPr>
          <a:xfrm>
            <a:off x="800268" y="5090301"/>
            <a:ext cx="1739684" cy="407828"/>
          </a:xfrm>
          <a:prstGeom prst="rect">
            <a:avLst/>
          </a:prstGeom>
          <a:solidFill>
            <a:sysClr val="window" lastClr="FFFFFF"/>
          </a:solid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Internet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(Internet  Phone)</a:t>
            </a:r>
            <a:endPar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54" name="正方形/長方形 53">
            <a:extLst>
              <a:ext uri="{FF2B5EF4-FFF2-40B4-BE49-F238E27FC236}">
                <a16:creationId xmlns:a16="http://schemas.microsoft.com/office/drawing/2014/main" id="{E1366957-C976-FA7F-9EF6-0A3D20C3E900}"/>
              </a:ext>
            </a:extLst>
          </p:cNvPr>
          <p:cNvSpPr/>
          <p:nvPr/>
        </p:nvSpPr>
        <p:spPr>
          <a:xfrm>
            <a:off x="3807863" y="3036817"/>
            <a:ext cx="1191672" cy="337048"/>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0AB</a:t>
            </a:r>
            <a:r>
              <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J</a:t>
            </a:r>
          </a:p>
        </p:txBody>
      </p:sp>
      <p:sp>
        <p:nvSpPr>
          <p:cNvPr id="55" name="正方形/長方形 54">
            <a:extLst>
              <a:ext uri="{FF2B5EF4-FFF2-40B4-BE49-F238E27FC236}">
                <a16:creationId xmlns:a16="http://schemas.microsoft.com/office/drawing/2014/main" id="{E4B3CCBA-BCCB-60DC-7AFA-8FC8ECF4140F}"/>
              </a:ext>
            </a:extLst>
          </p:cNvPr>
          <p:cNvSpPr/>
          <p:nvPr/>
        </p:nvSpPr>
        <p:spPr>
          <a:xfrm>
            <a:off x="3637808" y="4490469"/>
            <a:ext cx="2195613" cy="337048"/>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050-CDEF-GHJK</a:t>
            </a:r>
          </a:p>
        </p:txBody>
      </p:sp>
      <p:sp>
        <p:nvSpPr>
          <p:cNvPr id="56" name="正方形/長方形 55">
            <a:extLst>
              <a:ext uri="{FF2B5EF4-FFF2-40B4-BE49-F238E27FC236}">
                <a16:creationId xmlns:a16="http://schemas.microsoft.com/office/drawing/2014/main" id="{44933C0E-B0B7-3D35-FD42-FD308766AFA4}"/>
              </a:ext>
            </a:extLst>
          </p:cNvPr>
          <p:cNvSpPr/>
          <p:nvPr/>
        </p:nvSpPr>
        <p:spPr>
          <a:xfrm>
            <a:off x="3794767" y="5062651"/>
            <a:ext cx="2071523" cy="369920"/>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Number are not assigned.</a:t>
            </a:r>
          </a:p>
        </p:txBody>
      </p:sp>
      <p:sp>
        <p:nvSpPr>
          <p:cNvPr id="57" name="正方形/長方形 56">
            <a:extLst>
              <a:ext uri="{FF2B5EF4-FFF2-40B4-BE49-F238E27FC236}">
                <a16:creationId xmlns:a16="http://schemas.microsoft.com/office/drawing/2014/main" id="{139ABFFA-876F-9F9F-6C8A-A6891908480F}"/>
              </a:ext>
            </a:extLst>
          </p:cNvPr>
          <p:cNvSpPr/>
          <p:nvPr/>
        </p:nvSpPr>
        <p:spPr>
          <a:xfrm>
            <a:off x="6044624" y="3327551"/>
            <a:ext cx="777059" cy="306407"/>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a:t>
            </a:r>
          </a:p>
        </p:txBody>
      </p:sp>
      <p:sp>
        <p:nvSpPr>
          <p:cNvPr id="58" name="正方形/長方形 57">
            <a:extLst>
              <a:ext uri="{FF2B5EF4-FFF2-40B4-BE49-F238E27FC236}">
                <a16:creationId xmlns:a16="http://schemas.microsoft.com/office/drawing/2014/main" id="{E6E9493D-A5C0-5147-B971-91CD912EA123}"/>
              </a:ext>
            </a:extLst>
          </p:cNvPr>
          <p:cNvSpPr/>
          <p:nvPr/>
        </p:nvSpPr>
        <p:spPr>
          <a:xfrm>
            <a:off x="6094647" y="4359202"/>
            <a:ext cx="642197" cy="306407"/>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C</a:t>
            </a:r>
          </a:p>
        </p:txBody>
      </p:sp>
      <p:sp>
        <p:nvSpPr>
          <p:cNvPr id="59" name="正方形/長方形 58">
            <a:extLst>
              <a:ext uri="{FF2B5EF4-FFF2-40B4-BE49-F238E27FC236}">
                <a16:creationId xmlns:a16="http://schemas.microsoft.com/office/drawing/2014/main" id="{BD5A97C1-0048-00C7-9BFF-16F414EC987D}"/>
              </a:ext>
            </a:extLst>
          </p:cNvPr>
          <p:cNvSpPr/>
          <p:nvPr/>
        </p:nvSpPr>
        <p:spPr>
          <a:xfrm>
            <a:off x="5790674" y="5086127"/>
            <a:ext cx="1243345" cy="367360"/>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No quality regulation</a:t>
            </a:r>
          </a:p>
        </p:txBody>
      </p:sp>
      <p:sp>
        <p:nvSpPr>
          <p:cNvPr id="60" name="テキスト ボックス 66">
            <a:extLst>
              <a:ext uri="{FF2B5EF4-FFF2-40B4-BE49-F238E27FC236}">
                <a16:creationId xmlns:a16="http://schemas.microsoft.com/office/drawing/2014/main" id="{85A37B0F-7BBF-42F1-1449-577300EB27D6}"/>
              </a:ext>
            </a:extLst>
          </p:cNvPr>
          <p:cNvSpPr txBox="1">
            <a:spLocks noChangeArrowheads="1"/>
          </p:cNvSpPr>
          <p:nvPr/>
        </p:nvSpPr>
        <p:spPr bwMode="auto">
          <a:xfrm>
            <a:off x="3473427" y="4204364"/>
            <a:ext cx="2686628" cy="307777"/>
          </a:xfrm>
          <a:prstGeom prst="rect">
            <a:avLst/>
          </a:prstGeom>
          <a:noFill/>
          <a:ln>
            <a:noFill/>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0" hangingPunct="0">
              <a:spcBef>
                <a:spcPct val="0"/>
              </a:spcBef>
              <a:buFontTx/>
              <a:buNone/>
              <a:defRPr/>
            </a:pPr>
            <a:r>
              <a:rPr lang="en-US" altLang="ja-JP"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rPr>
              <a:t>Non geographic number</a:t>
            </a:r>
            <a:endParaRPr lang="ja-JP" altLang="en-US"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61" name="テキスト ボックス 3">
            <a:extLst>
              <a:ext uri="{FF2B5EF4-FFF2-40B4-BE49-F238E27FC236}">
                <a16:creationId xmlns:a16="http://schemas.microsoft.com/office/drawing/2014/main" id="{E1C410C7-85EB-E2A2-C1A8-2B4E9A206B69}"/>
              </a:ext>
            </a:extLst>
          </p:cNvPr>
          <p:cNvSpPr txBox="1">
            <a:spLocks noChangeArrowheads="1"/>
          </p:cNvSpPr>
          <p:nvPr/>
        </p:nvSpPr>
        <p:spPr bwMode="auto">
          <a:xfrm>
            <a:off x="3721565" y="2780666"/>
            <a:ext cx="1770035" cy="307777"/>
          </a:xfrm>
          <a:prstGeom prst="rect">
            <a:avLst/>
          </a:prstGeom>
          <a:noFill/>
          <a:ln>
            <a:noFill/>
          </a:ln>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0" hangingPunct="0">
              <a:spcBef>
                <a:spcPct val="0"/>
              </a:spcBef>
              <a:buFontTx/>
              <a:buNone/>
              <a:defRPr/>
            </a:pPr>
            <a:r>
              <a:rPr lang="en-US" altLang="ja-JP"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rPr>
              <a:t>Geographic number</a:t>
            </a:r>
            <a:endParaRPr lang="ja-JP" altLang="en-US"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endParaRPr>
          </a:p>
        </p:txBody>
      </p:sp>
      <p:cxnSp>
        <p:nvCxnSpPr>
          <p:cNvPr id="62" name="直線コネクタ 61">
            <a:extLst>
              <a:ext uri="{FF2B5EF4-FFF2-40B4-BE49-F238E27FC236}">
                <a16:creationId xmlns:a16="http://schemas.microsoft.com/office/drawing/2014/main" id="{95329DC2-278E-2A7D-8D7A-1133337C001B}"/>
              </a:ext>
            </a:extLst>
          </p:cNvPr>
          <p:cNvCxnSpPr>
            <a:cxnSpLocks/>
          </p:cNvCxnSpPr>
          <p:nvPr/>
        </p:nvCxnSpPr>
        <p:spPr>
          <a:xfrm flipV="1">
            <a:off x="235996" y="5019140"/>
            <a:ext cx="9195400" cy="13366"/>
          </a:xfrm>
          <a:prstGeom prst="line">
            <a:avLst/>
          </a:prstGeom>
          <a:noFill/>
          <a:ln w="6350" cap="flat" cmpd="sng" algn="ctr">
            <a:solidFill>
              <a:srgbClr val="4472C4"/>
            </a:solidFill>
            <a:prstDash val="solid"/>
            <a:miter lim="800000"/>
          </a:ln>
          <a:effectLst/>
        </p:spPr>
      </p:cxnSp>
      <p:cxnSp>
        <p:nvCxnSpPr>
          <p:cNvPr id="63" name="直線コネクタ 62">
            <a:extLst>
              <a:ext uri="{FF2B5EF4-FFF2-40B4-BE49-F238E27FC236}">
                <a16:creationId xmlns:a16="http://schemas.microsoft.com/office/drawing/2014/main" id="{0CA9C400-9865-99F8-9081-3C5F04763086}"/>
              </a:ext>
            </a:extLst>
          </p:cNvPr>
          <p:cNvCxnSpPr>
            <a:cxnSpLocks/>
          </p:cNvCxnSpPr>
          <p:nvPr/>
        </p:nvCxnSpPr>
        <p:spPr>
          <a:xfrm flipV="1">
            <a:off x="332305" y="5640469"/>
            <a:ext cx="9099091" cy="36527"/>
          </a:xfrm>
          <a:prstGeom prst="line">
            <a:avLst/>
          </a:prstGeom>
          <a:noFill/>
          <a:ln w="6350" cap="flat" cmpd="sng" algn="ctr">
            <a:solidFill>
              <a:srgbClr val="4472C4"/>
            </a:solidFill>
            <a:prstDash val="solid"/>
            <a:miter lim="800000"/>
          </a:ln>
          <a:effectLst/>
        </p:spPr>
      </p:cxnSp>
      <p:sp>
        <p:nvSpPr>
          <p:cNvPr id="6144" name="正方形/長方形 6143">
            <a:extLst>
              <a:ext uri="{FF2B5EF4-FFF2-40B4-BE49-F238E27FC236}">
                <a16:creationId xmlns:a16="http://schemas.microsoft.com/office/drawing/2014/main" id="{EF5966A7-8491-559B-C44F-51901053500E}"/>
              </a:ext>
            </a:extLst>
          </p:cNvPr>
          <p:cNvSpPr/>
          <p:nvPr/>
        </p:nvSpPr>
        <p:spPr>
          <a:xfrm>
            <a:off x="807162" y="5847929"/>
            <a:ext cx="1744724" cy="454580"/>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PLMN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(Mobile Phone)</a:t>
            </a:r>
          </a:p>
        </p:txBody>
      </p:sp>
      <p:sp>
        <p:nvSpPr>
          <p:cNvPr id="6145" name="正方形/長方形 6144">
            <a:extLst>
              <a:ext uri="{FF2B5EF4-FFF2-40B4-BE49-F238E27FC236}">
                <a16:creationId xmlns:a16="http://schemas.microsoft.com/office/drawing/2014/main" id="{19C05E05-C14D-9ED3-24B7-DEB6465590BC}"/>
              </a:ext>
            </a:extLst>
          </p:cNvPr>
          <p:cNvSpPr/>
          <p:nvPr/>
        </p:nvSpPr>
        <p:spPr>
          <a:xfrm>
            <a:off x="4075474" y="5937938"/>
            <a:ext cx="1866700" cy="656811"/>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070-CDEF-GHJK</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080-CDEF-GHJK</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090-CDEF-GHJK</a:t>
            </a:r>
          </a:p>
        </p:txBody>
      </p:sp>
      <p:sp>
        <p:nvSpPr>
          <p:cNvPr id="6146" name="正方形/長方形 6145">
            <a:extLst>
              <a:ext uri="{FF2B5EF4-FFF2-40B4-BE49-F238E27FC236}">
                <a16:creationId xmlns:a16="http://schemas.microsoft.com/office/drawing/2014/main" id="{0EFF795B-303C-7094-BD77-BD971BBC8F85}"/>
              </a:ext>
            </a:extLst>
          </p:cNvPr>
          <p:cNvSpPr/>
          <p:nvPr/>
        </p:nvSpPr>
        <p:spPr>
          <a:xfrm>
            <a:off x="4027891" y="6419466"/>
            <a:ext cx="2291393" cy="209280"/>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47" name="正方形/長方形 6146">
            <a:extLst>
              <a:ext uri="{FF2B5EF4-FFF2-40B4-BE49-F238E27FC236}">
                <a16:creationId xmlns:a16="http://schemas.microsoft.com/office/drawing/2014/main" id="{BFF3422C-457D-F697-B430-3AA6369B120A}"/>
              </a:ext>
            </a:extLst>
          </p:cNvPr>
          <p:cNvSpPr/>
          <p:nvPr/>
        </p:nvSpPr>
        <p:spPr>
          <a:xfrm>
            <a:off x="6179312" y="6038620"/>
            <a:ext cx="642197" cy="253229"/>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B</a:t>
            </a:r>
          </a:p>
        </p:txBody>
      </p:sp>
      <p:sp>
        <p:nvSpPr>
          <p:cNvPr id="6148" name="テキスト ボックス 3">
            <a:extLst>
              <a:ext uri="{FF2B5EF4-FFF2-40B4-BE49-F238E27FC236}">
                <a16:creationId xmlns:a16="http://schemas.microsoft.com/office/drawing/2014/main" id="{CFB12D65-08D9-0BD5-E04D-65BAE5A2CD29}"/>
              </a:ext>
            </a:extLst>
          </p:cNvPr>
          <p:cNvSpPr txBox="1">
            <a:spLocks noChangeArrowheads="1"/>
          </p:cNvSpPr>
          <p:nvPr/>
        </p:nvSpPr>
        <p:spPr bwMode="auto">
          <a:xfrm>
            <a:off x="4062385" y="5680578"/>
            <a:ext cx="1407758" cy="254361"/>
          </a:xfrm>
          <a:prstGeom prst="rect">
            <a:avLst/>
          </a:prstGeom>
          <a:noFill/>
          <a:ln>
            <a:noFill/>
          </a:ln>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0" hangingPunct="0">
              <a:spcBef>
                <a:spcPct val="0"/>
              </a:spcBef>
              <a:buFontTx/>
              <a:buNone/>
              <a:defRPr/>
            </a:pPr>
            <a:r>
              <a:rPr lang="en-US" altLang="ja-JP"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rPr>
              <a:t>Mobile number</a:t>
            </a:r>
            <a:endParaRPr lang="ja-JP" altLang="en-US" sz="1400" kern="0" dirty="0">
              <a:solidFill>
                <a:srgbClr val="000000"/>
              </a:solidFill>
              <a:latin typeface="Segoe UI" panose="020B0502040204020203" pitchFamily="34" charset="0"/>
              <a:ea typeface="游ゴシック" panose="020B0400000000000000" pitchFamily="50" charset="-128"/>
              <a:cs typeface="Segoe UI" panose="020B0502040204020203" pitchFamily="34" charset="0"/>
            </a:endParaRPr>
          </a:p>
        </p:txBody>
      </p:sp>
      <p:cxnSp>
        <p:nvCxnSpPr>
          <p:cNvPr id="6149" name="直線コネクタ 6148">
            <a:extLst>
              <a:ext uri="{FF2B5EF4-FFF2-40B4-BE49-F238E27FC236}">
                <a16:creationId xmlns:a16="http://schemas.microsoft.com/office/drawing/2014/main" id="{906DD3B7-A960-7363-9A7E-AC91E1CF24DF}"/>
              </a:ext>
            </a:extLst>
          </p:cNvPr>
          <p:cNvCxnSpPr>
            <a:cxnSpLocks/>
          </p:cNvCxnSpPr>
          <p:nvPr/>
        </p:nvCxnSpPr>
        <p:spPr>
          <a:xfrm flipV="1">
            <a:off x="3556283" y="3944393"/>
            <a:ext cx="5851406" cy="10416"/>
          </a:xfrm>
          <a:prstGeom prst="line">
            <a:avLst/>
          </a:prstGeom>
          <a:noFill/>
          <a:ln w="6350" cap="flat" cmpd="sng" algn="ctr">
            <a:solidFill>
              <a:srgbClr val="4472C4"/>
            </a:solidFill>
            <a:prstDash val="lgDash"/>
            <a:miter lim="800000"/>
          </a:ln>
          <a:effectLst/>
        </p:spPr>
      </p:cxnSp>
      <p:cxnSp>
        <p:nvCxnSpPr>
          <p:cNvPr id="6150" name="直線コネクタ 6149">
            <a:extLst>
              <a:ext uri="{FF2B5EF4-FFF2-40B4-BE49-F238E27FC236}">
                <a16:creationId xmlns:a16="http://schemas.microsoft.com/office/drawing/2014/main" id="{8B150738-F8C0-29B4-9544-8ED2187143DE}"/>
              </a:ext>
            </a:extLst>
          </p:cNvPr>
          <p:cNvCxnSpPr>
            <a:cxnSpLocks/>
          </p:cNvCxnSpPr>
          <p:nvPr/>
        </p:nvCxnSpPr>
        <p:spPr>
          <a:xfrm flipV="1">
            <a:off x="253542" y="2697759"/>
            <a:ext cx="9154147" cy="12975"/>
          </a:xfrm>
          <a:prstGeom prst="line">
            <a:avLst/>
          </a:prstGeom>
          <a:noFill/>
          <a:ln w="6350" cap="flat" cmpd="sng" algn="ctr">
            <a:solidFill>
              <a:srgbClr val="4472C4"/>
            </a:solidFill>
            <a:prstDash val="solid"/>
            <a:miter lim="800000"/>
          </a:ln>
          <a:effectLst/>
        </p:spPr>
      </p:cxnSp>
      <p:sp>
        <p:nvSpPr>
          <p:cNvPr id="6151" name="正方形/長方形 6150">
            <a:extLst>
              <a:ext uri="{FF2B5EF4-FFF2-40B4-BE49-F238E27FC236}">
                <a16:creationId xmlns:a16="http://schemas.microsoft.com/office/drawing/2014/main" id="{14F518F8-62B0-407A-8472-0ACFE71E7968}"/>
              </a:ext>
            </a:extLst>
          </p:cNvPr>
          <p:cNvSpPr/>
          <p:nvPr/>
        </p:nvSpPr>
        <p:spPr>
          <a:xfrm>
            <a:off x="3514697" y="2245734"/>
            <a:ext cx="1855341" cy="337048"/>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Number</a:t>
            </a:r>
          </a:p>
        </p:txBody>
      </p:sp>
      <p:sp>
        <p:nvSpPr>
          <p:cNvPr id="6153" name="正方形/長方形 6152">
            <a:extLst>
              <a:ext uri="{FF2B5EF4-FFF2-40B4-BE49-F238E27FC236}">
                <a16:creationId xmlns:a16="http://schemas.microsoft.com/office/drawing/2014/main" id="{D042AFC5-3157-66DB-3D9A-B8B6D71DC956}"/>
              </a:ext>
            </a:extLst>
          </p:cNvPr>
          <p:cNvSpPr/>
          <p:nvPr/>
        </p:nvSpPr>
        <p:spPr>
          <a:xfrm>
            <a:off x="5866175" y="2276602"/>
            <a:ext cx="1073205" cy="306407"/>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Quality</a:t>
            </a:r>
          </a:p>
        </p:txBody>
      </p:sp>
      <p:sp>
        <p:nvSpPr>
          <p:cNvPr id="6154" name="正方形/長方形 6153">
            <a:extLst>
              <a:ext uri="{FF2B5EF4-FFF2-40B4-BE49-F238E27FC236}">
                <a16:creationId xmlns:a16="http://schemas.microsoft.com/office/drawing/2014/main" id="{6FF6525B-B865-84AA-1B5E-7B1994D70EFB}"/>
              </a:ext>
            </a:extLst>
          </p:cNvPr>
          <p:cNvSpPr/>
          <p:nvPr/>
        </p:nvSpPr>
        <p:spPr>
          <a:xfrm>
            <a:off x="713958" y="2111693"/>
            <a:ext cx="1586115" cy="493472"/>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Network</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6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(Phone type)</a:t>
            </a:r>
            <a:endParaRPr kumimoji="0" lang="ja-JP" altLang="en-US" sz="16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55" name="矢印: 右 6154">
            <a:extLst>
              <a:ext uri="{FF2B5EF4-FFF2-40B4-BE49-F238E27FC236}">
                <a16:creationId xmlns:a16="http://schemas.microsoft.com/office/drawing/2014/main" id="{B137C524-7701-8D5F-B71F-FB39A6B28036}"/>
              </a:ext>
            </a:extLst>
          </p:cNvPr>
          <p:cNvSpPr/>
          <p:nvPr/>
        </p:nvSpPr>
        <p:spPr>
          <a:xfrm>
            <a:off x="1365728" y="3026986"/>
            <a:ext cx="555269" cy="349217"/>
          </a:xfrm>
          <a:prstGeom prst="rightArrow">
            <a:avLst/>
          </a:prstGeom>
          <a:solidFill>
            <a:srgbClr val="FF0000"/>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56" name="正方形/長方形 6155">
            <a:extLst>
              <a:ext uri="{FF2B5EF4-FFF2-40B4-BE49-F238E27FC236}">
                <a16:creationId xmlns:a16="http://schemas.microsoft.com/office/drawing/2014/main" id="{83EC4FE1-3F1D-9268-3A9F-3DC0E3784FBB}"/>
              </a:ext>
            </a:extLst>
          </p:cNvPr>
          <p:cNvSpPr/>
          <p:nvPr/>
        </p:nvSpPr>
        <p:spPr>
          <a:xfrm>
            <a:off x="1837718" y="2995250"/>
            <a:ext cx="1673010" cy="493472"/>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0AB</a:t>
            </a:r>
            <a:r>
              <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J VoIP NW</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(0AB</a:t>
            </a:r>
            <a:r>
              <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J IP Phone)</a:t>
            </a:r>
            <a:endPar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cxnSp>
        <p:nvCxnSpPr>
          <p:cNvPr id="6157" name="直線コネクタ 6156">
            <a:extLst>
              <a:ext uri="{FF2B5EF4-FFF2-40B4-BE49-F238E27FC236}">
                <a16:creationId xmlns:a16="http://schemas.microsoft.com/office/drawing/2014/main" id="{A5B9FA55-D03B-1DCC-900E-79C09F2AC024}"/>
              </a:ext>
            </a:extLst>
          </p:cNvPr>
          <p:cNvCxnSpPr>
            <a:cxnSpLocks/>
          </p:cNvCxnSpPr>
          <p:nvPr/>
        </p:nvCxnSpPr>
        <p:spPr>
          <a:xfrm flipV="1">
            <a:off x="235996" y="3558024"/>
            <a:ext cx="1778309" cy="7464"/>
          </a:xfrm>
          <a:prstGeom prst="line">
            <a:avLst/>
          </a:prstGeom>
          <a:noFill/>
          <a:ln w="6350" cap="flat" cmpd="sng" algn="ctr">
            <a:solidFill>
              <a:srgbClr val="4472C4"/>
            </a:solidFill>
            <a:prstDash val="lgDash"/>
            <a:miter lim="800000"/>
          </a:ln>
          <a:effectLst/>
        </p:spPr>
      </p:cxnSp>
      <p:cxnSp>
        <p:nvCxnSpPr>
          <p:cNvPr id="6158" name="直線コネクタ 6157">
            <a:extLst>
              <a:ext uri="{FF2B5EF4-FFF2-40B4-BE49-F238E27FC236}">
                <a16:creationId xmlns:a16="http://schemas.microsoft.com/office/drawing/2014/main" id="{2325A596-67E2-5DD2-48CE-136D6E54A85E}"/>
              </a:ext>
            </a:extLst>
          </p:cNvPr>
          <p:cNvCxnSpPr>
            <a:cxnSpLocks/>
          </p:cNvCxnSpPr>
          <p:nvPr/>
        </p:nvCxnSpPr>
        <p:spPr>
          <a:xfrm>
            <a:off x="1980797" y="3558024"/>
            <a:ext cx="1592334" cy="400584"/>
          </a:xfrm>
          <a:prstGeom prst="line">
            <a:avLst/>
          </a:prstGeom>
          <a:noFill/>
          <a:ln w="6350" cap="flat" cmpd="sng" algn="ctr">
            <a:solidFill>
              <a:srgbClr val="4472C4"/>
            </a:solidFill>
            <a:prstDash val="lgDash"/>
            <a:miter lim="800000"/>
          </a:ln>
          <a:effectLst/>
        </p:spPr>
      </p:cxnSp>
      <p:sp>
        <p:nvSpPr>
          <p:cNvPr id="6159" name="テキスト ボックス 3">
            <a:extLst>
              <a:ext uri="{FF2B5EF4-FFF2-40B4-BE49-F238E27FC236}">
                <a16:creationId xmlns:a16="http://schemas.microsoft.com/office/drawing/2014/main" id="{D759DFA9-45C7-A8A2-981B-ECBD04B1D7B3}"/>
              </a:ext>
            </a:extLst>
          </p:cNvPr>
          <p:cNvSpPr txBox="1">
            <a:spLocks noChangeArrowheads="1"/>
          </p:cNvSpPr>
          <p:nvPr/>
        </p:nvSpPr>
        <p:spPr bwMode="auto">
          <a:xfrm>
            <a:off x="1199015" y="2725604"/>
            <a:ext cx="80823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fontAlgn="auto">
              <a:spcBef>
                <a:spcPct val="0"/>
              </a:spcBef>
              <a:spcAft>
                <a:spcPts val="0"/>
              </a:spcAft>
              <a:buFontTx/>
              <a:buNone/>
            </a:pPr>
            <a:r>
              <a:rPr lang="en-US" altLang="ja-JP" sz="1400" dirty="0">
                <a:solidFill>
                  <a:srgbClr val="FF0000"/>
                </a:solidFill>
                <a:latin typeface="Segoe UI" panose="020B0502040204020203" pitchFamily="34" charset="0"/>
                <a:ea typeface="游ゴシック" panose="020B0400000000000000" pitchFamily="50" charset="-128"/>
                <a:cs typeface="Segoe UI" panose="020B0502040204020203" pitchFamily="34" charset="0"/>
              </a:rPr>
              <a:t>By 2025</a:t>
            </a:r>
            <a:endParaRPr lang="ja-JP" altLang="en-US" sz="1400" dirty="0">
              <a:solidFill>
                <a:srgbClr val="FF0000"/>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6160" name="矢印: 右 6159">
            <a:extLst>
              <a:ext uri="{FF2B5EF4-FFF2-40B4-BE49-F238E27FC236}">
                <a16:creationId xmlns:a16="http://schemas.microsoft.com/office/drawing/2014/main" id="{2CFE0AA9-4868-ECD5-1B9B-37100070FD69}"/>
              </a:ext>
            </a:extLst>
          </p:cNvPr>
          <p:cNvSpPr/>
          <p:nvPr/>
        </p:nvSpPr>
        <p:spPr>
          <a:xfrm rot="19960318">
            <a:off x="1209792" y="3711840"/>
            <a:ext cx="1302987" cy="216836"/>
          </a:xfrm>
          <a:prstGeom prst="rightArrow">
            <a:avLst/>
          </a:prstGeom>
          <a:solidFill>
            <a:srgbClr val="FF0000"/>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61" name="矢印: 右 6160">
            <a:extLst>
              <a:ext uri="{FF2B5EF4-FFF2-40B4-BE49-F238E27FC236}">
                <a16:creationId xmlns:a16="http://schemas.microsoft.com/office/drawing/2014/main" id="{A8398CD8-1675-1A37-D778-5FFDE4D563F3}"/>
              </a:ext>
            </a:extLst>
          </p:cNvPr>
          <p:cNvSpPr/>
          <p:nvPr/>
        </p:nvSpPr>
        <p:spPr>
          <a:xfrm>
            <a:off x="1642489" y="4453593"/>
            <a:ext cx="555269" cy="216836"/>
          </a:xfrm>
          <a:prstGeom prst="rightArrow">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a:ln>
                <a:noFill/>
              </a:ln>
              <a:solidFill>
                <a:prstClr val="white"/>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62" name="正方形/長方形 6161">
            <a:extLst>
              <a:ext uri="{FF2B5EF4-FFF2-40B4-BE49-F238E27FC236}">
                <a16:creationId xmlns:a16="http://schemas.microsoft.com/office/drawing/2014/main" id="{2734EF12-4E6E-4F32-0B6E-649548A9730D}"/>
              </a:ext>
            </a:extLst>
          </p:cNvPr>
          <p:cNvSpPr/>
          <p:nvPr/>
        </p:nvSpPr>
        <p:spPr>
          <a:xfrm>
            <a:off x="2189413" y="4388957"/>
            <a:ext cx="1497537" cy="493472"/>
          </a:xfrm>
          <a:prstGeom prst="rect">
            <a:avLst/>
          </a:prstGeom>
          <a:noFill/>
          <a:ln w="12700" cap="flat" cmpd="sng" algn="ctr">
            <a:noFill/>
            <a:prstDash val="solid"/>
            <a:miter lim="800000"/>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050 VoIP NW</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(050 IP Phone)</a:t>
            </a:r>
            <a:endParaRPr kumimoji="0" lang="ja-JP" altLang="en-US"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sp>
        <p:nvSpPr>
          <p:cNvPr id="6163" name="正方形/長方形 6162">
            <a:extLst>
              <a:ext uri="{FF2B5EF4-FFF2-40B4-BE49-F238E27FC236}">
                <a16:creationId xmlns:a16="http://schemas.microsoft.com/office/drawing/2014/main" id="{9B1932F9-2D0E-46F2-00EC-0F3D02B7F2D0}"/>
              </a:ext>
            </a:extLst>
          </p:cNvPr>
          <p:cNvSpPr/>
          <p:nvPr/>
        </p:nvSpPr>
        <p:spPr>
          <a:xfrm>
            <a:off x="6955905" y="3951421"/>
            <a:ext cx="2461591" cy="1054032"/>
          </a:xfrm>
          <a:prstGeom prst="rect">
            <a:avLst/>
          </a:prstGeom>
          <a:noFill/>
          <a:ln w="12700" cap="flat" cmpd="sng" algn="ctr">
            <a:noFill/>
            <a:prstDash val="solid"/>
            <a:miter lim="800000"/>
          </a:ln>
          <a:effectLst/>
        </p:spPr>
        <p:txBody>
          <a:bodyPr lIns="0" tIns="0" rIns="0" bIns="0" rtlCol="0" anchor="ct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No emergency call service connection</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No number portability</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Limited interconnection between contractors</a:t>
            </a:r>
          </a:p>
        </p:txBody>
      </p:sp>
      <p:sp>
        <p:nvSpPr>
          <p:cNvPr id="6165" name="正方形/長方形 6164">
            <a:extLst>
              <a:ext uri="{FF2B5EF4-FFF2-40B4-BE49-F238E27FC236}">
                <a16:creationId xmlns:a16="http://schemas.microsoft.com/office/drawing/2014/main" id="{1DBAA58C-3357-2049-004E-EC25E5F5F37F}"/>
              </a:ext>
            </a:extLst>
          </p:cNvPr>
          <p:cNvSpPr/>
          <p:nvPr/>
        </p:nvSpPr>
        <p:spPr>
          <a:xfrm>
            <a:off x="7081209" y="4654091"/>
            <a:ext cx="2350187" cy="306407"/>
          </a:xfrm>
          <a:prstGeom prst="rect">
            <a:avLst/>
          </a:prstGeom>
          <a:noFill/>
          <a:ln w="12700" cap="flat" cmpd="sng" algn="ctr">
            <a:noFill/>
            <a:prstDash val="solid"/>
            <a:miter lim="800000"/>
          </a:ln>
          <a:effectLst/>
        </p:spPr>
        <p:txBody>
          <a:bodyPr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 </a:t>
            </a:r>
            <a:endPar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endParaRPr>
          </a:p>
        </p:txBody>
      </p:sp>
      <p:cxnSp>
        <p:nvCxnSpPr>
          <p:cNvPr id="6166" name="直線コネクタ 6165">
            <a:extLst>
              <a:ext uri="{FF2B5EF4-FFF2-40B4-BE49-F238E27FC236}">
                <a16:creationId xmlns:a16="http://schemas.microsoft.com/office/drawing/2014/main" id="{C9003D98-FB70-0626-0201-85A9A9FF6DE0}"/>
              </a:ext>
            </a:extLst>
          </p:cNvPr>
          <p:cNvCxnSpPr/>
          <p:nvPr/>
        </p:nvCxnSpPr>
        <p:spPr>
          <a:xfrm>
            <a:off x="7987686" y="5361874"/>
            <a:ext cx="205674" cy="0"/>
          </a:xfrm>
          <a:prstGeom prst="line">
            <a:avLst/>
          </a:prstGeom>
          <a:noFill/>
          <a:ln w="28575" cap="flat" cmpd="sng" algn="ctr">
            <a:solidFill>
              <a:sysClr val="windowText" lastClr="000000"/>
            </a:solidFill>
            <a:prstDash val="solid"/>
            <a:miter lim="800000"/>
          </a:ln>
          <a:effectLst/>
        </p:spPr>
      </p:cxnSp>
      <p:sp>
        <p:nvSpPr>
          <p:cNvPr id="6167" name="正方形/長方形 6166">
            <a:extLst>
              <a:ext uri="{FF2B5EF4-FFF2-40B4-BE49-F238E27FC236}">
                <a16:creationId xmlns:a16="http://schemas.microsoft.com/office/drawing/2014/main" id="{1B56363B-D2FC-11F9-1AD0-94EFFA8E29A8}"/>
              </a:ext>
            </a:extLst>
          </p:cNvPr>
          <p:cNvSpPr/>
          <p:nvPr/>
        </p:nvSpPr>
        <p:spPr>
          <a:xfrm>
            <a:off x="6935476" y="2030084"/>
            <a:ext cx="2829313" cy="722492"/>
          </a:xfrm>
          <a:prstGeom prst="rect">
            <a:avLst/>
          </a:prstGeom>
          <a:noFill/>
          <a:ln w="12700" cap="flat" cmpd="sng" algn="ctr">
            <a:noFill/>
            <a:prstDash val="solid"/>
            <a:miter lim="800000"/>
          </a:ln>
          <a:effectLst/>
        </p:spPr>
        <p:txBody>
          <a:bodyPr lIns="0" tIns="0" rIns="0" bIns="0"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Items with </a:t>
            </a: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 are required  for number assignment.</a:t>
            </a:r>
          </a:p>
        </p:txBody>
      </p:sp>
      <p:sp>
        <p:nvSpPr>
          <p:cNvPr id="6168" name="テキスト ボックス 3">
            <a:extLst>
              <a:ext uri="{FF2B5EF4-FFF2-40B4-BE49-F238E27FC236}">
                <a16:creationId xmlns:a16="http://schemas.microsoft.com/office/drawing/2014/main" id="{00454188-66CB-0E35-0353-4A3017EA04F0}"/>
              </a:ext>
            </a:extLst>
          </p:cNvPr>
          <p:cNvSpPr txBox="1">
            <a:spLocks noChangeArrowheads="1"/>
          </p:cNvSpPr>
          <p:nvPr/>
        </p:nvSpPr>
        <p:spPr bwMode="auto">
          <a:xfrm>
            <a:off x="1909459" y="3664354"/>
            <a:ext cx="1584443" cy="587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fontAlgn="auto">
              <a:spcBef>
                <a:spcPct val="0"/>
              </a:spcBef>
              <a:spcAft>
                <a:spcPts val="0"/>
              </a:spcAft>
              <a:buFontTx/>
              <a:buNone/>
            </a:pPr>
            <a:r>
              <a:rPr lang="en-US" altLang="ja-JP" sz="1200" dirty="0">
                <a:solidFill>
                  <a:srgbClr val="FF0000"/>
                </a:solidFill>
                <a:latin typeface="Segoe UI" panose="020B0502040204020203" pitchFamily="34" charset="0"/>
                <a:ea typeface="游ゴシック" panose="020B0400000000000000" pitchFamily="50" charset="-128"/>
                <a:cs typeface="Segoe UI" panose="020B0502040204020203" pitchFamily="34" charset="0"/>
              </a:rPr>
              <a:t>Under the trend of improving packet network quality</a:t>
            </a:r>
            <a:endParaRPr lang="ja-JP" altLang="en-US" sz="1200" dirty="0">
              <a:solidFill>
                <a:srgbClr val="FF0000"/>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6169" name="正方形/長方形 6168">
            <a:extLst>
              <a:ext uri="{FF2B5EF4-FFF2-40B4-BE49-F238E27FC236}">
                <a16:creationId xmlns:a16="http://schemas.microsoft.com/office/drawing/2014/main" id="{5FC68265-3788-8B26-7A1F-E8A07967DCFA}"/>
              </a:ext>
            </a:extLst>
          </p:cNvPr>
          <p:cNvSpPr/>
          <p:nvPr/>
        </p:nvSpPr>
        <p:spPr>
          <a:xfrm>
            <a:off x="6927354" y="2728250"/>
            <a:ext cx="2436201" cy="958211"/>
          </a:xfrm>
          <a:prstGeom prst="rect">
            <a:avLst/>
          </a:prstGeom>
          <a:noFill/>
          <a:ln w="12700" cap="flat" cmpd="sng" algn="ctr">
            <a:noFill/>
            <a:prstDash val="solid"/>
            <a:miter lim="800000"/>
          </a:ln>
          <a:effectLst/>
        </p:spPr>
        <p:txBody>
          <a:bodyPr lIns="0" tIns="0" rIns="0" bIns="0" rtlCol="0" anchor="ct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Emergency call service(</a:t>
            </a: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Number portability (</a:t>
            </a: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Interconnection between all parties (</a:t>
            </a:r>
            <a:r>
              <a:rPr kumimoji="0" lang="en-US" altLang="ja-JP" sz="1400" b="0" i="0" u="none" strike="noStrike" kern="0" cap="none" spc="0" normalizeH="0" baseline="0" noProof="0" dirty="0">
                <a:ln>
                  <a:noFill/>
                </a:ln>
                <a:solidFill>
                  <a:srgbClr val="FF0000"/>
                </a:solidFill>
                <a:effectLst/>
                <a:uLnTx/>
                <a:uFillTx/>
                <a:latin typeface="Segoe UI" panose="020B0502040204020203" pitchFamily="34" charset="0"/>
                <a:ea typeface="游ゴシック" panose="020B0400000000000000" pitchFamily="50" charset="-128"/>
                <a:cs typeface="Segoe UI" panose="020B0502040204020203" pitchFamily="34" charset="0"/>
              </a:rPr>
              <a:t>#</a:t>
            </a:r>
            <a:r>
              <a:rPr kumimoji="0" lang="en-US" altLang="ja-JP" sz="1400" b="0" i="0" u="none" strike="noStrike" kern="0" cap="none" spc="0" normalizeH="0" baseline="0" noProof="0" dirty="0">
                <a:ln>
                  <a:noFill/>
                </a:ln>
                <a:solidFill>
                  <a:prstClr val="black"/>
                </a:solidFill>
                <a:effectLst/>
                <a:uLnTx/>
                <a:uFillTx/>
                <a:latin typeface="Segoe UI" panose="020B0502040204020203" pitchFamily="34" charset="0"/>
                <a:ea typeface="游ゴシック" panose="020B0400000000000000" pitchFamily="50" charset="-128"/>
                <a:cs typeface="Segoe UI" panose="020B0502040204020203" pitchFamily="34" charset="0"/>
              </a:rPr>
              <a:t>)</a:t>
            </a:r>
          </a:p>
        </p:txBody>
      </p:sp>
      <p:sp>
        <p:nvSpPr>
          <p:cNvPr id="6170" name="テキスト ボックス 6169">
            <a:extLst>
              <a:ext uri="{FF2B5EF4-FFF2-40B4-BE49-F238E27FC236}">
                <a16:creationId xmlns:a16="http://schemas.microsoft.com/office/drawing/2014/main" id="{3A87021B-D679-6902-1650-3D1E66FDDE49}"/>
              </a:ext>
            </a:extLst>
          </p:cNvPr>
          <p:cNvSpPr txBox="1"/>
          <p:nvPr/>
        </p:nvSpPr>
        <p:spPr>
          <a:xfrm>
            <a:off x="6878278" y="5721914"/>
            <a:ext cx="2539218" cy="954107"/>
          </a:xfrm>
          <a:prstGeom prst="rect">
            <a:avLst/>
          </a:prstGeom>
          <a:noFill/>
        </p:spPr>
        <p:txBody>
          <a:bodyPr wrap="square">
            <a:spAutoFit/>
          </a:bodyPr>
          <a:lstStyle/>
          <a:p>
            <a:pPr marL="285750" indent="-285750" fontAlgn="auto">
              <a:spcBef>
                <a:spcPts val="0"/>
              </a:spcBef>
              <a:spcAft>
                <a:spcPts val="0"/>
              </a:spcAft>
              <a:buFont typeface="Wingdings" panose="05000000000000000000" pitchFamily="2" charset="2"/>
              <a:buChar char="ü"/>
            </a:pP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Emergency call service(</a:t>
            </a:r>
            <a:r>
              <a:rPr lang="en-US" altLang="ja-JP" sz="1400" dirty="0">
                <a:solidFill>
                  <a:srgbClr val="FF0000"/>
                </a:solidFill>
                <a:latin typeface="Segoe UI" panose="020B0502040204020203" pitchFamily="34" charset="0"/>
                <a:ea typeface="游ゴシック" panose="020B0400000000000000" pitchFamily="50" charset="-128"/>
                <a:cs typeface="Segoe UI" panose="020B0502040204020203" pitchFamily="34" charset="0"/>
              </a:rPr>
              <a:t>#</a:t>
            </a: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a:p>
            <a:pPr marL="285750" indent="-285750" fontAlgn="auto">
              <a:spcBef>
                <a:spcPts val="0"/>
              </a:spcBef>
              <a:spcAft>
                <a:spcPts val="0"/>
              </a:spcAft>
              <a:buFont typeface="Wingdings" panose="05000000000000000000" pitchFamily="2" charset="2"/>
              <a:buChar char="ü"/>
            </a:pP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Number portability (</a:t>
            </a:r>
            <a:r>
              <a:rPr lang="en-US" altLang="ja-JP" sz="1400" dirty="0">
                <a:solidFill>
                  <a:srgbClr val="FF0000"/>
                </a:solidFill>
                <a:latin typeface="Segoe UI" panose="020B0502040204020203" pitchFamily="34" charset="0"/>
                <a:ea typeface="游ゴシック" panose="020B0400000000000000" pitchFamily="50" charset="-128"/>
                <a:cs typeface="Segoe UI" panose="020B0502040204020203" pitchFamily="34" charset="0"/>
              </a:rPr>
              <a:t>#</a:t>
            </a: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a:p>
            <a:pPr marL="285750" indent="-285750" fontAlgn="auto">
              <a:spcBef>
                <a:spcPts val="0"/>
              </a:spcBef>
              <a:spcAft>
                <a:spcPts val="0"/>
              </a:spcAft>
              <a:buFont typeface="Wingdings" panose="05000000000000000000" pitchFamily="2" charset="2"/>
              <a:buChar char="ü"/>
            </a:pP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Interconnection between all parties (</a:t>
            </a:r>
            <a:r>
              <a:rPr lang="en-US" altLang="ja-JP" sz="1400" dirty="0">
                <a:solidFill>
                  <a:srgbClr val="FF0000"/>
                </a:solidFill>
                <a:latin typeface="Segoe UI" panose="020B0502040204020203" pitchFamily="34" charset="0"/>
                <a:ea typeface="游ゴシック" panose="020B0400000000000000" pitchFamily="50" charset="-128"/>
                <a:cs typeface="Segoe UI" panose="020B0502040204020203" pitchFamily="34" charset="0"/>
              </a:rPr>
              <a:t>#</a:t>
            </a:r>
            <a:r>
              <a:rPr lang="en-US" altLang="ja-JP" sz="14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a:t>
            </a:r>
          </a:p>
        </p:txBody>
      </p:sp>
      <p:cxnSp>
        <p:nvCxnSpPr>
          <p:cNvPr id="2" name="直線コネクタ 1">
            <a:extLst>
              <a:ext uri="{FF2B5EF4-FFF2-40B4-BE49-F238E27FC236}">
                <a16:creationId xmlns:a16="http://schemas.microsoft.com/office/drawing/2014/main" id="{775CCE99-C275-2332-F0B9-EE7EC916D6F4}"/>
              </a:ext>
            </a:extLst>
          </p:cNvPr>
          <p:cNvCxnSpPr>
            <a:cxnSpLocks/>
          </p:cNvCxnSpPr>
          <p:nvPr/>
        </p:nvCxnSpPr>
        <p:spPr>
          <a:xfrm>
            <a:off x="3576543" y="2080178"/>
            <a:ext cx="0" cy="4649848"/>
          </a:xfrm>
          <a:prstGeom prst="line">
            <a:avLst/>
          </a:prstGeom>
          <a:noFill/>
          <a:ln w="6350" cap="flat" cmpd="sng" algn="ctr">
            <a:solidFill>
              <a:srgbClr val="4472C4"/>
            </a:solidFill>
            <a:prstDash val="solid"/>
            <a:miter lim="800000"/>
          </a:ln>
          <a:effectLst/>
        </p:spPr>
      </p:cxnSp>
      <p:cxnSp>
        <p:nvCxnSpPr>
          <p:cNvPr id="13" name="直線コネクタ 12">
            <a:extLst>
              <a:ext uri="{FF2B5EF4-FFF2-40B4-BE49-F238E27FC236}">
                <a16:creationId xmlns:a16="http://schemas.microsoft.com/office/drawing/2014/main" id="{7C16A0AB-49ED-872E-0FDB-75BB9A26AE65}"/>
              </a:ext>
            </a:extLst>
          </p:cNvPr>
          <p:cNvCxnSpPr>
            <a:cxnSpLocks/>
          </p:cNvCxnSpPr>
          <p:nvPr/>
        </p:nvCxnSpPr>
        <p:spPr>
          <a:xfrm>
            <a:off x="5942174" y="2062450"/>
            <a:ext cx="0" cy="4649848"/>
          </a:xfrm>
          <a:prstGeom prst="line">
            <a:avLst/>
          </a:prstGeom>
          <a:noFill/>
          <a:ln w="6350" cap="flat" cmpd="sng" algn="ctr">
            <a:solidFill>
              <a:srgbClr val="4472C4"/>
            </a:solidFill>
            <a:prstDash val="solid"/>
            <a:miter lim="800000"/>
          </a:ln>
          <a:effectLst/>
        </p:spPr>
      </p:cxnSp>
      <p:cxnSp>
        <p:nvCxnSpPr>
          <p:cNvPr id="14" name="直線コネクタ 13">
            <a:extLst>
              <a:ext uri="{FF2B5EF4-FFF2-40B4-BE49-F238E27FC236}">
                <a16:creationId xmlns:a16="http://schemas.microsoft.com/office/drawing/2014/main" id="{9A26AA52-2602-28F3-B206-D13B5F73614A}"/>
              </a:ext>
            </a:extLst>
          </p:cNvPr>
          <p:cNvCxnSpPr>
            <a:cxnSpLocks/>
          </p:cNvCxnSpPr>
          <p:nvPr/>
        </p:nvCxnSpPr>
        <p:spPr>
          <a:xfrm>
            <a:off x="6878278" y="2080178"/>
            <a:ext cx="0" cy="4649848"/>
          </a:xfrm>
          <a:prstGeom prst="line">
            <a:avLst/>
          </a:prstGeom>
          <a:noFill/>
          <a:ln w="6350" cap="flat" cmpd="sng" algn="ctr">
            <a:solidFill>
              <a:srgbClr val="4472C4"/>
            </a:solidFill>
            <a:prstDash val="solid"/>
            <a:miter lim="800000"/>
          </a:ln>
          <a:effectLst/>
        </p:spPr>
      </p:cxnSp>
      <p:cxnSp>
        <p:nvCxnSpPr>
          <p:cNvPr id="17" name="直線コネクタ 16">
            <a:extLst>
              <a:ext uri="{FF2B5EF4-FFF2-40B4-BE49-F238E27FC236}">
                <a16:creationId xmlns:a16="http://schemas.microsoft.com/office/drawing/2014/main" id="{5E2FBFA2-F769-F77C-1D72-1B8C6BC33E00}"/>
              </a:ext>
            </a:extLst>
          </p:cNvPr>
          <p:cNvCxnSpPr>
            <a:cxnSpLocks/>
          </p:cNvCxnSpPr>
          <p:nvPr/>
        </p:nvCxnSpPr>
        <p:spPr>
          <a:xfrm>
            <a:off x="229948" y="2089615"/>
            <a:ext cx="0" cy="4649848"/>
          </a:xfrm>
          <a:prstGeom prst="line">
            <a:avLst/>
          </a:prstGeom>
          <a:noFill/>
          <a:ln w="6350" cap="flat" cmpd="sng" algn="ctr">
            <a:solidFill>
              <a:srgbClr val="4472C4"/>
            </a:solidFill>
            <a:prstDash val="solid"/>
            <a:miter lim="800000"/>
          </a:ln>
          <a:effectLst/>
        </p:spPr>
      </p:cxnSp>
      <p:cxnSp>
        <p:nvCxnSpPr>
          <p:cNvPr id="18" name="直線コネクタ 17">
            <a:extLst>
              <a:ext uri="{FF2B5EF4-FFF2-40B4-BE49-F238E27FC236}">
                <a16:creationId xmlns:a16="http://schemas.microsoft.com/office/drawing/2014/main" id="{262FD3BE-8243-5392-FC70-245F8BB86B17}"/>
              </a:ext>
            </a:extLst>
          </p:cNvPr>
          <p:cNvCxnSpPr>
            <a:cxnSpLocks/>
          </p:cNvCxnSpPr>
          <p:nvPr/>
        </p:nvCxnSpPr>
        <p:spPr>
          <a:xfrm>
            <a:off x="9420753" y="2091520"/>
            <a:ext cx="0" cy="4649848"/>
          </a:xfrm>
          <a:prstGeom prst="line">
            <a:avLst/>
          </a:prstGeom>
          <a:noFill/>
          <a:ln w="6350" cap="flat" cmpd="sng" algn="ctr">
            <a:solidFill>
              <a:srgbClr val="4472C4"/>
            </a:solidFill>
            <a:prstDash val="solid"/>
            <a:miter lim="800000"/>
          </a:ln>
          <a:effectLst/>
        </p:spPr>
      </p:cxnSp>
      <p:cxnSp>
        <p:nvCxnSpPr>
          <p:cNvPr id="19" name="直線コネクタ 18">
            <a:extLst>
              <a:ext uri="{FF2B5EF4-FFF2-40B4-BE49-F238E27FC236}">
                <a16:creationId xmlns:a16="http://schemas.microsoft.com/office/drawing/2014/main" id="{C21B897F-A80E-1881-BEF9-A9EE1D1A8451}"/>
              </a:ext>
            </a:extLst>
          </p:cNvPr>
          <p:cNvCxnSpPr>
            <a:cxnSpLocks/>
          </p:cNvCxnSpPr>
          <p:nvPr/>
        </p:nvCxnSpPr>
        <p:spPr>
          <a:xfrm flipV="1">
            <a:off x="222096" y="6716660"/>
            <a:ext cx="9195400" cy="13366"/>
          </a:xfrm>
          <a:prstGeom prst="line">
            <a:avLst/>
          </a:prstGeom>
          <a:noFill/>
          <a:ln w="6350" cap="flat" cmpd="sng" algn="ctr">
            <a:solidFill>
              <a:srgbClr val="4472C4"/>
            </a:solidFill>
            <a:prstDash val="solid"/>
            <a:miter lim="800000"/>
          </a:ln>
          <a:effectLst/>
        </p:spPr>
      </p:cxnSp>
      <p:sp>
        <p:nvSpPr>
          <p:cNvPr id="3" name="テキスト ボックス 2">
            <a:extLst>
              <a:ext uri="{FF2B5EF4-FFF2-40B4-BE49-F238E27FC236}">
                <a16:creationId xmlns:a16="http://schemas.microsoft.com/office/drawing/2014/main" id="{42CFB002-3956-1381-8F11-CECE52CB75C5}"/>
              </a:ext>
            </a:extLst>
          </p:cNvPr>
          <p:cNvSpPr txBox="1">
            <a:spLocks noChangeArrowheads="1"/>
          </p:cNvSpPr>
          <p:nvPr/>
        </p:nvSpPr>
        <p:spPr bwMode="auto">
          <a:xfrm>
            <a:off x="45827" y="457305"/>
            <a:ext cx="9515677" cy="1514506"/>
          </a:xfrm>
          <a:prstGeom prst="rect">
            <a:avLst/>
          </a:prstGeom>
          <a:noFill/>
          <a:ln w="9525" cmpd="sng">
            <a:noFill/>
            <a:miter lim="800000"/>
            <a:headEnd/>
            <a:tailEnd/>
          </a:ln>
          <a:extLst>
            <a:ext uri="{909E8E84-426E-40DD-AFC4-6F175D3DCCD1}">
              <a14:hiddenFill xmlns:a14="http://schemas.microsoft.com/office/drawing/2010/main">
                <a:solidFill>
                  <a:srgbClr val="FFFFFF"/>
                </a:solidFill>
              </a14:hiddenFill>
            </a:ext>
          </a:extLst>
        </p:spPr>
        <p:txBody>
          <a:bodyPr lIns="137160" tIns="91440" rIns="137160" bIns="91440" anchor="ctr" upright="1"/>
          <a:lstStyle/>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The new number 050 is initially allocated to VoIP to recognize the quality with numbers. As the VoIP has been improved, it became qualified to assign 0ABJ to IP phones satisfying the quality as well.</a:t>
            </a:r>
          </a:p>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In addition to quality issues, the operators providing 050 IP telephony do not have responsibility for connection of an emergency call. It is based on the decision that it is even better than sending wrong location information. </a:t>
            </a:r>
          </a:p>
          <a:p>
            <a:pPr marL="285750" indent="-285750">
              <a:spcBef>
                <a:spcPts val="0"/>
              </a:spcBef>
              <a:spcAft>
                <a:spcPts val="0"/>
              </a:spcAft>
              <a:buFont typeface="Wingdings" panose="05000000000000000000" pitchFamily="2" charset="2"/>
              <a:buChar char="Ø"/>
              <a:defRPr/>
            </a:pPr>
            <a:r>
              <a:rPr lang="en-US" altLang="ja-JP" sz="1600" kern="100" dirty="0">
                <a:solidFill>
                  <a:prstClr val="black"/>
                </a:solidFill>
                <a:latin typeface="Segoe UI" panose="020B0502040204020203" pitchFamily="34" charset="0"/>
                <a:ea typeface="游ゴシック" panose="020B0400000000000000" pitchFamily="50" charset="-128"/>
                <a:cs typeface="Segoe UI" panose="020B0502040204020203" pitchFamily="34" charset="0"/>
              </a:rPr>
              <a:t>Number portability is also not obligated for the 050 providers.</a:t>
            </a:r>
          </a:p>
        </p:txBody>
      </p:sp>
    </p:spTree>
    <p:extLst>
      <p:ext uri="{BB962C8B-B14F-4D97-AF65-F5344CB8AC3E}">
        <p14:creationId xmlns:p14="http://schemas.microsoft.com/office/powerpoint/2010/main" val="254736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Telecommunication Regulation of Japan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6</a:t>
            </a:fld>
            <a:endParaRPr lang="en-US" altLang="ja-JP" kern="0" dirty="0"/>
          </a:p>
        </p:txBody>
      </p:sp>
      <p:sp>
        <p:nvSpPr>
          <p:cNvPr id="24" name="テキスト ボックス 23">
            <a:extLst>
              <a:ext uri="{FF2B5EF4-FFF2-40B4-BE49-F238E27FC236}">
                <a16:creationId xmlns:a16="http://schemas.microsoft.com/office/drawing/2014/main" id="{050674C5-AD85-02D8-CB18-D94377A73C34}"/>
              </a:ext>
            </a:extLst>
          </p:cNvPr>
          <p:cNvSpPr txBox="1"/>
          <p:nvPr/>
        </p:nvSpPr>
        <p:spPr>
          <a:xfrm>
            <a:off x="482309" y="620688"/>
            <a:ext cx="8989329" cy="5447645"/>
          </a:xfrm>
          <a:prstGeom prst="rect">
            <a:avLst/>
          </a:prstGeom>
          <a:noFill/>
          <a:ln>
            <a:noFill/>
          </a:ln>
        </p:spPr>
        <p:txBody>
          <a:bodyPr wrap="square">
            <a:spAutoFit/>
          </a:bodyPr>
          <a:lstStyle/>
          <a:p>
            <a:pPr marL="285750" indent="-285750" algn="just" fontAlgn="auto">
              <a:spcBef>
                <a:spcPts val="0"/>
              </a:spcBef>
              <a:spcAft>
                <a:spcPts val="0"/>
              </a:spcAft>
              <a:buFont typeface="Wingdings" panose="05000000000000000000" pitchFamily="2" charset="2"/>
              <a:buChar char="Ø"/>
            </a:pP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In Japan, there are regulation provisioned for service quality of voice service on PSTN, on mobile network and on VoIP network respectively. In addition to difference of required service quality, there are different obligation</a:t>
            </a: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s</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 for emergency service and number portability depending on the services. Requirements for providers therefore vary depending on numbers they use for their services and are regulated in each numbering </a:t>
            </a:r>
            <a:r>
              <a:rPr lang="en-US" altLang="ja-JP" sz="1600" dirty="0" err="1">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categorie</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 in Telecommunication numbering plan.</a:t>
            </a:r>
          </a:p>
          <a:p>
            <a:pPr marL="285750" indent="-285750" algn="just" fontAlgn="auto">
              <a:spcBef>
                <a:spcPts val="0"/>
              </a:spcBef>
              <a:spcAft>
                <a:spcPts val="0"/>
              </a:spcAft>
              <a:buFont typeface="Wingdings" panose="05000000000000000000" pitchFamily="2" charset="2"/>
              <a:buChar char="Ø"/>
            </a:pP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When </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IP telephony first appeared, it was not satisfied with the quality required in the regulation. So, new number range of 050 is allocated to VoIP service for users to recognize the quality</a:t>
            </a: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 from </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numbers. </a:t>
            </a: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As</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 the quality of the Internet/VoIP has improved, it became possible to assign 0ABJ (Japanese geographic number) to IP phones satisfying the quality as well. Thus, the communication quality specified in the regulation is related to number allocation in Japan.</a:t>
            </a:r>
          </a:p>
          <a:p>
            <a:pPr marL="285750" indent="-285750" algn="just" fontAlgn="auto">
              <a:spcBef>
                <a:spcPts val="0"/>
              </a:spcBef>
              <a:spcAft>
                <a:spcPts val="0"/>
              </a:spcAft>
              <a:buFont typeface="Wingdings" panose="05000000000000000000" pitchFamily="2" charset="2"/>
              <a:buChar char="Ø"/>
            </a:pP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In addition to quality issues, there are regulations specific to operators assigned 050. The operators providing 050 IP telephony do not have responsibility for connection of an emergency call. It is based on the decision that it is even better than sending wrong location information. Also number portability is not obligated for the 050 providers. </a:t>
            </a:r>
          </a:p>
          <a:p>
            <a:pPr marL="285750" indent="-285750" algn="just" fontAlgn="auto">
              <a:spcBef>
                <a:spcPts val="0"/>
              </a:spcBef>
              <a:spcAft>
                <a:spcPts val="0"/>
              </a:spcAft>
              <a:buFont typeface="Wingdings" panose="05000000000000000000" pitchFamily="2" charset="2"/>
              <a:buChar char="Ø"/>
            </a:pP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On the other hand, in the EU and US code, quality of services is not mentioned in relation to numbering. Also number portability service and emergency service </a:t>
            </a: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are</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 required irrelevant to numbering. (page 7 and 8)</a:t>
            </a:r>
          </a:p>
          <a:p>
            <a:pPr algn="just" fontAlgn="auto">
              <a:spcBef>
                <a:spcPts val="0"/>
              </a:spcBef>
              <a:spcAft>
                <a:spcPts val="0"/>
              </a:spcAft>
            </a:pPr>
            <a:endPar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endParaRPr>
          </a:p>
          <a:p>
            <a:pPr algn="just" fontAlgn="auto">
              <a:spcBef>
                <a:spcPts val="0"/>
              </a:spcBef>
              <a:spcAft>
                <a:spcPts val="0"/>
              </a:spcAft>
            </a:pPr>
            <a:r>
              <a:rPr lang="en-US" altLang="ja-JP" sz="14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Note: The word of “service quality” is used here for the quality of telecommunication, which is calculated with packet delay, packet loss.</a:t>
            </a:r>
          </a:p>
        </p:txBody>
      </p:sp>
    </p:spTree>
    <p:extLst>
      <p:ext uri="{BB962C8B-B14F-4D97-AF65-F5344CB8AC3E}">
        <p14:creationId xmlns:p14="http://schemas.microsoft.com/office/powerpoint/2010/main" val="4266296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7</a:t>
            </a:fld>
            <a:endParaRPr lang="en-US" altLang="ja-JP" kern="0" dirty="0"/>
          </a:p>
        </p:txBody>
      </p:sp>
      <p:sp>
        <p:nvSpPr>
          <p:cNvPr id="4" name="テキスト ボックス 3">
            <a:extLst>
              <a:ext uri="{FF2B5EF4-FFF2-40B4-BE49-F238E27FC236}">
                <a16:creationId xmlns:a16="http://schemas.microsoft.com/office/drawing/2014/main" id="{1881C8A1-DD6A-1399-2D91-E911D6DB6416}"/>
              </a:ext>
            </a:extLst>
          </p:cNvPr>
          <p:cNvSpPr txBox="1"/>
          <p:nvPr/>
        </p:nvSpPr>
        <p:spPr>
          <a:xfrm>
            <a:off x="970553" y="1182977"/>
            <a:ext cx="8266903" cy="2554545"/>
          </a:xfrm>
          <a:prstGeom prst="rect">
            <a:avLst/>
          </a:prstGeom>
          <a:noFill/>
          <a:ln>
            <a:noFill/>
          </a:ln>
        </p:spPr>
        <p:txBody>
          <a:bodyPr wrap="square">
            <a:spAutoFit/>
          </a:bodyPr>
          <a:lstStyle/>
          <a:p>
            <a:pPr algn="just" fontAlgn="auto">
              <a:spcBef>
                <a:spcPts val="0"/>
              </a:spcBef>
              <a:spcAft>
                <a:spcPts val="0"/>
              </a:spcAft>
            </a:pPr>
            <a:r>
              <a:rPr lang="en-US" altLang="ja-JP" sz="1600" b="1"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Studies about numbering for VoIP in ECC report </a:t>
            </a:r>
          </a:p>
          <a:p>
            <a:pPr algn="just" fontAlgn="auto">
              <a:spcBef>
                <a:spcPts val="0"/>
              </a:spcBef>
              <a:spcAft>
                <a:spcPts val="0"/>
              </a:spcAft>
            </a:pPr>
            <a:r>
              <a:rPr lang="en-US"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ECC report 59 is the output of the studies for VoIP numbering by CEPT ECC. </a:t>
            </a:r>
            <a:r>
              <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rPr>
              <a:t>Following the </a:t>
            </a:r>
            <a:r>
              <a:rPr lang="en-US"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result of the studies, there is no specific number for VoIP service in any countries in EU. This report concluded that Voice quality should not be associated with numbering. This report also mentioned the difficulty of implementation of emergency service. The problems of the use of VoIP for calls to emergency services are listed and those are still under study for implementation in EU. It said that number portability has no implication for the choice of number ranges for VoIP services. So, if a number can be imported for a service, it also can be ported out and vice versa. (https://docdb.cept.org/document/169)</a:t>
            </a:r>
            <a:endParaRPr lang="ja-JP"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9AA91A25-D0F5-F6DD-BEF5-3A485964C877}"/>
              </a:ext>
            </a:extLst>
          </p:cNvPr>
          <p:cNvSpPr txBox="1"/>
          <p:nvPr/>
        </p:nvSpPr>
        <p:spPr>
          <a:xfrm>
            <a:off x="998360" y="3959185"/>
            <a:ext cx="8266903" cy="2062103"/>
          </a:xfrm>
          <a:prstGeom prst="rect">
            <a:avLst/>
          </a:prstGeom>
          <a:noFill/>
          <a:ln>
            <a:noFill/>
          </a:ln>
        </p:spPr>
        <p:txBody>
          <a:bodyPr wrap="square">
            <a:spAutoFit/>
          </a:bodyPr>
          <a:lstStyle/>
          <a:p>
            <a:pPr algn="just" fontAlgn="auto">
              <a:spcBef>
                <a:spcPts val="0"/>
              </a:spcBef>
              <a:spcAft>
                <a:spcPts val="0"/>
              </a:spcAft>
            </a:pPr>
            <a:r>
              <a:rPr lang="en-US" altLang="ja-JP" sz="1600" b="1"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DIRECTIVE (EU) 2018/1972 </a:t>
            </a:r>
            <a:r>
              <a:rPr lang="en-US"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is the regulations common to the telecommunications services in European countries. The telecommunication codes of each country are aligned with the EU Directive considering the situation of each region/country. The directive stipulates the obligation to provide emergency services and number portability. There is the code for quality of service in Article 104 titled as “Quality of service related to internet access services and publicly available interpersonal communications services”. And the Quality-of-Service Parameters are defined in Annex X. They are the directives for end-users right and not relevant to number space.</a:t>
            </a:r>
            <a:endParaRPr lang="ja-JP"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7" name="Text Box 51">
            <a:extLst>
              <a:ext uri="{FF2B5EF4-FFF2-40B4-BE49-F238E27FC236}">
                <a16:creationId xmlns:a16="http://schemas.microsoft.com/office/drawing/2014/main" id="{2E91BB9E-32F3-C7FB-1728-B01C9A1DF60B}"/>
              </a:ext>
            </a:extLst>
          </p:cNvPr>
          <p:cNvSpPr txBox="1">
            <a:spLocks noChangeArrowheads="1"/>
          </p:cNvSpPr>
          <p:nvPr/>
        </p:nvSpPr>
        <p:spPr bwMode="auto">
          <a:xfrm>
            <a:off x="699078" y="-34435"/>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Telecommunication Regulation of EU  </a:t>
            </a:r>
          </a:p>
        </p:txBody>
      </p:sp>
      <p:sp>
        <p:nvSpPr>
          <p:cNvPr id="3" name="テキスト ボックス 2">
            <a:extLst>
              <a:ext uri="{FF2B5EF4-FFF2-40B4-BE49-F238E27FC236}">
                <a16:creationId xmlns:a16="http://schemas.microsoft.com/office/drawing/2014/main" id="{10C592C7-C604-827E-DDF9-00C355D4B43A}"/>
              </a:ext>
            </a:extLst>
          </p:cNvPr>
          <p:cNvSpPr txBox="1"/>
          <p:nvPr/>
        </p:nvSpPr>
        <p:spPr bwMode="auto">
          <a:xfrm>
            <a:off x="946889" y="475916"/>
            <a:ext cx="8477250" cy="584775"/>
          </a:xfrm>
          <a:prstGeom prst="rect">
            <a:avLst/>
          </a:prstGeom>
          <a:noFill/>
          <a:ln>
            <a:solidFill>
              <a:schemeClr val="tx1"/>
            </a:solidFill>
          </a:ln>
        </p:spPr>
        <p:txBody>
          <a:bodyPr wrap="square">
            <a:spAutoFit/>
          </a:bodyPr>
          <a:lstStyle/>
          <a:p>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In the EU code, quality of services is not mentioned in relation to numbering. Also number portability service and emergency service </a:t>
            </a:r>
            <a:r>
              <a:rPr lang="en-US" altLang="ja-JP" sz="1600" dirty="0">
                <a:latin typeface="游ゴシック" panose="020B0400000000000000" pitchFamily="50" charset="-128"/>
                <a:ea typeface="游ゴシック" panose="020B0400000000000000" pitchFamily="50" charset="-128"/>
                <a:cs typeface="Times New Roman" panose="02020603050405020304" pitchFamily="18" charset="0"/>
              </a:rPr>
              <a:t>are</a:t>
            </a:r>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 required irrelevant to numbering.</a:t>
            </a:r>
            <a:endParaRPr lang="ja-JP" altLang="en-US" sz="1600" dirty="0"/>
          </a:p>
        </p:txBody>
      </p:sp>
    </p:spTree>
    <p:extLst>
      <p:ext uri="{BB962C8B-B14F-4D97-AF65-F5344CB8AC3E}">
        <p14:creationId xmlns:p14="http://schemas.microsoft.com/office/powerpoint/2010/main" val="4120504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2" name="Text Box 51"/>
          <p:cNvSpPr txBox="1">
            <a:spLocks noChangeArrowheads="1"/>
          </p:cNvSpPr>
          <p:nvPr/>
        </p:nvSpPr>
        <p:spPr bwMode="auto">
          <a:xfrm>
            <a:off x="731838" y="-4763"/>
            <a:ext cx="84772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spcBef>
                <a:spcPct val="20000"/>
              </a:spcBef>
              <a:buChar char="•"/>
              <a:defRPr kumimoji="1" sz="29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5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a:solidFill>
                  <a:schemeClr val="tx1"/>
                </a:solidFill>
                <a:latin typeface="Arial" panose="020B0604020202020204" pitchFamily="34" charset="0"/>
                <a:ea typeface="ＭＳ Ｐゴシック" panose="020B0600070205080204" pitchFamily="50" charset="-128"/>
              </a:defRPr>
            </a:lvl9pPr>
          </a:lstStyle>
          <a:p>
            <a:pPr marL="0" indent="0" eaLnBrk="1" hangingPunct="1">
              <a:spcBef>
                <a:spcPct val="0"/>
              </a:spcBef>
              <a:buNone/>
            </a:pPr>
            <a:r>
              <a:rPr lang="en-US" altLang="ja-JP" sz="2000" b="1" dirty="0">
                <a:solidFill>
                  <a:srgbClr val="0070C0"/>
                </a:solidFill>
                <a:latin typeface="Segoe UI" panose="020B0502040204020203" pitchFamily="34" charset="0"/>
                <a:ea typeface="HGP創英角ｺﾞｼｯｸUB" panose="020B0900000000000000" pitchFamily="50" charset="-128"/>
                <a:cs typeface="Segoe UI" panose="020B0502040204020203" pitchFamily="34" charset="0"/>
              </a:rPr>
              <a:t>Telecommunication Regulation of US </a:t>
            </a:r>
          </a:p>
        </p:txBody>
      </p:sp>
      <p:sp>
        <p:nvSpPr>
          <p:cNvPr id="5" name="スライド番号プレースホルダー 4">
            <a:extLst>
              <a:ext uri="{FF2B5EF4-FFF2-40B4-BE49-F238E27FC236}">
                <a16:creationId xmlns:a16="http://schemas.microsoft.com/office/drawing/2014/main" id="{B4025244-AE47-4164-8427-C5E281463FB0}"/>
              </a:ext>
            </a:extLst>
          </p:cNvPr>
          <p:cNvSpPr txBox="1">
            <a:spLocks/>
          </p:cNvSpPr>
          <p:nvPr/>
        </p:nvSpPr>
        <p:spPr>
          <a:xfrm>
            <a:off x="9265263" y="6364620"/>
            <a:ext cx="412750" cy="235189"/>
          </a:xfrm>
          <a:prstGeom prst="rect">
            <a:avLst/>
          </a:prstGeom>
        </p:spPr>
        <p:txBody>
          <a:bodyPr tIns="18000" bIns="18000">
            <a:spAutoFit/>
          </a:bodyPr>
          <a:lstStyle>
            <a:lvl1pPr marL="164127" indent="-164127" algn="l" rtl="0" eaLnBrk="0" fontAlgn="base" hangingPunct="0">
              <a:spcBef>
                <a:spcPts val="0"/>
              </a:spcBef>
              <a:spcAft>
                <a:spcPct val="0"/>
              </a:spcAft>
              <a:buFont typeface="Wingdings" panose="05000000000000000000" pitchFamily="2" charset="2"/>
              <a:buChar char="Ø"/>
              <a:defRPr kumimoji="1" sz="1292" baseline="0">
                <a:solidFill>
                  <a:schemeClr val="tx1"/>
                </a:solidFill>
                <a:latin typeface="Segoe UI" panose="020B0502040204020203" pitchFamily="34" charset="0"/>
                <a:ea typeface="Meiryo UI" panose="020B0604030504040204" pitchFamily="50" charset="-128"/>
                <a:cs typeface="+mn-cs"/>
              </a:defRPr>
            </a:lvl1pPr>
            <a:lvl2pPr marL="414715" indent="-164127" algn="l" rtl="0" eaLnBrk="0" fontAlgn="base" hangingPunct="0">
              <a:spcBef>
                <a:spcPts val="0"/>
              </a:spcBef>
              <a:spcAft>
                <a:spcPct val="0"/>
              </a:spcAft>
              <a:buFont typeface="Wingdings" panose="05000000000000000000" pitchFamily="2" charset="2"/>
              <a:buChar char="ü"/>
              <a:defRPr kumimoji="1" sz="1292" baseline="0">
                <a:solidFill>
                  <a:schemeClr val="tx1"/>
                </a:solidFill>
                <a:latin typeface="Segoe UI" panose="020B0502040204020203" pitchFamily="34" charset="0"/>
                <a:ea typeface="Meiryo UI" panose="020B0604030504040204" pitchFamily="50" charset="-128"/>
              </a:defRPr>
            </a:lvl2pPr>
            <a:lvl3pPr marL="578842" indent="-79133"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3pPr>
            <a:lvl4pPr marL="827963" indent="-164127" algn="l" rtl="0" eaLnBrk="0" fontAlgn="base" hangingPunct="0">
              <a:spcBef>
                <a:spcPts val="0"/>
              </a:spcBef>
              <a:spcAft>
                <a:spcPct val="0"/>
              </a:spcAft>
              <a:buChar char="–"/>
              <a:defRPr kumimoji="1" sz="1292" baseline="0">
                <a:solidFill>
                  <a:schemeClr val="tx1"/>
                </a:solidFill>
                <a:latin typeface="Segoe UI" panose="020B0502040204020203" pitchFamily="34" charset="0"/>
                <a:ea typeface="Meiryo UI" panose="020B0604030504040204" pitchFamily="50" charset="-128"/>
              </a:defRPr>
            </a:lvl4pPr>
            <a:lvl5pPr marL="1078550" indent="-171455" algn="l" rtl="0" eaLnBrk="0" fontAlgn="base" hangingPunct="0">
              <a:spcBef>
                <a:spcPts val="0"/>
              </a:spcBef>
              <a:spcAft>
                <a:spcPct val="0"/>
              </a:spcAft>
              <a:buChar char="»"/>
              <a:tabLst/>
              <a:defRPr kumimoji="1" sz="1292" baseline="0">
                <a:solidFill>
                  <a:schemeClr val="tx1"/>
                </a:solidFill>
                <a:latin typeface="Segoe UI" panose="020B0502040204020203" pitchFamily="34" charset="0"/>
                <a:ea typeface="Meiryo UI" panose="020B0604030504040204" pitchFamily="50" charset="-128"/>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a:lstStyle>
          <a:p>
            <a:pPr marL="0" indent="0">
              <a:buNone/>
              <a:defRPr/>
            </a:pPr>
            <a:fld id="{8E58A527-882C-4588-8F3C-FF7CD96F56E1}" type="slidenum">
              <a:rPr lang="en-US" altLang="ja-JP" kern="0" smtClean="0"/>
              <a:pPr marL="0" indent="0">
                <a:buNone/>
                <a:defRPr/>
              </a:pPr>
              <a:t>8</a:t>
            </a:fld>
            <a:endParaRPr lang="en-US" altLang="ja-JP" kern="0" dirty="0"/>
          </a:p>
        </p:txBody>
      </p:sp>
      <p:sp>
        <p:nvSpPr>
          <p:cNvPr id="7" name="テキスト ボックス 6">
            <a:extLst>
              <a:ext uri="{FF2B5EF4-FFF2-40B4-BE49-F238E27FC236}">
                <a16:creationId xmlns:a16="http://schemas.microsoft.com/office/drawing/2014/main" id="{EEA7DF4F-6009-9ADC-5EEA-AE5F964D855F}"/>
              </a:ext>
            </a:extLst>
          </p:cNvPr>
          <p:cNvSpPr txBox="1"/>
          <p:nvPr/>
        </p:nvSpPr>
        <p:spPr>
          <a:xfrm>
            <a:off x="452821" y="1099581"/>
            <a:ext cx="8887790" cy="1077218"/>
          </a:xfrm>
          <a:prstGeom prst="rect">
            <a:avLst/>
          </a:prstGeom>
          <a:noFill/>
        </p:spPr>
        <p:txBody>
          <a:bodyPr wrap="square">
            <a:spAutoFit/>
          </a:bodyPr>
          <a:lstStyle/>
          <a:p>
            <a:pPr fontAlgn="auto">
              <a:spcBef>
                <a:spcPts val="0"/>
              </a:spcBef>
              <a:spcAft>
                <a:spcPts val="0"/>
              </a:spcAft>
            </a:pPr>
            <a:r>
              <a:rPr lang="en-US" altLang="ja-JP" sz="1600" dirty="0">
                <a:solidFill>
                  <a:prstClr val="black"/>
                </a:solidFill>
                <a:latin typeface="游ゴシック" panose="020F0502020204030204"/>
                <a:ea typeface="游ゴシック" panose="020B0400000000000000" pitchFamily="50" charset="-128"/>
              </a:rPr>
              <a:t>In the US, telecommunication regulations are in title</a:t>
            </a:r>
            <a:r>
              <a:rPr lang="ja-JP" altLang="en-US" sz="1600" dirty="0">
                <a:solidFill>
                  <a:prstClr val="black"/>
                </a:solidFill>
                <a:latin typeface="游ゴシック" panose="020F0502020204030204"/>
                <a:ea typeface="游ゴシック" panose="020B0400000000000000" pitchFamily="50" charset="-128"/>
              </a:rPr>
              <a:t> </a:t>
            </a:r>
            <a:r>
              <a:rPr lang="en-US" altLang="ja-JP" sz="1600" dirty="0">
                <a:solidFill>
                  <a:prstClr val="black"/>
                </a:solidFill>
                <a:latin typeface="游ゴシック" panose="020F0502020204030204"/>
                <a:ea typeface="游ゴシック" panose="020B0400000000000000" pitchFamily="50" charset="-128"/>
              </a:rPr>
              <a:t>47 telecommunication of the Code of Federal Regulation. 911 requirements are regulated in 47 CFR Part 9. And there is Subpart C: Number Portability in Part 52 of Numbering. There is no requirement for telecommunication quality.</a:t>
            </a:r>
          </a:p>
        </p:txBody>
      </p:sp>
      <p:sp>
        <p:nvSpPr>
          <p:cNvPr id="8" name="テキスト ボックス 7">
            <a:extLst>
              <a:ext uri="{FF2B5EF4-FFF2-40B4-BE49-F238E27FC236}">
                <a16:creationId xmlns:a16="http://schemas.microsoft.com/office/drawing/2014/main" id="{BC7C1AA7-426D-40C0-99EE-3EB59914BAED}"/>
              </a:ext>
            </a:extLst>
          </p:cNvPr>
          <p:cNvSpPr txBox="1"/>
          <p:nvPr/>
        </p:nvSpPr>
        <p:spPr>
          <a:xfrm>
            <a:off x="932334" y="5455468"/>
            <a:ext cx="8750842" cy="1077218"/>
          </a:xfrm>
          <a:prstGeom prst="rect">
            <a:avLst/>
          </a:prstGeom>
          <a:noFill/>
        </p:spPr>
        <p:txBody>
          <a:bodyPr wrap="square">
            <a:spAutoFit/>
          </a:bodyPr>
          <a:lstStyle/>
          <a:p>
            <a:pPr fontAlgn="auto">
              <a:spcBef>
                <a:spcPts val="0"/>
              </a:spcBef>
              <a:spcAft>
                <a:spcPts val="0"/>
              </a:spcAft>
            </a:pPr>
            <a:r>
              <a:rPr lang="en-US" altLang="ja-JP" sz="1600" dirty="0">
                <a:solidFill>
                  <a:prstClr val="black"/>
                </a:solidFill>
                <a:latin typeface="游ゴシック" panose="020F0502020204030204"/>
                <a:ea typeface="游ゴシック" panose="020B0400000000000000" pitchFamily="50" charset="-128"/>
              </a:rPr>
              <a:t>Emergency service and number portability obligation in CFR Title 47 </a:t>
            </a:r>
          </a:p>
          <a:p>
            <a:pPr fontAlgn="auto">
              <a:spcBef>
                <a:spcPts val="0"/>
              </a:spcBef>
              <a:spcAft>
                <a:spcPts val="0"/>
              </a:spcAft>
            </a:pPr>
            <a:r>
              <a:rPr lang="en-US" altLang="ja-JP" sz="1600" dirty="0">
                <a:solidFill>
                  <a:prstClr val="black"/>
                </a:solidFill>
                <a:latin typeface="游ゴシック" panose="020F0502020204030204"/>
                <a:ea typeface="游ゴシック" panose="020B0400000000000000" pitchFamily="50" charset="-128"/>
              </a:rPr>
              <a:t>Extracted from </a:t>
            </a:r>
          </a:p>
          <a:p>
            <a:pPr fontAlgn="auto">
              <a:spcBef>
                <a:spcPts val="0"/>
              </a:spcBef>
              <a:spcAft>
                <a:spcPts val="0"/>
              </a:spcAft>
            </a:pPr>
            <a:r>
              <a:rPr lang="en-US" altLang="ja-JP" sz="1600" dirty="0">
                <a:solidFill>
                  <a:prstClr val="black"/>
                </a:solidFill>
                <a:latin typeface="游ゴシック" panose="020F0502020204030204"/>
                <a:ea typeface="游ゴシック" panose="020B0400000000000000" pitchFamily="50" charset="-128"/>
              </a:rPr>
              <a:t>https://www.ecfr.gov/current/title-47/chapter-I/subchapter-A/part-9</a:t>
            </a:r>
          </a:p>
          <a:p>
            <a:pPr fontAlgn="auto">
              <a:spcBef>
                <a:spcPts val="0"/>
              </a:spcBef>
              <a:spcAft>
                <a:spcPts val="0"/>
              </a:spcAft>
            </a:pPr>
            <a:r>
              <a:rPr lang="en-US" altLang="ja-JP" sz="1600" dirty="0">
                <a:solidFill>
                  <a:prstClr val="black"/>
                </a:solidFill>
                <a:latin typeface="游ゴシック" panose="020F0502020204030204"/>
                <a:ea typeface="游ゴシック" panose="020B0400000000000000" pitchFamily="50" charset="-128"/>
              </a:rPr>
              <a:t>https://www.ecfr.gov/current/title-47/chapter-I/subchapter-B/part-52</a:t>
            </a:r>
          </a:p>
        </p:txBody>
      </p:sp>
      <p:pic>
        <p:nvPicPr>
          <p:cNvPr id="9" name="図 8">
            <a:extLst>
              <a:ext uri="{FF2B5EF4-FFF2-40B4-BE49-F238E27FC236}">
                <a16:creationId xmlns:a16="http://schemas.microsoft.com/office/drawing/2014/main" id="{6749ED32-0081-A2C4-6C76-C59C7575A131}"/>
              </a:ext>
            </a:extLst>
          </p:cNvPr>
          <p:cNvPicPr>
            <a:picLocks noChangeAspect="1"/>
          </p:cNvPicPr>
          <p:nvPr/>
        </p:nvPicPr>
        <p:blipFill>
          <a:blip r:embed="rId2"/>
          <a:stretch>
            <a:fillRect/>
          </a:stretch>
        </p:blipFill>
        <p:spPr>
          <a:xfrm>
            <a:off x="600154" y="2182457"/>
            <a:ext cx="4352846" cy="3236190"/>
          </a:xfrm>
          <a:prstGeom prst="rect">
            <a:avLst/>
          </a:prstGeom>
          <a:ln>
            <a:solidFill>
              <a:schemeClr val="tx1"/>
            </a:solidFill>
          </a:ln>
        </p:spPr>
      </p:pic>
      <p:pic>
        <p:nvPicPr>
          <p:cNvPr id="10" name="図 9">
            <a:extLst>
              <a:ext uri="{FF2B5EF4-FFF2-40B4-BE49-F238E27FC236}">
                <a16:creationId xmlns:a16="http://schemas.microsoft.com/office/drawing/2014/main" id="{510EBEC3-5537-0088-E5CE-10C766F8739B}"/>
              </a:ext>
            </a:extLst>
          </p:cNvPr>
          <p:cNvPicPr>
            <a:picLocks noChangeAspect="1"/>
          </p:cNvPicPr>
          <p:nvPr/>
        </p:nvPicPr>
        <p:blipFill>
          <a:blip r:embed="rId3"/>
          <a:stretch>
            <a:fillRect/>
          </a:stretch>
        </p:blipFill>
        <p:spPr>
          <a:xfrm>
            <a:off x="5006598" y="2551095"/>
            <a:ext cx="4664796" cy="2894129"/>
          </a:xfrm>
          <a:prstGeom prst="rect">
            <a:avLst/>
          </a:prstGeom>
          <a:ln>
            <a:solidFill>
              <a:schemeClr val="tx1"/>
            </a:solidFill>
          </a:ln>
        </p:spPr>
      </p:pic>
      <p:sp>
        <p:nvSpPr>
          <p:cNvPr id="3" name="テキスト ボックス 2">
            <a:extLst>
              <a:ext uri="{FF2B5EF4-FFF2-40B4-BE49-F238E27FC236}">
                <a16:creationId xmlns:a16="http://schemas.microsoft.com/office/drawing/2014/main" id="{8AD0EF3E-624A-260B-8FB5-0D45D7B472D3}"/>
              </a:ext>
            </a:extLst>
          </p:cNvPr>
          <p:cNvSpPr txBox="1"/>
          <p:nvPr/>
        </p:nvSpPr>
        <p:spPr bwMode="auto">
          <a:xfrm>
            <a:off x="452821" y="453250"/>
            <a:ext cx="9225192" cy="584775"/>
          </a:xfrm>
          <a:prstGeom prst="rect">
            <a:avLst/>
          </a:prstGeom>
          <a:noFill/>
          <a:ln>
            <a:solidFill>
              <a:schemeClr val="tx1"/>
            </a:solidFill>
          </a:ln>
        </p:spPr>
        <p:txBody>
          <a:bodyPr wrap="square">
            <a:spAutoFit/>
          </a:bodyPr>
          <a:lstStyle/>
          <a:p>
            <a:r>
              <a:rPr lang="en-US" altLang="ja-JP" sz="16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rPr>
              <a:t>In the US code, quality of services is not mentioned in relation to numbering. Also number portability service and emergency service is required irrelevant to numbering.</a:t>
            </a:r>
            <a:endParaRPr lang="ja-JP" altLang="en-US" sz="1600" dirty="0"/>
          </a:p>
        </p:txBody>
      </p:sp>
    </p:spTree>
    <p:extLst>
      <p:ext uri="{BB962C8B-B14F-4D97-AF65-F5344CB8AC3E}">
        <p14:creationId xmlns:p14="http://schemas.microsoft.com/office/powerpoint/2010/main" val="2811876886"/>
      </p:ext>
    </p:extLst>
  </p:cSld>
  <p:clrMapOvr>
    <a:masterClrMapping/>
  </p:clrMapOvr>
</p:sld>
</file>

<file path=ppt/theme/theme1.xml><?xml version="1.0" encoding="utf-8"?>
<a:theme xmlns:a="http://schemas.openxmlformats.org/drawingml/2006/main" name="1_AT_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メトロ">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0" tIns="0" rIns="0" bIns="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200" b="0" i="0" u="none" strike="noStrike" cap="none" normalizeH="0" dirty="0" smtClean="0">
            <a:ln>
              <a:noFill/>
            </a:ln>
            <a:solidFill>
              <a:schemeClr val="tx1"/>
            </a:solidFill>
            <a:effectLst/>
            <a:latin typeface="Segoe UI" panose="020B0502040204020203" pitchFamily="34" charset="0"/>
            <a:ea typeface="Meiryo UI" panose="020B0604030504040204" pitchFamily="50" charset="-128"/>
          </a:defRPr>
        </a:defPPr>
      </a:lstStyle>
    </a:spDef>
    <a:lnDef>
      <a:spPr bwMode="auto">
        <a:xfrm>
          <a:off x="0" y="0"/>
          <a:ext cx="1" cy="1"/>
        </a:xfrm>
        <a:custGeom>
          <a:avLst/>
          <a:gdLst/>
          <a:ahLst/>
          <a:cxnLst/>
          <a:rect l="0" t="0" r="0" b="0"/>
          <a:pathLst/>
        </a:custGeom>
        <a:solidFill>
          <a:srgbClr val="0033CC"/>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Arial" charset="0"/>
            <a:ea typeface="MS UI Gothic" pitchFamily="50" charset="-128"/>
          </a:defRPr>
        </a:defPPr>
      </a:lstStyle>
    </a:lnDef>
    <a:txDef>
      <a:spPr bwMode="auto">
        <a:noFill/>
        <a:ln>
          <a:noFill/>
        </a:ln>
      </a:spPr>
      <a:bodyPr wrap="square" lIns="18000" tIns="18000" rIns="18000" bIns="18000" rtlCol="0">
        <a:spAutoFit/>
      </a:bodyPr>
      <a:lstStyle>
        <a:defPPr marL="0" indent="0">
          <a:buFontTx/>
          <a:buNone/>
          <a:defRPr kumimoji="1" sz="1200" u="none" dirty="0" smtClean="0">
            <a:latin typeface="Segoe UI" panose="020B0502040204020203" pitchFamily="34" charset="0"/>
            <a:ea typeface="Meiryo UI" panose="020B0604030504040204" pitchFamily="50" charset="-128"/>
          </a:defRPr>
        </a:defPPr>
      </a:lstStyle>
    </a:txDef>
  </a:objectDefaults>
  <a:extraClrSchemeLst>
    <a:extraClrScheme>
      <a:clrScheme name="AT_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T_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T_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T_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T_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T_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T_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02_背景なし_レイアウ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IZ UDPゴシック">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インサイドセールス用提案書テンプレート（案）.pptx" id="{183BE46F-4A69-4623-A07D-C2A8B2A013F7}" vid="{F2CA8C79-51CF-40CE-AEFD-2F424D070B1B}"/>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1998</Words>
  <Application>Microsoft Office PowerPoint</Application>
  <PresentationFormat>A4 210 x 297 mm</PresentationFormat>
  <Paragraphs>206</Paragraphs>
  <Slides>10</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10</vt:i4>
      </vt:variant>
    </vt:vector>
  </HeadingPairs>
  <TitlesOfParts>
    <vt:vector size="24" baseType="lpstr">
      <vt:lpstr>-apple-system</vt:lpstr>
      <vt:lpstr>BIZ UDPゴシック</vt:lpstr>
      <vt:lpstr>HGP創英角ｺﾞｼｯｸUB</vt:lpstr>
      <vt:lpstr>HG丸ｺﾞｼｯｸM-PRO</vt:lpstr>
      <vt:lpstr>Meiryo UI</vt:lpstr>
      <vt:lpstr>游ゴシック</vt:lpstr>
      <vt:lpstr>Arial</vt:lpstr>
      <vt:lpstr>Consolas</vt:lpstr>
      <vt:lpstr>Corbel</vt:lpstr>
      <vt:lpstr>Segoe UI</vt:lpstr>
      <vt:lpstr>Times New Roman</vt:lpstr>
      <vt:lpstr>Wingdings</vt:lpstr>
      <vt:lpstr>1_AT_1</vt:lpstr>
      <vt:lpstr>02_背景なし_レイアウト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2016-03-28T01:03:38Z</dcterms:created>
  <dcterms:modified xsi:type="dcterms:W3CDTF">2023-05-30T09:22:41Z</dcterms:modified>
</cp:coreProperties>
</file>